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70" r:id="rId14"/>
    <p:sldId id="288" r:id="rId15"/>
    <p:sldId id="292" r:id="rId16"/>
    <p:sldId id="272" r:id="rId17"/>
    <p:sldId id="269" r:id="rId18"/>
    <p:sldId id="277" r:id="rId19"/>
    <p:sldId id="278" r:id="rId20"/>
    <p:sldId id="268" r:id="rId21"/>
    <p:sldId id="279" r:id="rId22"/>
    <p:sldId id="280" r:id="rId23"/>
    <p:sldId id="281" r:id="rId24"/>
    <p:sldId id="282" r:id="rId25"/>
    <p:sldId id="283" r:id="rId26"/>
    <p:sldId id="284" r:id="rId27"/>
    <p:sldId id="293" r:id="rId28"/>
    <p:sldId id="285" r:id="rId29"/>
  </p:sldIdLst>
  <p:sldSz cx="12192000" cy="6858000"/>
  <p:notesSz cx="6858000" cy="9144000"/>
  <p:embeddedFontLst>
    <p:embeddedFont>
      <p:font typeface="Arial Narrow" panose="020B0606020202030204" pitchFamily="34" charset="0"/>
      <p:regular r:id="rId31"/>
      <p:bold r:id="rId32"/>
      <p:italic r:id="rId33"/>
      <p:boldItalic r:id="rId34"/>
    </p:embeddedFont>
    <p:embeddedFont>
      <p:font typeface="Bahnschrift SemiBold Condensed" panose="020B0502040204020203" pitchFamily="34" charset="0"/>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janova, Irena V. (Fed)" initials="" lastIdx="8" clrIdx="0"/>
  <p:cmAuthor id="2" name="X" initials=""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FE7"/>
    <a:srgbClr val="DAAEDA"/>
    <a:srgbClr val="5A2785"/>
    <a:srgbClr val="980000"/>
    <a:srgbClr val="195FD1"/>
    <a:srgbClr val="422884"/>
    <a:srgbClr val="4E3DCB"/>
    <a:srgbClr val="A4C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A2BEB9-475A-4EF8-A433-AC1B8AA80AC9}">
  <a:tblStyle styleId="{F6A2BEB9-475A-4EF8-A433-AC1B8AA80AC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31544" autoAdjust="0"/>
  </p:normalViewPr>
  <p:slideViewPr>
    <p:cSldViewPr snapToGrid="0">
      <p:cViewPr varScale="1">
        <p:scale>
          <a:sx n="47" d="100"/>
          <a:sy n="47" d="100"/>
        </p:scale>
        <p:origin x="4506" y="54"/>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Google Shape;3;n">
            <a:extLst>
              <a:ext uri="{FF2B5EF4-FFF2-40B4-BE49-F238E27FC236}">
                <a16:creationId xmlns:a16="http://schemas.microsoft.com/office/drawing/2014/main" id="{59A1BFF7-BE27-28EC-3B52-FE49A1671769}"/>
              </a:ext>
            </a:extLst>
          </p:cNvPr>
          <p:cNvSpPr txBox="1">
            <a:spLocks noGrp="1" noChangeArrowheads="1"/>
          </p:cNvSpPr>
          <p:nvPr>
            <p:ph type="hdr" idx="2"/>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lvl1pP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87" name="Google Shape;4;n">
            <a:extLst>
              <a:ext uri="{FF2B5EF4-FFF2-40B4-BE49-F238E27FC236}">
                <a16:creationId xmlns:a16="http://schemas.microsoft.com/office/drawing/2014/main" id="{2CAB37E3-5380-705B-877C-8BC5FB9BEB9A}"/>
              </a:ext>
            </a:extLst>
          </p:cNvPr>
          <p:cNvSpPr txBox="1">
            <a:spLocks noGrp="1" noChangeArrowheads="1"/>
          </p:cNvSpPr>
          <p:nvPr>
            <p:ph type="dt" idx="10"/>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lvl1pPr algn="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88" name="Google Shape;5;n">
            <a:extLst>
              <a:ext uri="{FF2B5EF4-FFF2-40B4-BE49-F238E27FC236}">
                <a16:creationId xmlns:a16="http://schemas.microsoft.com/office/drawing/2014/main" id="{F2C5D196-ACC5-55E2-097C-CA9FCFDA170F}"/>
              </a:ext>
            </a:extLst>
          </p:cNvPr>
          <p:cNvSpPr>
            <a:spLocks noGrp="1" noRot="1" noChangeAspect="1"/>
          </p:cNvSpPr>
          <p:nvPr>
            <p:ph type="sldImg" idx="3"/>
          </p:nvPr>
        </p:nvSpPr>
        <p:spPr bwMode="auto">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41989" name="Google Shape;6;n">
            <a:extLst>
              <a:ext uri="{FF2B5EF4-FFF2-40B4-BE49-F238E27FC236}">
                <a16:creationId xmlns:a16="http://schemas.microsoft.com/office/drawing/2014/main" id="{5720D461-91F8-8BF2-755F-E566A087CAC8}"/>
              </a:ext>
            </a:extLst>
          </p:cNvPr>
          <p:cNvSpPr txBox="1">
            <a:spLocks noGrp="1" noChangeArrowheads="1"/>
          </p:cNvSpPr>
          <p:nvPr>
            <p:ph type="body" idx="1"/>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r>
              <a:rPr lang="en-US" altLang="en-US">
                <a:sym typeface="Arial" panose="020B0604020202020204" pitchFamily="34" charset="0"/>
              </a:rPr>
              <a:t>Notes</a:t>
            </a:r>
          </a:p>
        </p:txBody>
      </p:sp>
      <p:sp>
        <p:nvSpPr>
          <p:cNvPr id="41990" name="Google Shape;7;n">
            <a:extLst>
              <a:ext uri="{FF2B5EF4-FFF2-40B4-BE49-F238E27FC236}">
                <a16:creationId xmlns:a16="http://schemas.microsoft.com/office/drawing/2014/main" id="{B5D91783-507A-5F44-E101-E760E4A57D40}"/>
              </a:ext>
            </a:extLst>
          </p:cNvPr>
          <p:cNvSpPr txBox="1">
            <a:spLocks noGrp="1" noChangeArrowheads="1"/>
          </p:cNvSpPr>
          <p:nvPr>
            <p:ph type="ftr" idx="11"/>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sz="1200">
                <a:latin typeface="Calibri" panose="020F0502020204030204" pitchFamily="34" charset="0"/>
                <a:sym typeface="Calibri" panose="020F0502020204030204" pitchFamily="34" charset="0"/>
              </a:defRPr>
            </a:lvl1pPr>
          </a:lstStyle>
          <a:p>
            <a:endParaRPr lang="en-US" altLang="en-US"/>
          </a:p>
        </p:txBody>
      </p:sp>
      <p:sp>
        <p:nvSpPr>
          <p:cNvPr id="41991" name="Google Shape;8;n">
            <a:extLst>
              <a:ext uri="{FF2B5EF4-FFF2-40B4-BE49-F238E27FC236}">
                <a16:creationId xmlns:a16="http://schemas.microsoft.com/office/drawing/2014/main" id="{20A7D89D-E65F-F027-8ED2-6A51CB967C21}"/>
              </a:ext>
            </a:extLst>
          </p:cNvPr>
          <p:cNvSpPr txBox="1">
            <a:spLocks noGrp="1" noChangeArrowheads="1"/>
          </p:cNvSpPr>
          <p:nvPr>
            <p:ph type="sldNum" idx="12"/>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Clr>
                <a:srgbClr val="000000"/>
              </a:buClr>
              <a:buSzPts val="1200"/>
              <a:buFont typeface="Arial" panose="020B0604020202020204" pitchFamily="34" charset="0"/>
              <a:buNone/>
              <a:defRPr sz="1200">
                <a:latin typeface="Calibri" panose="020F0502020204030204" pitchFamily="34" charset="0"/>
                <a:sym typeface="Calibri" panose="020F0502020204030204" pitchFamily="34" charset="0"/>
              </a:defRPr>
            </a:lvl1pPr>
          </a:lstStyle>
          <a:p>
            <a:fld id="{7EDB8FF1-BAC0-4873-9271-78D91BB6C5DB}"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panose="020B0604020202020204" pitchFamily="34" charset="0"/>
      <a:defRPr sz="1000">
        <a:solidFill>
          <a:srgbClr val="000000"/>
        </a:solidFill>
        <a:latin typeface="Arial"/>
        <a:ea typeface="Arial"/>
        <a:cs typeface="Arial"/>
        <a:sym typeface="Arial" panose="020B0604020202020204" pitchFamily="34" charset="0"/>
      </a:defRPr>
    </a:lvl1pPr>
    <a:lvl2pPr marL="914400" lvl="1"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600;p1:notes">
            <a:extLst>
              <a:ext uri="{FF2B5EF4-FFF2-40B4-BE49-F238E27FC236}">
                <a16:creationId xmlns:a16="http://schemas.microsoft.com/office/drawing/2014/main" id="{F7707271-B2EB-4C23-079B-FD7A94FF1EFD}"/>
              </a:ext>
            </a:extLst>
          </p:cNvPr>
          <p:cNvSpPr>
            <a:spLocks noGrp="1" noRot="1" noChangeAspect="1" noTextEdit="1"/>
          </p:cNvSpPr>
          <p:nvPr>
            <p:ph type="sldImg" idx="2"/>
          </p:nvPr>
        </p:nvSpPr>
        <p:spPr>
          <a:noFill/>
        </p:spPr>
      </p:sp>
      <p:sp>
        <p:nvSpPr>
          <p:cNvPr id="44035" name="Google Shape;601;p1:notes">
            <a:extLst>
              <a:ext uri="{FF2B5EF4-FFF2-40B4-BE49-F238E27FC236}">
                <a16:creationId xmlns:a16="http://schemas.microsoft.com/office/drawing/2014/main" id="{9431B5A5-DD82-26EE-BE5D-D70F8223FBE5}"/>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Welcome to the NIST Bugs Framework presentation!</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 am Irena Bojanova – a Computer Scientist at NIST and</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Primary Investigator and Lead of this project.</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are classifying software bugs and weaknesses to allow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precise descriptions of vulnerabilities that exploit them.</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44036" name="Google Shape;602;p1:notes">
            <a:extLst>
              <a:ext uri="{FF2B5EF4-FFF2-40B4-BE49-F238E27FC236}">
                <a16:creationId xmlns:a16="http://schemas.microsoft.com/office/drawing/2014/main" id="{210B4E40-8A26-B501-90EA-BCF0C410654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A1F28A6-AE67-4B3C-B17C-B2BE858AE8D7}" type="slidenum">
              <a:rPr lang="en-US" altLang="en-US" sz="1100">
                <a:solidFill>
                  <a:schemeClr val="tx1"/>
                </a:solidFill>
                <a:latin typeface="Calibri" panose="020F0502020204030204" pitchFamily="34" charset="0"/>
              </a:rPr>
              <a:pPr>
                <a:buSzPts val="1400"/>
              </a:pPr>
              <a:t>1</a:t>
            </a:fld>
            <a:endParaRPr lang="en-US" altLang="en-US" sz="1100">
              <a:solidFill>
                <a:schemeClr val="tx1"/>
              </a:solidFill>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Google Shape;657;p9:notes">
            <a:extLst>
              <a:ext uri="{FF2B5EF4-FFF2-40B4-BE49-F238E27FC236}">
                <a16:creationId xmlns:a16="http://schemas.microsoft.com/office/drawing/2014/main" id="{55FA12B6-C64C-2D94-58AC-DB469160BFC3}"/>
              </a:ext>
            </a:extLst>
          </p:cNvPr>
          <p:cNvSpPr>
            <a:spLocks noGrp="1" noRot="1" noChangeAspect="1" noTextEdit="1"/>
          </p:cNvSpPr>
          <p:nvPr>
            <p:ph type="sldImg" idx="2"/>
          </p:nvPr>
        </p:nvSpPr>
        <p:spPr>
          <a:noFill/>
        </p:spPr>
      </p:sp>
      <p:sp>
        <p:nvSpPr>
          <p:cNvPr id="62467" name="Google Shape;658;p9:notes">
            <a:extLst>
              <a:ext uri="{FF2B5EF4-FFF2-40B4-BE49-F238E27FC236}">
                <a16:creationId xmlns:a16="http://schemas.microsoft.com/office/drawing/2014/main" id="{AF031C7B-1440-C882-1438-90C1E4A9B753}"/>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Gaps and overlaps in CWEs lead to confusion.</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As an example, if we arrange buffer overflow CWEs </a:t>
            </a:r>
            <a:b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read or write,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over or under the bounds,</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on the stack or heap, </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gaps and overlaps can be easily spotted.</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2468" name="Google Shape;659;p9:notes">
            <a:extLst>
              <a:ext uri="{FF2B5EF4-FFF2-40B4-BE49-F238E27FC236}">
                <a16:creationId xmlns:a16="http://schemas.microsoft.com/office/drawing/2014/main" id="{7F0B9635-7222-53A3-F445-E9B42724B24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D8F82AE-DE5E-4ECA-ADCB-A6A9BB591597}" type="slidenum">
              <a:rPr lang="en-US" altLang="en-US">
                <a:latin typeface="Calibri" panose="020F0502020204030204" pitchFamily="34" charset="0"/>
              </a:rPr>
              <a:pPr>
                <a:buSzPts val="1400"/>
              </a:pPr>
              <a:t>10</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Google Shape;672;p11:notes">
            <a:extLst>
              <a:ext uri="{FF2B5EF4-FFF2-40B4-BE49-F238E27FC236}">
                <a16:creationId xmlns:a16="http://schemas.microsoft.com/office/drawing/2014/main" id="{E5C9B95F-0BC8-16C2-E340-77F2C223F4B9}"/>
              </a:ext>
            </a:extLst>
          </p:cNvPr>
          <p:cNvSpPr>
            <a:spLocks noGrp="1" noRot="1" noChangeAspect="1" noTextEdit="1"/>
          </p:cNvSpPr>
          <p:nvPr>
            <p:ph type="sldImg" idx="2"/>
          </p:nvPr>
        </p:nvSpPr>
        <p:spPr>
          <a:noFill/>
        </p:spPr>
      </p:sp>
      <p:sp>
        <p:nvSpPr>
          <p:cNvPr id="673" name="Google Shape;673;p11:notes">
            <a:extLst>
              <a:ext uri="{FF2B5EF4-FFF2-40B4-BE49-F238E27FC236}">
                <a16:creationId xmlns:a16="http://schemas.microsoft.com/office/drawing/2014/main" id="{0AD0EF83-A719-D2F4-2B70-3D859176FF88}"/>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The Bugs Framework aims to address </a:t>
            </a:r>
          </a:p>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all these CWE and CVE problems.</a:t>
            </a: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It should have the expressiveness power </a:t>
            </a: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to clearly describe </a:t>
            </a: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any software bug or weakness, </a:t>
            </a:r>
          </a:p>
          <a:p>
            <a:pPr marL="0" indent="0" eaLnBrk="1" fontAlgn="auto" hangingPunct="1">
              <a:spcBef>
                <a:spcPts val="0"/>
              </a:spcBef>
              <a:spcAft>
                <a:spcPts val="0"/>
              </a:spcAft>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underlying any vulnerability.</a:t>
            </a: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highlight>
                <a:srgbClr val="FFFF00"/>
              </a:highlight>
              <a:latin typeface="Calibri Light" panose="020F0302020204030204" pitchFamily="34" charset="0"/>
              <a:ea typeface="Calibri"/>
              <a:cs typeface="Calibri Light" panose="020F0302020204030204" pitchFamily="34" charset="0"/>
              <a:sym typeface="Calibri"/>
            </a:endParaRPr>
          </a:p>
        </p:txBody>
      </p:sp>
      <p:sp>
        <p:nvSpPr>
          <p:cNvPr id="64516" name="Google Shape;674;p11:notes">
            <a:extLst>
              <a:ext uri="{FF2B5EF4-FFF2-40B4-BE49-F238E27FC236}">
                <a16:creationId xmlns:a16="http://schemas.microsoft.com/office/drawing/2014/main" id="{7D755DE9-E40D-540B-5F15-8D94F8B0D63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CF2799A5-A453-4E27-BFE1-02E8D2029685}" type="slidenum">
              <a:rPr lang="en-US" altLang="en-US">
                <a:latin typeface="Calibri" panose="020F0502020204030204" pitchFamily="34" charset="0"/>
              </a:rPr>
              <a:pPr>
                <a:buSzPts val="1400"/>
              </a:pPr>
              <a:t>11</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Google Shape;678;p32:notes">
            <a:extLst>
              <a:ext uri="{FF2B5EF4-FFF2-40B4-BE49-F238E27FC236}">
                <a16:creationId xmlns:a16="http://schemas.microsoft.com/office/drawing/2014/main" id="{4C096A42-2858-C2ED-569D-F6E7383156AD}"/>
              </a:ext>
            </a:extLst>
          </p:cNvPr>
          <p:cNvSpPr>
            <a:spLocks noGrp="1" noRot="1" noChangeAspect="1" noTextEdit="1"/>
          </p:cNvSpPr>
          <p:nvPr>
            <p:ph type="sldImg" idx="2"/>
          </p:nvPr>
        </p:nvSpPr>
        <p:spPr>
          <a:noFill/>
        </p:spPr>
      </p:sp>
      <p:sp>
        <p:nvSpPr>
          <p:cNvPr id="66563" name="Google Shape;679;p32:notes">
            <a:extLst>
              <a:ext uri="{FF2B5EF4-FFF2-40B4-BE49-F238E27FC236}">
                <a16:creationId xmlns:a16="http://schemas.microsoft.com/office/drawing/2014/main" id="{35A4BBAF-1541-57B4-1E32-E484659FD739}"/>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solve the problems of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imprecise descriptions and unclear causality,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should be a structured classification.</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BF description of a vulnerability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should provide causal relationships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forming a chain of underlying weaknesses,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leading to a failure.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To avoid gaps and overlaps,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should be a complete, orthogonal classification.</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6564" name="Google Shape;680;p32:notes">
            <a:extLst>
              <a:ext uri="{FF2B5EF4-FFF2-40B4-BE49-F238E27FC236}">
                <a16:creationId xmlns:a16="http://schemas.microsoft.com/office/drawing/2014/main" id="{0A87063B-5F23-152D-0ADE-9AF7A9B0EB7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B1283BE0-0CA0-4FA4-9C98-C7E1CB23A828}" type="slidenum">
              <a:rPr lang="en-US" altLang="en-US">
                <a:latin typeface="Calibri" panose="020F0502020204030204" pitchFamily="34" charset="0"/>
              </a:rPr>
              <a:pPr>
                <a:buSzPts val="1400"/>
              </a:pPr>
              <a:t>12</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Google Shape;713;p15:notes">
            <a:extLst>
              <a:ext uri="{FF2B5EF4-FFF2-40B4-BE49-F238E27FC236}">
                <a16:creationId xmlns:a16="http://schemas.microsoft.com/office/drawing/2014/main" id="{50508D26-820A-0DCE-58F5-C6502997B588}"/>
              </a:ext>
            </a:extLst>
          </p:cNvPr>
          <p:cNvSpPr>
            <a:spLocks noGrp="1" noRot="1" noChangeAspect="1" noTextEdit="1"/>
          </p:cNvSpPr>
          <p:nvPr>
            <p:ph type="sldImg" idx="2"/>
          </p:nvPr>
        </p:nvSpPr>
        <p:spPr>
          <a:noFill/>
        </p:spPr>
      </p:sp>
      <p:sp>
        <p:nvSpPr>
          <p:cNvPr id="68611" name="Google Shape;714;p15:notes">
            <a:extLst>
              <a:ext uri="{FF2B5EF4-FFF2-40B4-BE49-F238E27FC236}">
                <a16:creationId xmlns:a16="http://schemas.microsoft.com/office/drawing/2014/main" id="{D29BB98D-E388-36A5-0AF2-F8EC5F5E09E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describes a bug or a weakness as: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an improper state and its transition.</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transition is to another weakness or to a failure.</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An improper state is defined by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tuple – operation and its operands,</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at least one element is improper.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initial state – depicted in blue –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always caused by a bug –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coding error within the operation,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which if fixed will resolve the vulnerability.</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intermediate state – in light purple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caused by ill-formed data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has at least one improper operand.</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final state, the failure – in dark purple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caused by the final error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undefined or exploitable system behavior.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transition is the result of the operation over the operands.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here,</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Improper Operation 1 from Improper State 1 results in Improper Operand 2</a:t>
            </a:r>
            <a:r>
              <a:rPr lang="en-US" altLang="en-US" baseline="-25000">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 </a:t>
            </a: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leading to Improper State 2.</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The last operation results in a Final Error, leading to a failure.</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8612" name="Google Shape;715;p15:notes">
            <a:extLst>
              <a:ext uri="{FF2B5EF4-FFF2-40B4-BE49-F238E27FC236}">
                <a16:creationId xmlns:a16="http://schemas.microsoft.com/office/drawing/2014/main" id="{2304567C-2F8C-4370-E6C8-2391A4F25CC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76717E6E-8F49-4655-A5A1-31E5BC83FFEE}" type="slidenum">
              <a:rPr lang="en-US" altLang="en-US" sz="1000" b="1">
                <a:latin typeface="Calibri Light" panose="020F0302020204030204" pitchFamily="34" charset="0"/>
              </a:rPr>
              <a:pPr>
                <a:buSzPts val="1400"/>
              </a:pPr>
              <a:t>13</a:t>
            </a:fld>
            <a:endParaRPr lang="en-US" altLang="en-US" sz="1000" b="1">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Google Shape;799;p17:notes">
            <a:extLst>
              <a:ext uri="{FF2B5EF4-FFF2-40B4-BE49-F238E27FC236}">
                <a16:creationId xmlns:a16="http://schemas.microsoft.com/office/drawing/2014/main" id="{7BA6F97D-4F92-CA67-2660-2778DF051FEA}"/>
              </a:ext>
            </a:extLst>
          </p:cNvPr>
          <p:cNvSpPr>
            <a:spLocks noGrp="1" noRot="1" noChangeAspect="1" noTextEdit="1"/>
          </p:cNvSpPr>
          <p:nvPr>
            <p:ph type="sldImg" idx="2"/>
          </p:nvPr>
        </p:nvSpPr>
        <p:spPr>
          <a:noFill/>
        </p:spPr>
      </p:sp>
      <p:sp>
        <p:nvSpPr>
          <p:cNvPr id="70659" name="Google Shape;800;p17:notes">
            <a:extLst>
              <a:ext uri="{FF2B5EF4-FFF2-40B4-BE49-F238E27FC236}">
                <a16:creationId xmlns:a16="http://schemas.microsoft.com/office/drawing/2014/main" id="{C69EEC34-33BC-49D7-8FFB-CACF85046BEA}"/>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BF describes a vulnerability as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 chain of improper states and their transitions.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Each improper state is an instance of a BF class.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transition from the initial state is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improper operation over proper operands.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transitions from intermediate states are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proper operations with at least one improper operand.</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In rare cases an intermediate state may also have a bug,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which if fixed will also resolve the vulnerability.</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0660" name="Google Shape;801;p17:notes">
            <a:extLst>
              <a:ext uri="{FF2B5EF4-FFF2-40B4-BE49-F238E27FC236}">
                <a16:creationId xmlns:a16="http://schemas.microsoft.com/office/drawing/2014/main" id="{6C35C65B-E628-FEDE-8A73-53DAA66EF100}"/>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92DB3014-5370-49D6-9E48-854C1CCE9EE3}" type="slidenum">
              <a:rPr lang="en-US" altLang="en-US">
                <a:latin typeface="Calibri" panose="020F0502020204030204" pitchFamily="34" charset="0"/>
              </a:rPr>
              <a:pPr>
                <a:buSzPts val="1400"/>
              </a:pPr>
              <a:t>14</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Google Shape;799;p17:notes">
            <a:extLst>
              <a:ext uri="{FF2B5EF4-FFF2-40B4-BE49-F238E27FC236}">
                <a16:creationId xmlns:a16="http://schemas.microsoft.com/office/drawing/2014/main" id="{741E82D3-A0D3-C915-4F7D-234DC567E172}"/>
              </a:ext>
            </a:extLst>
          </p:cNvPr>
          <p:cNvSpPr>
            <a:spLocks noGrp="1" noRot="1" noChangeAspect="1" noTextEdit="1"/>
          </p:cNvSpPr>
          <p:nvPr>
            <p:ph type="sldImg" idx="2"/>
          </p:nvPr>
        </p:nvSpPr>
        <p:spPr>
          <a:noFill/>
        </p:spPr>
      </p:sp>
      <p:sp>
        <p:nvSpPr>
          <p:cNvPr id="72707" name="Google Shape;800;p17:notes">
            <a:extLst>
              <a:ext uri="{FF2B5EF4-FFF2-40B4-BE49-F238E27FC236}">
                <a16:creationId xmlns:a16="http://schemas.microsoft.com/office/drawing/2014/main" id="{587C506C-31E6-1991-BB22-2B8C6B938F6A}"/>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The improper </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operation or operand </a:t>
            </a:r>
            <a:b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the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cause for that weakness.</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The improper result from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operation over its operands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is the consequence from that weakness,</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and it becomes a cause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next weakness or a failure.</a:t>
            </a:r>
          </a:p>
          <a:p>
            <a:pPr marL="0" indent="0" eaLnBrk="1" hangingPunct="1">
              <a:buSzPts val="1100"/>
            </a:pPr>
            <a:endPar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Knowing the failure and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all the transitions at execution,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should be able to find the bug,</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Simply g</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 backwards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by operand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until an operation is a cause</a:t>
            </a: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 </a:t>
            </a:r>
          </a:p>
          <a:p>
            <a:pPr marL="0" indent="0" eaLnBrk="1" hangingPunct="1">
              <a:buSzPts val="1400"/>
            </a:pPr>
            <a:r>
              <a:rPr lang="en-US" altLang="en-US">
                <a:solidFill>
                  <a:srgbClr val="222222"/>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fixing </a:t>
            </a:r>
            <a:r>
              <a:rPr lang="en-US" altLang="en-US">
                <a:solidFill>
                  <a:srgbClr val="7030A0"/>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bug </a:t>
            </a: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within that operation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will resolve the vulnerability.</a:t>
            </a: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2708" name="Google Shape;801;p17:notes">
            <a:extLst>
              <a:ext uri="{FF2B5EF4-FFF2-40B4-BE49-F238E27FC236}">
                <a16:creationId xmlns:a16="http://schemas.microsoft.com/office/drawing/2014/main" id="{FE0CF6D9-4939-61D7-D731-F1F11D94E718}"/>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23DB52E0-682F-48F8-8B0E-D12D99775817}" type="slidenum">
              <a:rPr lang="en-US" altLang="en-US" sz="1000">
                <a:latin typeface="Calibri Light" panose="020F0302020204030204" pitchFamily="34" charset="0"/>
              </a:rPr>
              <a:pPr>
                <a:buSzPts val="1400"/>
              </a:pPr>
              <a:t>15</a:t>
            </a:fld>
            <a:endParaRPr lang="en-US" altLang="en-US" sz="1000">
              <a:latin typeface="Calibri Light" panose="020F03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Google Shape;761;p18:notes">
            <a:extLst>
              <a:ext uri="{FF2B5EF4-FFF2-40B4-BE49-F238E27FC236}">
                <a16:creationId xmlns:a16="http://schemas.microsoft.com/office/drawing/2014/main" id="{23B7A1C0-76D9-9EB3-C56F-22BAB5B7F505}"/>
              </a:ext>
            </a:extLst>
          </p:cNvPr>
          <p:cNvSpPr>
            <a:spLocks noGrp="1" noRot="1" noChangeAspect="1" noTextEdit="1"/>
          </p:cNvSpPr>
          <p:nvPr>
            <p:ph type="sldImg" idx="2"/>
          </p:nvPr>
        </p:nvSpPr>
        <p:spPr>
          <a:noFill/>
        </p:spPr>
      </p:sp>
      <p:sp>
        <p:nvSpPr>
          <p:cNvPr id="74755" name="Google Shape;762;p18:notes">
            <a:extLst>
              <a:ext uri="{FF2B5EF4-FFF2-40B4-BE49-F238E27FC236}">
                <a16:creationId xmlns:a16="http://schemas.microsoft.com/office/drawing/2014/main" id="{C7FF388A-68EE-201A-F8A7-CD48C293353F}"/>
              </a:ext>
            </a:extLst>
          </p:cNvPr>
          <p:cNvSpPr txBox="1">
            <a:spLocks noGrp="1" noChangeArrowheads="1"/>
          </p:cNvSpPr>
          <p:nvPr>
            <p:ph type="body" idx="1"/>
          </p:nvPr>
        </p:nvSpPr>
        <p:spPr>
          <a:noFill/>
          <a:ln/>
        </p:spPr>
        <p:txBody>
          <a:bodyPr/>
          <a:lstStyle/>
          <a:p>
            <a:pPr marL="0" indent="0" eaLnBrk="1" hangingPunct="1">
              <a:buSzPts val="1400"/>
            </a:pPr>
            <a:r>
              <a:rPr lang="en-US" altLang="en-US" sz="1200" b="1">
                <a:latin typeface="Calibri" panose="020F0502020204030204" pitchFamily="34" charset="0"/>
                <a:cs typeface="Arial" panose="020B0604020202020204" pitchFamily="34" charset="0"/>
                <a:sym typeface="Calibri" panose="020F0502020204030204" pitchFamily="34" charset="0"/>
              </a:rPr>
              <a:t>&lt;click 1&gt; </a:t>
            </a:r>
            <a:r>
              <a:rPr lang="en-US" altLang="en-US" sz="1200">
                <a:latin typeface="Calibri" panose="020F0502020204030204" pitchFamily="34" charset="0"/>
                <a:cs typeface="Arial" panose="020B0604020202020204" pitchFamily="34" charset="0"/>
                <a:sym typeface="Calibri" panose="020F0502020204030204" pitchFamily="34" charset="0"/>
              </a:rPr>
              <a:t>In some cases, several  vulnerabilities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have to be present for an exploit to be harmful.</a:t>
            </a:r>
          </a:p>
          <a:p>
            <a:pPr marL="0" indent="0" eaLnBrk="1" hangingPunct="1">
              <a:buSzPts val="1400"/>
            </a:pPr>
            <a:endParaRPr lang="en-US" altLang="en-US" sz="1200" b="1">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sz="1200" b="1">
                <a:latin typeface="Calibri" panose="020F0502020204030204" pitchFamily="34" charset="0"/>
                <a:cs typeface="Arial" panose="020B0604020202020204" pitchFamily="34" charset="0"/>
                <a:sym typeface="Calibri" panose="020F0502020204030204" pitchFamily="34" charset="0"/>
              </a:rPr>
              <a:t>&lt;click 2&gt; </a:t>
            </a:r>
            <a:r>
              <a:rPr lang="en-US" altLang="en-US" sz="1200">
                <a:latin typeface="Calibri" panose="020F0502020204030204" pitchFamily="34" charset="0"/>
                <a:cs typeface="Arial" panose="020B0604020202020204" pitchFamily="34" charset="0"/>
                <a:sym typeface="Calibri" panose="020F0502020204030204" pitchFamily="34" charset="0"/>
              </a:rPr>
              <a:t>The final errors resulting from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different chains converge to cause a failure.</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The bug in at least one of the chains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must be fixed to avoid that failure.</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p:txBody>
      </p:sp>
      <p:sp>
        <p:nvSpPr>
          <p:cNvPr id="74756" name="Google Shape;763;p18:notes">
            <a:extLst>
              <a:ext uri="{FF2B5EF4-FFF2-40B4-BE49-F238E27FC236}">
                <a16:creationId xmlns:a16="http://schemas.microsoft.com/office/drawing/2014/main" id="{8DBD5774-D362-E07B-4085-26AEBD74845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3ACC1518-19FB-4D5B-9C74-2F955B87C98E}" type="slidenum">
              <a:rPr lang="en-US" altLang="en-US">
                <a:latin typeface="Calibri" panose="020F0502020204030204" pitchFamily="34" charset="0"/>
              </a:rPr>
              <a:pPr>
                <a:buSzPts val="1400"/>
              </a:pPr>
              <a:t>16</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Google Shape;706;p73:notes">
            <a:extLst>
              <a:ext uri="{FF2B5EF4-FFF2-40B4-BE49-F238E27FC236}">
                <a16:creationId xmlns:a16="http://schemas.microsoft.com/office/drawing/2014/main" id="{248FCD0F-F867-6DDD-E2F7-F082245E51BE}"/>
              </a:ext>
            </a:extLst>
          </p:cNvPr>
          <p:cNvSpPr>
            <a:spLocks noGrp="1" noRot="1" noChangeAspect="1" noTextEdit="1"/>
          </p:cNvSpPr>
          <p:nvPr>
            <p:ph type="sldImg" idx="2"/>
          </p:nvPr>
        </p:nvSpPr>
        <p:spPr>
          <a:noFill/>
        </p:spPr>
      </p:sp>
      <p:sp>
        <p:nvSpPr>
          <p:cNvPr id="76803" name="Google Shape;707;p73:notes">
            <a:extLst>
              <a:ext uri="{FF2B5EF4-FFF2-40B4-BE49-F238E27FC236}">
                <a16:creationId xmlns:a16="http://schemas.microsoft.com/office/drawing/2014/main" id="{FCC14539-523D-E66A-91E6-6A9DEB2C0BF3}"/>
              </a:ext>
            </a:extLst>
          </p:cNvPr>
          <p:cNvSpPr txBox="1">
            <a:spLocks noGrp="1" noChangeArrowheads="1"/>
          </p:cNvSpPr>
          <p:nvPr>
            <p:ph type="body" idx="1"/>
          </p:nvPr>
        </p:nvSpPr>
        <p:spPr>
          <a:noFill/>
          <a:ln/>
        </p:spPr>
        <p:txBody>
          <a:bodyPr/>
          <a:lstStyle/>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BF’s approach is different from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CWE’s exhaustive list approach.</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BF is a classification! </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Each BF class is a taxonomic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category  of  a  weakness type.</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It relates to a distinct phase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of software execution,</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operations specific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for that phase and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operands required </a:t>
            </a: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as input to those operations.</a:t>
            </a:r>
          </a:p>
          <a:p>
            <a:pPr marL="0" indent="0" eaLnBrk="1" hangingPunct="1">
              <a:buSzPts val="11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Operations </a:t>
            </a: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or operands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improperness define the causes.</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A consequence is the result of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operation over the operands.</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It becomes the cause for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a next weakness or a failure.</a:t>
            </a:r>
          </a:p>
          <a:p>
            <a:pPr marL="0" indent="0" eaLnBrk="1" hangingPunct="1">
              <a:buSzPts val="11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sz="1200">
                <a:latin typeface="Calibri" panose="020F0502020204030204" pitchFamily="34" charset="0"/>
                <a:cs typeface="Arial" panose="020B0604020202020204" pitchFamily="34" charset="0"/>
                <a:sym typeface="Calibri" panose="020F0502020204030204" pitchFamily="34" charset="0"/>
              </a:rPr>
              <a:t>The attributes </a:t>
            </a: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describe </a:t>
            </a:r>
          </a:p>
          <a:p>
            <a:pPr marL="0" indent="0" eaLnBrk="1" hangingPunct="1">
              <a:buSzPts val="11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operations and the operands. </a:t>
            </a:r>
          </a:p>
          <a:p>
            <a:pPr marL="0" indent="0" eaLnBrk="1" hangingPunct="1">
              <a:buSzPts val="14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They help us understand </a:t>
            </a:r>
          </a:p>
          <a:p>
            <a:pPr marL="0" indent="0" eaLnBrk="1" hangingPunct="1">
              <a:buSzPts val="1400"/>
            </a:pPr>
            <a:r>
              <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rPr>
              <a:t>the severity of the bug.</a:t>
            </a: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sz="12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76804" name="Google Shape;708;p73:notes">
            <a:extLst>
              <a:ext uri="{FF2B5EF4-FFF2-40B4-BE49-F238E27FC236}">
                <a16:creationId xmlns:a16="http://schemas.microsoft.com/office/drawing/2014/main" id="{E62AC7C6-CC26-45D0-307F-11EFB95B905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62E4E85-813D-4BDF-A923-182E96EC8F75}" type="slidenum">
              <a:rPr lang="en-US" altLang="en-US">
                <a:latin typeface="Calibri" panose="020F0502020204030204" pitchFamily="34" charset="0"/>
              </a:rPr>
              <a:pPr>
                <a:buSzPts val="1400"/>
              </a:pPr>
              <a:t>17</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Google Shape;864;p21:notes">
            <a:extLst>
              <a:ext uri="{FF2B5EF4-FFF2-40B4-BE49-F238E27FC236}">
                <a16:creationId xmlns:a16="http://schemas.microsoft.com/office/drawing/2014/main" id="{E7DAA659-6059-4C55-FFB4-EA00CE64B699}"/>
              </a:ext>
            </a:extLst>
          </p:cNvPr>
          <p:cNvSpPr>
            <a:spLocks noGrp="1" noRot="1" noChangeAspect="1" noTextEdit="1"/>
          </p:cNvSpPr>
          <p:nvPr>
            <p:ph type="sldImg" idx="2"/>
          </p:nvPr>
        </p:nvSpPr>
        <p:spPr>
          <a:noFill/>
        </p:spPr>
      </p:sp>
      <p:sp>
        <p:nvSpPr>
          <p:cNvPr id="78851" name="Google Shape;865;p21:notes">
            <a:extLst>
              <a:ext uri="{FF2B5EF4-FFF2-40B4-BE49-F238E27FC236}">
                <a16:creationId xmlns:a16="http://schemas.microsoft.com/office/drawing/2014/main" id="{C5D128FC-225C-A2E9-E407-311C6649E420}"/>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We create bugs models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help us identify the BF classes.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They show the phases,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particular types of bugs could occur,</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possible flow of operations.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memory bugs model shows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identifies phases and operations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memory addressing, allocation,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use, and deallocation bugs.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assures the corresponding BF classes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MAD, MAL, MUS, and MDL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do not overlap in operations.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78852" name="Google Shape;866;p21:notes">
            <a:extLst>
              <a:ext uri="{FF2B5EF4-FFF2-40B4-BE49-F238E27FC236}">
                <a16:creationId xmlns:a16="http://schemas.microsoft.com/office/drawing/2014/main" id="{F2CEA1BB-05A8-9F83-B7E3-0D4D859F5E5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6CAAF5D3-B316-4533-8B23-199B2A5268C3}" type="slidenum">
              <a:rPr lang="en-US" altLang="en-US">
                <a:solidFill>
                  <a:schemeClr val="tx1"/>
                </a:solidFill>
                <a:latin typeface="Calibri" panose="020F0502020204030204" pitchFamily="34" charset="0"/>
              </a:rPr>
              <a:pPr>
                <a:buSzPts val="1400"/>
              </a:pPr>
              <a:t>18</a:t>
            </a:fld>
            <a:endParaRPr lang="en-US" altLang="en-US">
              <a:solidFill>
                <a:schemeClr val="tx1"/>
              </a:solidFill>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Google Shape;872;p22:notes">
            <a:extLst>
              <a:ext uri="{FF2B5EF4-FFF2-40B4-BE49-F238E27FC236}">
                <a16:creationId xmlns:a16="http://schemas.microsoft.com/office/drawing/2014/main" id="{341C4308-F1CF-9044-FF8C-32721811359F}"/>
              </a:ext>
            </a:extLst>
          </p:cNvPr>
          <p:cNvSpPr>
            <a:spLocks noGrp="1" noRot="1" noChangeAspect="1" noTextEdit="1"/>
          </p:cNvSpPr>
          <p:nvPr>
            <p:ph type="sldImg" idx="2"/>
          </p:nvPr>
        </p:nvSpPr>
        <p:spPr>
          <a:noFill/>
        </p:spPr>
      </p:sp>
      <p:sp>
        <p:nvSpPr>
          <p:cNvPr id="80899" name="Google Shape;873;p22:notes">
            <a:extLst>
              <a:ext uri="{FF2B5EF4-FFF2-40B4-BE49-F238E27FC236}">
                <a16:creationId xmlns:a16="http://schemas.microsoft.com/office/drawing/2014/main" id="{E05BBBE5-8F75-75AE-A283-BCDABF95E8B1}"/>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Data Verification Bugs (DVR),</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Memory Addressing Bugs (MAD)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Memory Use Bugs (MUS)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are three of our fully developed BF classes.</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Each has a set of operations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such bugs could happen;</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a set of causes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possible improper operations and operands,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a set of consequences –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improper operands for next weakness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the possible failures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and a set of attributes with values –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the operations and the operands.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0900" name="Google Shape;874;p22:notes">
            <a:extLst>
              <a:ext uri="{FF2B5EF4-FFF2-40B4-BE49-F238E27FC236}">
                <a16:creationId xmlns:a16="http://schemas.microsoft.com/office/drawing/2014/main" id="{85651553-06BE-592A-653D-88BDDC37E9F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A1F3C95-0747-4214-838B-B1F7C577615A}" type="slidenum">
              <a:rPr lang="en-US" altLang="en-US">
                <a:latin typeface="Calibri" panose="020F0502020204030204" pitchFamily="34" charset="0"/>
              </a:rPr>
              <a:pPr>
                <a:buSzPts val="1400"/>
              </a:pPr>
              <a:t>19</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609;gd9bd75dd43_0_7:notes">
            <a:extLst>
              <a:ext uri="{FF2B5EF4-FFF2-40B4-BE49-F238E27FC236}">
                <a16:creationId xmlns:a16="http://schemas.microsoft.com/office/drawing/2014/main" id="{872DA073-DF2A-02AB-ED7A-D8A1D12E4FA7}"/>
              </a:ext>
            </a:extLst>
          </p:cNvPr>
          <p:cNvSpPr>
            <a:spLocks noGrp="1" noRot="1" noChangeAspect="1" noTextEdit="1"/>
          </p:cNvSpPr>
          <p:nvPr>
            <p:ph type="sldImg" idx="2"/>
          </p:nvPr>
        </p:nvSpPr>
        <p:spPr>
          <a:noFill/>
        </p:spPr>
      </p:sp>
      <p:sp>
        <p:nvSpPr>
          <p:cNvPr id="610" name="Google Shape;610;gd9bd75dd43_0_7:notes">
            <a:extLst>
              <a:ext uri="{FF2B5EF4-FFF2-40B4-BE49-F238E27FC236}">
                <a16:creationId xmlns:a16="http://schemas.microsoft.com/office/drawing/2014/main" id="{8EB27A24-6353-0E8A-305A-85F8DEA1C2F5}"/>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In this presentation, I will define key notions for BF,</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discuss the commonly used repositories </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of software weaknesses and vulnerabilities,</a:t>
            </a: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and present BF’s goals, features, and potential impacts.</a:t>
            </a: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r>
              <a:rPr lang="en-US" sz="1050" dirty="0">
                <a:solidFill>
                  <a:schemeClr val="dk1"/>
                </a:solidFill>
                <a:latin typeface="Calibri Light" panose="020F0302020204030204" pitchFamily="34" charset="0"/>
                <a:ea typeface="Calibri"/>
                <a:cs typeface="Calibri Light" panose="020F0302020204030204" pitchFamily="34" charset="0"/>
                <a:sym typeface="Calibri"/>
              </a:rPr>
              <a:t>I will showcase BF by describing the Heartbleed vulnerability.</a:t>
            </a: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sz="1050" dirty="0">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46084" name="Google Shape;611;gd9bd75dd43_0_7:notes">
            <a:extLst>
              <a:ext uri="{FF2B5EF4-FFF2-40B4-BE49-F238E27FC236}">
                <a16:creationId xmlns:a16="http://schemas.microsoft.com/office/drawing/2014/main" id="{D6469863-0F75-06CC-76FC-3E06194B754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7E2678F-8E44-48BB-B8E8-56FD76943F3D}" type="slidenum">
              <a:rPr lang="en-US" altLang="en-US">
                <a:latin typeface="Calibri" panose="020F0502020204030204" pitchFamily="34" charset="0"/>
              </a:rPr>
              <a:pPr>
                <a:buSzPts val="1400"/>
              </a:pPr>
              <a:t>2</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Google Shape;699;p13:notes">
            <a:extLst>
              <a:ext uri="{FF2B5EF4-FFF2-40B4-BE49-F238E27FC236}">
                <a16:creationId xmlns:a16="http://schemas.microsoft.com/office/drawing/2014/main" id="{04EC23DD-259D-132A-30E3-D8991E115B93}"/>
              </a:ext>
            </a:extLst>
          </p:cNvPr>
          <p:cNvSpPr>
            <a:spLocks noGrp="1" noRot="1" noChangeAspect="1" noTextEdit="1"/>
          </p:cNvSpPr>
          <p:nvPr>
            <p:ph type="sldImg" idx="2"/>
          </p:nvPr>
        </p:nvSpPr>
        <p:spPr>
          <a:noFill/>
        </p:spPr>
      </p:sp>
      <p:sp>
        <p:nvSpPr>
          <p:cNvPr id="82947" name="Google Shape;700;p13:notes">
            <a:extLst>
              <a:ext uri="{FF2B5EF4-FFF2-40B4-BE49-F238E27FC236}">
                <a16:creationId xmlns:a16="http://schemas.microsoft.com/office/drawing/2014/main" id="{43FD1230-3F91-559C-DBF9-B94EA538904C}"/>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We define BF as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 structured, complete, orthogonal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classification of software bugs and weaknesses,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which is also “language independent”.</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Structured means: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 weakness is described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via one cause, one operation, one consequence,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and one value per attribute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from the lists defining a BF class</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assures precise causal description.</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Complete means: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BF has the expressiveness power </a:t>
            </a:r>
            <a:b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b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to describe any software bug or weakness</a:t>
            </a:r>
          </a:p>
          <a:p>
            <a:pPr marL="0" indent="0" eaLnBrk="1" hangingPunct="1">
              <a:buSzPts val="28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solves the gaps problem</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Orthogonal means: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the sets of operations </a:t>
            </a:r>
          </a:p>
          <a:p>
            <a:pPr marL="0" indent="0" eaLnBrk="1" hangingPunct="1">
              <a:buSzPts val="11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of any two BF classes do not overlap</a:t>
            </a:r>
          </a:p>
          <a:p>
            <a:pPr marL="0" indent="0" eaLnBrk="1" hangingPunct="1">
              <a:buSzPts val="2800"/>
            </a:pPr>
            <a:r>
              <a:rPr lang="en-US" altLang="en-US">
                <a:solidFill>
                  <a:schemeClr val="tx1"/>
                </a:solidFill>
                <a:latin typeface="Calibri" panose="020F0502020204030204" pitchFamily="34" charset="0"/>
                <a:cs typeface="Arial" panose="020B0604020202020204" pitchFamily="34" charset="0"/>
                <a:sym typeface="Wingdings" panose="05000000000000000000" pitchFamily="2" charset="2"/>
              </a:rPr>
              <a:t> t</a:t>
            </a: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his solves the overlaps problem.</a:t>
            </a: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BF  is also applicable for source code </a:t>
            </a:r>
          </a:p>
          <a:p>
            <a:pPr marL="0" indent="0" eaLnBrk="1" hangingPunct="1">
              <a:buSzPts val="1400"/>
            </a:pPr>
            <a:r>
              <a:rPr lang="en-US" altLang="en-US">
                <a:solidFill>
                  <a:schemeClr val="tx1"/>
                </a:solidFill>
                <a:latin typeface="Calibri" panose="020F0502020204030204" pitchFamily="34" charset="0"/>
                <a:cs typeface="Arial" panose="020B0604020202020204" pitchFamily="34" charset="0"/>
                <a:sym typeface="Calibri" panose="020F0502020204030204" pitchFamily="34" charset="0"/>
              </a:rPr>
              <a:t>in any programming language.</a:t>
            </a: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4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a:p>
            <a:pPr marL="0" indent="0" eaLnBrk="1" hangingPunct="1">
              <a:buSzPts val="1100"/>
            </a:pPr>
            <a:endParaRPr lang="en-US" altLang="en-US">
              <a:solidFill>
                <a:schemeClr val="tx1"/>
              </a:solidFill>
              <a:latin typeface="Calibri" panose="020F0502020204030204" pitchFamily="34" charset="0"/>
              <a:cs typeface="Arial" panose="020B0604020202020204" pitchFamily="34" charset="0"/>
              <a:sym typeface="Calibri" panose="020F0502020204030204" pitchFamily="34" charset="0"/>
            </a:endParaRPr>
          </a:p>
        </p:txBody>
      </p:sp>
      <p:sp>
        <p:nvSpPr>
          <p:cNvPr id="82948" name="Google Shape;701;p13:notes">
            <a:extLst>
              <a:ext uri="{FF2B5EF4-FFF2-40B4-BE49-F238E27FC236}">
                <a16:creationId xmlns:a16="http://schemas.microsoft.com/office/drawing/2014/main" id="{F84EC122-C39B-1D00-619D-F805780441F6}"/>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6E089B9D-C891-41A7-A63A-66E70F807930}" type="slidenum">
              <a:rPr lang="en-US" altLang="en-US">
                <a:latin typeface="Calibri" panose="020F0502020204030204" pitchFamily="34" charset="0"/>
              </a:rPr>
              <a:pPr>
                <a:buSzPts val="1400"/>
              </a:pPr>
              <a:t>20</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Google Shape;881;p25:notes">
            <a:extLst>
              <a:ext uri="{FF2B5EF4-FFF2-40B4-BE49-F238E27FC236}">
                <a16:creationId xmlns:a16="http://schemas.microsoft.com/office/drawing/2014/main" id="{D69E921D-C2DD-BB97-2854-BC804F8F3264}"/>
              </a:ext>
            </a:extLst>
          </p:cNvPr>
          <p:cNvSpPr>
            <a:spLocks noGrp="1" noRot="1" noChangeAspect="1" noTextEdit="1"/>
          </p:cNvSpPr>
          <p:nvPr>
            <p:ph type="sldImg" idx="2"/>
          </p:nvPr>
        </p:nvSpPr>
        <p:spPr>
          <a:noFill/>
        </p:spPr>
      </p:sp>
      <p:sp>
        <p:nvSpPr>
          <p:cNvPr id="84995" name="Google Shape;882;p25:notes">
            <a:extLst>
              <a:ext uri="{FF2B5EF4-FFF2-40B4-BE49-F238E27FC236}">
                <a16:creationId xmlns:a16="http://schemas.microsoft.com/office/drawing/2014/main" id="{4581F342-9F2C-4392-D1C2-561B192F2072}"/>
              </a:ext>
            </a:extLst>
          </p:cNvPr>
          <p:cNvSpPr txBox="1">
            <a:spLocks noGrp="1" noChangeArrowheads="1"/>
          </p:cNvSpPr>
          <p:nvPr>
            <p:ph type="body" idx="1"/>
          </p:nvPr>
        </p:nvSpPr>
        <p:spPr>
          <a:noFill/>
          <a:ln/>
        </p:spPr>
        <p:txBody>
          <a:bodyPr/>
          <a:lstStyle/>
          <a:p>
            <a:pPr marL="0" indent="0" eaLnBrk="1" hangingPunct="1">
              <a:lnSpc>
                <a:spcPct val="115000"/>
              </a:lnSpc>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Let’s see now how BF is used </a:t>
            </a:r>
          </a:p>
          <a:p>
            <a:pPr marL="0" indent="0" eaLnBrk="1" hangingPunct="1">
              <a:lnSpc>
                <a:spcPct val="115000"/>
              </a:lnSpc>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to describe real world vulnerabilities.</a:t>
            </a:r>
          </a:p>
        </p:txBody>
      </p:sp>
      <p:sp>
        <p:nvSpPr>
          <p:cNvPr id="84996" name="Google Shape;883;p25:notes">
            <a:extLst>
              <a:ext uri="{FF2B5EF4-FFF2-40B4-BE49-F238E27FC236}">
                <a16:creationId xmlns:a16="http://schemas.microsoft.com/office/drawing/2014/main" id="{10BEFF52-FC58-8886-CB66-98102CDE535C}"/>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5843F1D6-AB03-472C-93F6-55F186450186}" type="slidenum">
              <a:rPr lang="en-US" altLang="en-US">
                <a:latin typeface="Calibri" panose="020F0502020204030204" pitchFamily="34" charset="0"/>
              </a:rPr>
              <a:pPr>
                <a:buSzPts val="1400"/>
              </a:pPr>
              <a:t>21</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Google Shape;887;p26:notes">
            <a:extLst>
              <a:ext uri="{FF2B5EF4-FFF2-40B4-BE49-F238E27FC236}">
                <a16:creationId xmlns:a16="http://schemas.microsoft.com/office/drawing/2014/main" id="{277DF8EE-D44D-5678-9BA1-BEE6E1FA3913}"/>
              </a:ext>
            </a:extLst>
          </p:cNvPr>
          <p:cNvSpPr>
            <a:spLocks noGrp="1" noRot="1" noChangeAspect="1" noTextEdit="1"/>
          </p:cNvSpPr>
          <p:nvPr>
            <p:ph type="sldImg" idx="2"/>
          </p:nvPr>
        </p:nvSpPr>
        <p:spPr>
          <a:noFill/>
        </p:spPr>
      </p:sp>
      <p:sp>
        <p:nvSpPr>
          <p:cNvPr id="87043" name="Google Shape;888;p26:notes">
            <a:extLst>
              <a:ext uri="{FF2B5EF4-FFF2-40B4-BE49-F238E27FC236}">
                <a16:creationId xmlns:a16="http://schemas.microsoft.com/office/drawing/2014/main" id="{345F9E9F-8E61-9808-076B-1BF3DA516D11}"/>
              </a:ext>
            </a:extLst>
          </p:cNvPr>
          <p:cNvSpPr txBox="1">
            <a:spLocks noGrp="1" noChangeArrowheads="1"/>
          </p:cNvSpPr>
          <p:nvPr>
            <p:ph type="body" idx="1"/>
          </p:nvPr>
        </p:nvSpPr>
        <p:spPr>
          <a:noFill/>
          <a:ln/>
        </p:spPr>
        <p:txBody>
          <a:bodyPr/>
          <a:lstStyle/>
          <a:p>
            <a:pPr marL="0" indent="0" eaLnBrk="1" hangingPunct="1">
              <a:spcBef>
                <a:spcPts val="1200"/>
              </a:spcBef>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Heartbleed was a vulnerability in the OpenSSL cryptographic software library. The bug was in the TLS implementation of the heartbeat extension. It was disclosed in April 2014 with the following CVE:</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TLS and DTLS implementations in OpenSSL did not properly handle Heartbeat Extension packets, which allowed remote attackers to obtain sensitive information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from process memory via crafted packets that trigger a buffer over-read, as demonstrated by reading private keys.”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Let’s  examine the code. The problem is in the data verification phase,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where the semantics of the input should be checked and sanitized.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payload is a unsigned integer and can be a huge number. It is input data, that holds the payload length, but it’s not checked towards a upper limit.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It’s value is not verified!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This improper state is an instance of the BF DVR class. The operation verify is missing.</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memcopy reads payload number of bytes from the object pointed by “pl” and copies them to the object pointed by “bp”. “pb” and “pl” are passed by reference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via “dst” and “src”;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and the huge payload length is passed via the argument “n”. First, one byte is read from “pl” and copied to “pb”; then until the huge payload length is reached,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both pointers move one byte up and the newly pointed by “pl” byte is read and copied.</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6&gt; While “bp” is allocated large enough, "pl" points to an array with reasonable size. As the content of this array is read and copied to "bp“, so is also huge amount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of data from over its bounds. There are two improper states here: when “pl” gets repositioned over it’s upper bound and when data is read from there.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7&gt; The former is an instance of the BF MAD class. There is no bug in the repositioning itself, however wrong value is used as size for the “pl” object.</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8&gt; The latter is an instance of the BF MUS class. Again, there is no bug in the read operation itself, but because “pl” points over bounds, the software reads data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that should not be read, aka buffer overflow.</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7044" name="Google Shape;889;p26:notes">
            <a:extLst>
              <a:ext uri="{FF2B5EF4-FFF2-40B4-BE49-F238E27FC236}">
                <a16:creationId xmlns:a16="http://schemas.microsoft.com/office/drawing/2014/main" id="{F65E8EFE-E97C-FE61-3E12-6E9957BC9C0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56423B54-0EB1-49D9-B5DC-AE2C09B28F7E}" type="slidenum">
              <a:rPr lang="en-US" altLang="en-US">
                <a:latin typeface="Calibri" panose="020F0502020204030204" pitchFamily="34" charset="0"/>
              </a:rPr>
              <a:pPr>
                <a:buSzPts val="1400"/>
              </a:pPr>
              <a:t>22</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Google Shape;913;p27:notes">
            <a:extLst>
              <a:ext uri="{FF2B5EF4-FFF2-40B4-BE49-F238E27FC236}">
                <a16:creationId xmlns:a16="http://schemas.microsoft.com/office/drawing/2014/main" id="{89615751-A745-554D-F917-C0464B203D84}"/>
              </a:ext>
            </a:extLst>
          </p:cNvPr>
          <p:cNvSpPr>
            <a:spLocks noGrp="1" noRot="1" noChangeAspect="1" noTextEdit="1"/>
          </p:cNvSpPr>
          <p:nvPr>
            <p:ph type="sldImg" idx="2"/>
          </p:nvPr>
        </p:nvSpPr>
        <p:spPr>
          <a:noFill/>
        </p:spPr>
      </p:sp>
      <p:sp>
        <p:nvSpPr>
          <p:cNvPr id="89091" name="Google Shape;914;p27:notes">
            <a:extLst>
              <a:ext uri="{FF2B5EF4-FFF2-40B4-BE49-F238E27FC236}">
                <a16:creationId xmlns:a16="http://schemas.microsoft.com/office/drawing/2014/main" id="{8A592F0C-45C3-976A-7AA6-B5421FA8E767}"/>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This chain of BF states shows there is buffer overflow, however, it does not show how an exploit could reach sensitive information, such as private keys.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missing size verification bug is not enough to get access to private data.</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There must have been another coding error due to which, unaware of the risks,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 unused object with sensitive data is left in memory.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To describe the bug in this parallel vulnerability, we use again the BF MUS class, but this time the improper operation is missing clear.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Combining the final errors from both chains, the bugged software can now reach and expose sensitive information.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BF description of Heartbleed is: Missing data verification leads to use of wrong size for an object, allowing a pointer reposition over bounds, which converging with missing clear allows reads of sensitive information and its exposure.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89092" name="Google Shape;915;p27:notes">
            <a:extLst>
              <a:ext uri="{FF2B5EF4-FFF2-40B4-BE49-F238E27FC236}">
                <a16:creationId xmlns:a16="http://schemas.microsoft.com/office/drawing/2014/main" id="{FB3F7C30-27AA-748E-BD07-311B3A0C8ED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8663104-0D80-4C59-B166-34823D0F6264}" type="slidenum">
              <a:rPr lang="en-US" altLang="en-US">
                <a:latin typeface="Calibri" panose="020F0502020204030204" pitchFamily="34" charset="0"/>
              </a:rPr>
              <a:pPr>
                <a:buSzPts val="1400"/>
              </a:pPr>
              <a:t>23</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Google Shape;948;p28:notes">
            <a:extLst>
              <a:ext uri="{FF2B5EF4-FFF2-40B4-BE49-F238E27FC236}">
                <a16:creationId xmlns:a16="http://schemas.microsoft.com/office/drawing/2014/main" id="{0F370EF8-3E52-8F0A-7913-6C33594A971E}"/>
              </a:ext>
            </a:extLst>
          </p:cNvPr>
          <p:cNvSpPr>
            <a:spLocks noGrp="1" noRot="1" noChangeAspect="1" noTextEdit="1"/>
          </p:cNvSpPr>
          <p:nvPr>
            <p:ph type="sldImg" idx="2"/>
          </p:nvPr>
        </p:nvSpPr>
        <p:spPr>
          <a:noFill/>
        </p:spPr>
      </p:sp>
      <p:sp>
        <p:nvSpPr>
          <p:cNvPr id="91139" name="Google Shape;949;p28:notes">
            <a:extLst>
              <a:ext uri="{FF2B5EF4-FFF2-40B4-BE49-F238E27FC236}">
                <a16:creationId xmlns:a16="http://schemas.microsoft.com/office/drawing/2014/main" id="{0F511D6F-4671-B800-1C0C-FF7C2652FC35}"/>
              </a:ext>
            </a:extLst>
          </p:cNvPr>
          <p:cNvSpPr txBox="1">
            <a:spLocks noGrp="1" noChangeArrowheads="1"/>
          </p:cNvSpPr>
          <p:nvPr>
            <p:ph type="body" idx="1"/>
          </p:nvPr>
        </p:nvSpPr>
        <p:spPr>
          <a:noFill/>
          <a:ln/>
        </p:spPr>
        <p:txBody>
          <a:bodyPr/>
          <a:lstStyle/>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Using the BF taxonomy of the involved weaknesses, first is the data verification bug – DVR. Missing verification leads to wrong value.</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attributes show how and where this went wrong.</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1&gt; Mechanism points the missing verification should have been – check against a range.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2&gt; Source code shows where the buggy code is in software.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3&gt; Execution space is about the privilege level.</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4&gt; Location and side show where the data is.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5&gt; Next is the MAD weakness: Wrong size used at reposition leads to pointer over bounds.</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6&gt; The mechanism attribute here shows how the reposition is done.</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7&gt; Last in this vulnerability is the MUS weakness, which results in buffer overflow.</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&lt;click 8&gt; Coming from another chain is again a MUS weakness: Missing clear leads to a not cleared object. The attributes are the same as for MAD. </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9&gt; However, this is a different vulnerability and the source code  in different software.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&lt;click 10&gt; The final errors buffer overflow and not cleared object, combined, cause Information Exposure.</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&lt;&lt;END HeartBleed&gt;&gt;</a:t>
            </a:r>
          </a:p>
          <a:p>
            <a:pPr marL="0" indent="0" eaLnBrk="1" hangingPunct="1">
              <a:buSzPts val="11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 </a:t>
            </a: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91140" name="Google Shape;950;p28:notes">
            <a:extLst>
              <a:ext uri="{FF2B5EF4-FFF2-40B4-BE49-F238E27FC236}">
                <a16:creationId xmlns:a16="http://schemas.microsoft.com/office/drawing/2014/main" id="{FCE14F27-25C0-210C-0B9A-4306AF00381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1C14D95-59A6-4BEC-82C6-2624C4EB69E1}" type="slidenum">
              <a:rPr lang="en-US" altLang="en-US">
                <a:latin typeface="Calibri" panose="020F0502020204030204" pitchFamily="34" charset="0"/>
              </a:rPr>
              <a:pPr>
                <a:buSzPts val="1400"/>
              </a:pPr>
              <a:t>24</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Google Shape;999;p29:notes">
            <a:extLst>
              <a:ext uri="{FF2B5EF4-FFF2-40B4-BE49-F238E27FC236}">
                <a16:creationId xmlns:a16="http://schemas.microsoft.com/office/drawing/2014/main" id="{343EA4D4-9441-F8AA-5FCF-A9A33587268D}"/>
              </a:ext>
            </a:extLst>
          </p:cNvPr>
          <p:cNvSpPr>
            <a:spLocks noGrp="1" noRot="1" noChangeAspect="1" noTextEdit="1"/>
          </p:cNvSpPr>
          <p:nvPr>
            <p:ph type="sldImg" idx="2"/>
          </p:nvPr>
        </p:nvSpPr>
        <p:spPr>
          <a:noFill/>
        </p:spPr>
      </p:sp>
      <p:sp>
        <p:nvSpPr>
          <p:cNvPr id="93187" name="Google Shape;1000;p29:notes">
            <a:extLst>
              <a:ext uri="{FF2B5EF4-FFF2-40B4-BE49-F238E27FC236}">
                <a16:creationId xmlns:a16="http://schemas.microsoft.com/office/drawing/2014/main" id="{60099082-BD93-DE8C-AB7F-81D119C39DE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Why BF matters?</a:t>
            </a:r>
          </a:p>
        </p:txBody>
      </p:sp>
      <p:sp>
        <p:nvSpPr>
          <p:cNvPr id="93188" name="Google Shape;1001;p29:notes">
            <a:extLst>
              <a:ext uri="{FF2B5EF4-FFF2-40B4-BE49-F238E27FC236}">
                <a16:creationId xmlns:a16="http://schemas.microsoft.com/office/drawing/2014/main" id="{3D850BE1-7E3F-0E4B-6893-BFC37A3E8F3E}"/>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12FAE6AA-E87F-44C6-998C-D51DCC85FB8F}" type="slidenum">
              <a:rPr lang="en-US" altLang="en-US">
                <a:latin typeface="Calibri" panose="020F0502020204030204" pitchFamily="34" charset="0"/>
              </a:rPr>
              <a:pPr>
                <a:buSzPts val="1400"/>
              </a:pPr>
              <a:t>25</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Google Shape;1005;p30:notes">
            <a:extLst>
              <a:ext uri="{FF2B5EF4-FFF2-40B4-BE49-F238E27FC236}">
                <a16:creationId xmlns:a16="http://schemas.microsoft.com/office/drawing/2014/main" id="{7B2A6B4F-64ED-024F-6E0E-656001E3067D}"/>
              </a:ext>
            </a:extLst>
          </p:cNvPr>
          <p:cNvSpPr>
            <a:spLocks noGrp="1" noRot="1" noChangeAspect="1" noTextEdit="1"/>
          </p:cNvSpPr>
          <p:nvPr>
            <p:ph type="sldImg" idx="2"/>
          </p:nvPr>
        </p:nvSpPr>
        <p:spPr>
          <a:noFill/>
        </p:spPr>
      </p:sp>
      <p:sp>
        <p:nvSpPr>
          <p:cNvPr id="1006" name="Google Shape;1006;p30:notes">
            <a:extLst>
              <a:ext uri="{FF2B5EF4-FFF2-40B4-BE49-F238E27FC236}">
                <a16:creationId xmlns:a16="http://schemas.microsoft.com/office/drawing/2014/main" id="{416778DA-486A-1921-01D3-BDFFDEB70BC7}"/>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BF will allow precise communication</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about software bugs and weaknesses </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and will help identify </a:t>
            </a:r>
          </a:p>
          <a:p>
            <a:pPr marL="0" indent="0" eaLnBrk="1" fontAlgn="auto" hangingPunct="1">
              <a:spcBef>
                <a:spcPts val="0"/>
              </a:spcBef>
              <a:spcAft>
                <a:spcPts val="0"/>
              </a:spcAft>
              <a:buClr>
                <a:schemeClr val="dk1"/>
              </a:buClr>
              <a:buSzPts val="14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exploit mitigation techniques. </a:t>
            </a:r>
          </a:p>
          <a:p>
            <a:pPr marL="0" indent="0" eaLnBrk="1" fontAlgn="auto" hangingPunct="1">
              <a:spcBef>
                <a:spcPts val="0"/>
              </a:spcBef>
              <a:spcAft>
                <a:spcPts val="0"/>
              </a:spcAft>
              <a:buClr>
                <a:schemeClr val="dk1"/>
              </a:buClr>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Government could:</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Improve the descriptions </a:t>
            </a:r>
            <a:br>
              <a:rPr lang="en-US" dirty="0">
                <a:solidFill>
                  <a:schemeClr val="tx1"/>
                </a:solidFill>
                <a:latin typeface="Calibri Light" panose="020F0302020204030204" pitchFamily="34" charset="0"/>
                <a:ea typeface="Calibri"/>
                <a:cs typeface="Calibri Light" panose="020F0302020204030204" pitchFamily="34" charset="0"/>
                <a:sym typeface="Calibri"/>
              </a:rPr>
            </a:br>
            <a:r>
              <a:rPr lang="en-US" dirty="0">
                <a:solidFill>
                  <a:schemeClr val="tx1"/>
                </a:solidFill>
                <a:latin typeface="Calibri Light" panose="020F0302020204030204" pitchFamily="34" charset="0"/>
                <a:ea typeface="Calibri"/>
                <a:cs typeface="Calibri Light" panose="020F0302020204030204" pitchFamily="34" charset="0"/>
                <a:sym typeface="Calibri"/>
              </a:rPr>
              <a:t>in public vulnerability repositories</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Create policies and guidelines </a:t>
            </a:r>
            <a:br>
              <a:rPr lang="en-US" dirty="0">
                <a:solidFill>
                  <a:schemeClr val="tx1"/>
                </a:solidFill>
                <a:latin typeface="Calibri Light" panose="020F0302020204030204" pitchFamily="34" charset="0"/>
                <a:ea typeface="Calibri"/>
                <a:cs typeface="Calibri Light" panose="020F0302020204030204" pitchFamily="34" charset="0"/>
                <a:sym typeface="Calibri"/>
              </a:rPr>
            </a:br>
            <a:r>
              <a:rPr lang="en-US" dirty="0">
                <a:solidFill>
                  <a:schemeClr val="tx1"/>
                </a:solidFill>
                <a:latin typeface="Calibri Light" panose="020F0302020204030204" pitchFamily="34" charset="0"/>
                <a:ea typeface="Calibri"/>
                <a:cs typeface="Calibri Light" panose="020F0302020204030204" pitchFamily="34" charset="0"/>
                <a:sym typeface="Calibri"/>
              </a:rPr>
              <a:t>for software testing </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Software companies could: </a:t>
            </a:r>
          </a:p>
          <a:p>
            <a:pPr lvl="1" indent="-304800" eaLnBrk="1" fontAlgn="auto" hangingPunct="1">
              <a:spcBef>
                <a:spcPts val="0"/>
              </a:spcBef>
              <a:spcAft>
                <a:spcPts val="0"/>
              </a:spcAft>
              <a:buClr>
                <a:schemeClr val="dk1"/>
              </a:buClr>
              <a:buSzPts val="1200"/>
              <a:buFont typeface="Courier New" panose="02070309020205020404" pitchFamily="49" charset="0"/>
              <a:buChar char="o"/>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Improve the testing tools and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their bug reports</a:t>
            </a:r>
          </a:p>
          <a:p>
            <a:pPr lvl="1" indent="-304800" eaLnBrk="1" fontAlgn="auto" hangingPunct="1">
              <a:spcBef>
                <a:spcPts val="0"/>
              </a:spcBef>
              <a:spcAft>
                <a:spcPts val="0"/>
              </a:spcAft>
              <a:buClr>
                <a:schemeClr val="dk1"/>
              </a:buClr>
              <a:buSzPts val="1200"/>
              <a:buFont typeface="Courier New" panose="02070309020205020404" pitchFamily="49" charset="0"/>
              <a:buChar char="o"/>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Implement automatic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bugs finding and fixing.</a:t>
            </a:r>
          </a:p>
          <a:p>
            <a:pPr indent="-304800" eaLnBrk="1" fontAlgn="auto" hangingPunct="1">
              <a:spcBef>
                <a:spcPts val="0"/>
              </a:spcBef>
              <a:spcAft>
                <a:spcPts val="0"/>
              </a:spcAft>
              <a:buClr>
                <a:schemeClr val="dk1"/>
              </a:buClr>
              <a:buSzPts val="1200"/>
              <a:buFont typeface="Arial"/>
              <a:buChar char="➢"/>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Professors could:</a:t>
            </a:r>
          </a:p>
          <a:p>
            <a:pPr lvl="1" indent="-304800" eaLnBrk="1" fontAlgn="auto" hangingPunct="1">
              <a:spcBef>
                <a:spcPts val="0"/>
              </a:spcBef>
              <a:spcAft>
                <a:spcPts val="0"/>
              </a:spcAft>
              <a:buClr>
                <a:schemeClr val="dk1"/>
              </a:buClr>
              <a:buSzPts val="1200"/>
              <a:buFont typeface="Arial"/>
              <a:buChar char="○"/>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Teach better about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bugs and weaknesses</a:t>
            </a:r>
          </a:p>
          <a:p>
            <a:pPr lvl="1" indent="-304800" eaLnBrk="1" fontAlgn="auto" hangingPunct="1">
              <a:spcBef>
                <a:spcPts val="0"/>
              </a:spcBef>
              <a:spcAft>
                <a:spcPts val="0"/>
              </a:spcAft>
              <a:buClr>
                <a:schemeClr val="dk1"/>
              </a:buClr>
              <a:buSzPts val="1200"/>
              <a:buFont typeface="Arial"/>
              <a:buChar char="○"/>
              <a:defRPr/>
            </a:pPr>
            <a:r>
              <a:rPr lang="en-US" sz="1000" dirty="0">
                <a:solidFill>
                  <a:schemeClr val="tx1"/>
                </a:solidFill>
                <a:latin typeface="Calibri Light" panose="020F0302020204030204" pitchFamily="34" charset="0"/>
                <a:ea typeface="Calibri"/>
                <a:cs typeface="Calibri Light" panose="020F0302020204030204" pitchFamily="34" charset="0"/>
                <a:sym typeface="Calibri"/>
              </a:rPr>
              <a:t>Conduct research on </a:t>
            </a:r>
            <a:br>
              <a:rPr lang="en-US" sz="1000" dirty="0">
                <a:solidFill>
                  <a:schemeClr val="tx1"/>
                </a:solidFill>
                <a:latin typeface="Calibri Light" panose="020F0302020204030204" pitchFamily="34" charset="0"/>
                <a:ea typeface="Calibri"/>
                <a:cs typeface="Calibri Light" panose="020F0302020204030204" pitchFamily="34" charset="0"/>
                <a:sym typeface="Calibri"/>
              </a:rPr>
            </a:br>
            <a:r>
              <a:rPr lang="en-US" sz="1000" dirty="0">
                <a:solidFill>
                  <a:schemeClr val="tx1"/>
                </a:solidFill>
                <a:latin typeface="Calibri Light" panose="020F0302020204030204" pitchFamily="34" charset="0"/>
                <a:ea typeface="Calibri"/>
                <a:cs typeface="Calibri Light" panose="020F0302020204030204" pitchFamily="34" charset="0"/>
                <a:sym typeface="Calibri"/>
              </a:rPr>
              <a:t>formalizing software bugs.</a:t>
            </a:r>
          </a:p>
          <a:p>
            <a:pPr marL="0" indent="0" eaLnBrk="1" fontAlgn="auto" hangingPunct="1">
              <a:spcBef>
                <a:spcPts val="0"/>
              </a:spcBef>
              <a:spcAft>
                <a:spcPts val="0"/>
              </a:spcAft>
              <a:buClr>
                <a:schemeClr val="dk1"/>
              </a:buClr>
              <a:buSzPts val="11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Clr>
                <a:schemeClr val="dk1"/>
              </a:buClr>
              <a:buSzPts val="1100"/>
              <a:buFont typeface="Arial"/>
              <a:buNone/>
              <a:defRPr/>
            </a:pPr>
            <a:r>
              <a:rPr lang="en-US" dirty="0">
                <a:solidFill>
                  <a:schemeClr val="tx1"/>
                </a:solidFill>
                <a:latin typeface="Calibri Light" panose="020F0302020204030204" pitchFamily="34" charset="0"/>
                <a:ea typeface="Calibri"/>
                <a:cs typeface="Calibri Light" panose="020F0302020204030204" pitchFamily="34" charset="0"/>
                <a:sym typeface="Calibri"/>
              </a:rPr>
              <a:t>&lt;&lt;END&gt;&gt;</a:t>
            </a:r>
          </a:p>
          <a:p>
            <a:pPr marL="609600" lvl="1" indent="0" eaLnBrk="1" fontAlgn="auto" hangingPunct="1">
              <a:spcBef>
                <a:spcPts val="0"/>
              </a:spcBef>
              <a:spcAft>
                <a:spcPts val="0"/>
              </a:spcAft>
              <a:buClr>
                <a:schemeClr val="dk1"/>
              </a:buClr>
              <a:buSzPts val="1200"/>
              <a:buFont typeface="Arial"/>
              <a:buNone/>
              <a:defRPr/>
            </a:pPr>
            <a:endParaRPr lang="en-US" sz="1000"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tx1"/>
              </a:solidFill>
              <a:latin typeface="Calibri Light" panose="020F0302020204030204" pitchFamily="34" charset="0"/>
              <a:ea typeface="Calibri"/>
              <a:cs typeface="Calibri Light" panose="020F0302020204030204" pitchFamily="34" charset="0"/>
              <a:sym typeface="Calibri"/>
            </a:endParaRPr>
          </a:p>
          <a:p>
            <a:pPr lvl="1" indent="-304800" eaLnBrk="1" fontAlgn="auto" hangingPunct="1">
              <a:spcBef>
                <a:spcPts val="0"/>
              </a:spcBef>
              <a:spcAft>
                <a:spcPts val="0"/>
              </a:spcAft>
              <a:buClr>
                <a:schemeClr val="dk1"/>
              </a:buClr>
              <a:buSzPts val="1200"/>
              <a:buFont typeface="Arial"/>
              <a:buChar char="○"/>
              <a:defRPr/>
            </a:pPr>
            <a:endParaRPr lang="en-US" sz="1000" dirty="0">
              <a:solidFill>
                <a:schemeClr val="tx1"/>
              </a:solidFill>
              <a:latin typeface="Calibri Light" panose="020F0302020204030204" pitchFamily="34" charset="0"/>
              <a:ea typeface="Calibri"/>
              <a:cs typeface="Calibri Light" panose="020F0302020204030204" pitchFamily="34" charset="0"/>
              <a:sym typeface="Calibri"/>
            </a:endParaRPr>
          </a:p>
        </p:txBody>
      </p:sp>
      <p:sp>
        <p:nvSpPr>
          <p:cNvPr id="95236" name="Google Shape;1007;p30:notes">
            <a:extLst>
              <a:ext uri="{FF2B5EF4-FFF2-40B4-BE49-F238E27FC236}">
                <a16:creationId xmlns:a16="http://schemas.microsoft.com/office/drawing/2014/main" id="{45F682FB-628A-6A66-746A-6C30614E49BB}"/>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2B089E7-7C60-48FD-AF21-C259AAE9FD25}" type="slidenum">
              <a:rPr lang="en-US" altLang="en-US">
                <a:latin typeface="Calibri" panose="020F0502020204030204" pitchFamily="34" charset="0"/>
              </a:rPr>
              <a:pPr>
                <a:buSzPts val="1400"/>
              </a:pPr>
              <a:t>26</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Google Shape;999;p29:notes">
            <a:extLst>
              <a:ext uri="{FF2B5EF4-FFF2-40B4-BE49-F238E27FC236}">
                <a16:creationId xmlns:a16="http://schemas.microsoft.com/office/drawing/2014/main" id="{1B0EAE87-9F33-9CA3-D2E9-EADB70448DAE}"/>
              </a:ext>
            </a:extLst>
          </p:cNvPr>
          <p:cNvSpPr>
            <a:spLocks noGrp="1" noRot="1" noChangeAspect="1" noTextEdit="1"/>
          </p:cNvSpPr>
          <p:nvPr>
            <p:ph type="sldImg" idx="2"/>
          </p:nvPr>
        </p:nvSpPr>
        <p:spPr>
          <a:noFill/>
        </p:spPr>
      </p:sp>
      <p:sp>
        <p:nvSpPr>
          <p:cNvPr id="97283" name="Google Shape;1000;p29:notes">
            <a:extLst>
              <a:ext uri="{FF2B5EF4-FFF2-40B4-BE49-F238E27FC236}">
                <a16:creationId xmlns:a16="http://schemas.microsoft.com/office/drawing/2014/main" id="{4FC242D5-5A09-0A1F-E0CA-DE1AD1C384D4}"/>
              </a:ext>
            </a:extLst>
          </p:cNvPr>
          <p:cNvSpPr txBox="1">
            <a:spLocks noGrp="1" noChangeArrowheads="1"/>
          </p:cNvSpPr>
          <p:nvPr>
            <p:ph type="body" idx="1"/>
          </p:nvPr>
        </p:nvSpPr>
        <p:spPr>
          <a:noFill/>
          <a:ln/>
        </p:spPr>
        <p:txBody>
          <a:bodyPr/>
          <a:lstStyle/>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Please do not hesitate to contact us </a:t>
            </a:r>
          </a:p>
          <a:p>
            <a:pPr marL="0" indent="0" eaLnBrk="1" hangingPunct="1">
              <a:buSzPts val="1400"/>
            </a:pPr>
            <a:r>
              <a:rPr lang="en-US" altLang="en-US" sz="1200">
                <a:latin typeface="Calibri" panose="020F0502020204030204" pitchFamily="34" charset="0"/>
                <a:cs typeface="Arial" panose="020B0604020202020204" pitchFamily="34" charset="0"/>
                <a:sym typeface="Calibri" panose="020F0502020204030204" pitchFamily="34" charset="0"/>
              </a:rPr>
              <a:t>with questions and ideas for collaboration. </a:t>
            </a:r>
          </a:p>
          <a:p>
            <a:pPr marL="0" indent="0" eaLnBrk="1" hangingPunct="1">
              <a:buSzPts val="1400"/>
            </a:pPr>
            <a:endParaRPr lang="en-US" altLang="en-US" sz="1200">
              <a:latin typeface="Calibri" panose="020F0502020204030204" pitchFamily="34" charset="0"/>
              <a:cs typeface="Arial" panose="020B0604020202020204" pitchFamily="34" charset="0"/>
              <a:sym typeface="Calibri" panose="020F0502020204030204" pitchFamily="34" charset="0"/>
            </a:endParaRPr>
          </a:p>
        </p:txBody>
      </p:sp>
      <p:sp>
        <p:nvSpPr>
          <p:cNvPr id="97284" name="Google Shape;1001;p29:notes">
            <a:extLst>
              <a:ext uri="{FF2B5EF4-FFF2-40B4-BE49-F238E27FC236}">
                <a16:creationId xmlns:a16="http://schemas.microsoft.com/office/drawing/2014/main" id="{4D0BA8CD-9A79-5E18-895E-E64C43827073}"/>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ACDAE701-2CB5-419B-8C5C-C912E039FDA4}" type="slidenum">
              <a:rPr lang="en-US" altLang="en-US">
                <a:latin typeface="Calibri" panose="020F0502020204030204" pitchFamily="34" charset="0"/>
              </a:rPr>
              <a:pPr>
                <a:buSzPts val="1400"/>
              </a:pPr>
              <a:t>27</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Google Shape;1017;p31:notes">
            <a:extLst>
              <a:ext uri="{FF2B5EF4-FFF2-40B4-BE49-F238E27FC236}">
                <a16:creationId xmlns:a16="http://schemas.microsoft.com/office/drawing/2014/main" id="{433E96D7-8C06-668D-5271-C707DC046AFA}"/>
              </a:ext>
            </a:extLst>
          </p:cNvPr>
          <p:cNvSpPr>
            <a:spLocks noGrp="1" noRot="1" noChangeAspect="1" noTextEdit="1"/>
          </p:cNvSpPr>
          <p:nvPr>
            <p:ph type="sldImg" idx="2"/>
          </p:nvPr>
        </p:nvSpPr>
        <p:spPr>
          <a:noFill/>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617;p3:notes">
            <a:extLst>
              <a:ext uri="{FF2B5EF4-FFF2-40B4-BE49-F238E27FC236}">
                <a16:creationId xmlns:a16="http://schemas.microsoft.com/office/drawing/2014/main" id="{7A97BAF2-4041-91DE-3CFF-0C9B48EF7D26}"/>
              </a:ext>
            </a:extLst>
          </p:cNvPr>
          <p:cNvSpPr>
            <a:spLocks noGrp="1" noRot="1" noChangeAspect="1" noTextEdit="1"/>
          </p:cNvSpPr>
          <p:nvPr>
            <p:ph type="sldImg" idx="2"/>
          </p:nvPr>
        </p:nvSpPr>
        <p:spPr>
          <a:noFill/>
        </p:spPr>
      </p:sp>
      <p:sp>
        <p:nvSpPr>
          <p:cNvPr id="48131" name="Google Shape;618;p3:notes">
            <a:extLst>
              <a:ext uri="{FF2B5EF4-FFF2-40B4-BE49-F238E27FC236}">
                <a16:creationId xmlns:a16="http://schemas.microsoft.com/office/drawing/2014/main" id="{027E2AD0-3074-E6D5-6395-F41AD7992068}"/>
              </a:ext>
            </a:extLst>
          </p:cNvPr>
          <p:cNvSpPr txBox="1">
            <a:spLocks noGrp="1" noChangeArrowheads="1"/>
          </p:cNvSpPr>
          <p:nvPr>
            <p:ph type="body" idx="1"/>
          </p:nvPr>
        </p:nvSpPr>
        <p:spPr>
          <a:noFill/>
          <a:ln/>
        </p:spPr>
        <p:txBody>
          <a:bodyPr/>
          <a:lstStyle/>
          <a:p>
            <a:pPr marL="0" indent="0" eaLnBrk="1" hangingPunct="1">
              <a:buSzPts val="1400"/>
            </a:pPr>
            <a:r>
              <a:rPr lang="en-US" altLang="en-US">
                <a:latin typeface="Calibri" panose="020F0502020204030204" pitchFamily="34" charset="0"/>
                <a:cs typeface="Arial" panose="020B0604020202020204" pitchFamily="34" charset="0"/>
                <a:sym typeface="Calibri" panose="020F0502020204030204" pitchFamily="34" charset="0"/>
              </a:rPr>
              <a:t>We need strict definitions of the software terms: </a:t>
            </a:r>
          </a:p>
          <a:p>
            <a:pPr marL="0" indent="0" eaLnBrk="1" hangingPunct="1">
              <a:buSzPts val="1400"/>
            </a:pPr>
            <a:r>
              <a:rPr lang="en-US" altLang="en-US">
                <a:latin typeface="Calibri" panose="020F0502020204030204" pitchFamily="34" charset="0"/>
                <a:cs typeface="Arial" panose="020B0604020202020204" pitchFamily="34" charset="0"/>
                <a:sym typeface="Calibri" panose="020F0502020204030204" pitchFamily="34" charset="0"/>
              </a:rPr>
              <a:t>bug, weakness, and vulnerability.</a:t>
            </a:r>
          </a:p>
        </p:txBody>
      </p:sp>
      <p:sp>
        <p:nvSpPr>
          <p:cNvPr id="48132" name="Google Shape;619;p3:notes">
            <a:extLst>
              <a:ext uri="{FF2B5EF4-FFF2-40B4-BE49-F238E27FC236}">
                <a16:creationId xmlns:a16="http://schemas.microsoft.com/office/drawing/2014/main" id="{3C4DBCC2-34A7-DDBB-8012-D3F8BA1BC95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702EA6EB-9785-4109-8B5F-700DA16088B6}" type="slidenum">
              <a:rPr lang="en-US" altLang="en-US">
                <a:latin typeface="Calibri" panose="020F0502020204030204" pitchFamily="34" charset="0"/>
              </a:rPr>
              <a:pPr>
                <a:buSzPts val="1400"/>
              </a:pPr>
              <a:t>3</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Google Shape;623;p4:notes">
            <a:extLst>
              <a:ext uri="{FF2B5EF4-FFF2-40B4-BE49-F238E27FC236}">
                <a16:creationId xmlns:a16="http://schemas.microsoft.com/office/drawing/2014/main" id="{875DD3A9-2129-1208-2E2E-529DC4B9487A}"/>
              </a:ext>
            </a:extLst>
          </p:cNvPr>
          <p:cNvSpPr>
            <a:spLocks noGrp="1" noRot="1" noChangeAspect="1" noTextEdit="1"/>
          </p:cNvSpPr>
          <p:nvPr>
            <p:ph type="sldImg" idx="2"/>
          </p:nvPr>
        </p:nvSpPr>
        <p:spPr>
          <a:noFill/>
        </p:spPr>
      </p:sp>
      <p:sp>
        <p:nvSpPr>
          <p:cNvPr id="624" name="Google Shape;624;p4:notes">
            <a:extLst>
              <a:ext uri="{FF2B5EF4-FFF2-40B4-BE49-F238E27FC236}">
                <a16:creationId xmlns:a16="http://schemas.microsoft.com/office/drawing/2014/main" id="{B6CB7BE9-8762-AA14-CAD3-28DB83EA5DA9}"/>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We define a software bug </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as a coding error that needs to be fixed.</a:t>
            </a:r>
            <a:endParaRPr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&lt;click 1&gt; </a:t>
            </a: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rgbClr val="222222"/>
                </a:solidFill>
                <a:latin typeface="Calibri"/>
                <a:ea typeface="Calibri"/>
                <a:cs typeface="Calibri"/>
                <a:sym typeface="Calibri"/>
              </a:rPr>
              <a:t>We know that a weakness is caused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by a bug or ill-formed data</a:t>
            </a: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rgbClr val="222222"/>
                </a:solidFill>
                <a:latin typeface="Calibri"/>
                <a:ea typeface="Calibri"/>
                <a:cs typeface="Calibri"/>
                <a:sym typeface="Calibri"/>
              </a:rPr>
              <a:t>A weakness type is also a meaningful notion,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as different vulnerabilities may have </a:t>
            </a:r>
            <a:br>
              <a:rPr lang="en-US" dirty="0">
                <a:solidFill>
                  <a:srgbClr val="222222"/>
                </a:solidFill>
                <a:latin typeface="Calibri"/>
                <a:ea typeface="Calibri"/>
                <a:cs typeface="Calibri"/>
                <a:sym typeface="Calibri"/>
              </a:rPr>
            </a:br>
            <a:r>
              <a:rPr lang="en-US" dirty="0">
                <a:solidFill>
                  <a:srgbClr val="222222"/>
                </a:solidFill>
                <a:latin typeface="Calibri"/>
                <a:ea typeface="Calibri"/>
                <a:cs typeface="Calibri"/>
                <a:sym typeface="Calibri"/>
              </a:rPr>
              <a:t>the same type of underlying weaknesses.</a:t>
            </a:r>
          </a:p>
          <a:p>
            <a:pPr marL="171450" indent="-171450" eaLnBrk="1" fontAlgn="auto" hangingPunct="1">
              <a:spcBef>
                <a:spcPts val="0"/>
              </a:spcBef>
              <a:spcAft>
                <a:spcPts val="0"/>
              </a:spcAft>
              <a:buSzPts val="1400"/>
              <a:buFont typeface="Arial" panose="020B0604020202020204" pitchFamily="34" charset="0"/>
              <a:buChar char="•"/>
              <a:defRPr/>
            </a:pPr>
            <a:endParaRPr lang="en-US" dirty="0">
              <a:solidFill>
                <a:srgbClr val="222222"/>
              </a:solidFill>
              <a:latin typeface="Calibri"/>
              <a:ea typeface="Calibri"/>
              <a:cs typeface="Calibri"/>
              <a:sym typeface="Calibri"/>
            </a:endParaRPr>
          </a:p>
          <a:p>
            <a:pPr marL="0" indent="0" eaLnBrk="1" fontAlgn="auto" hangingPunct="1">
              <a:spcBef>
                <a:spcPts val="0"/>
              </a:spcBef>
              <a:spcAft>
                <a:spcPts val="0"/>
              </a:spcAft>
              <a:buSzPts val="1400"/>
              <a:defRPr/>
            </a:pPr>
            <a:r>
              <a:rPr lang="en-US" dirty="0">
                <a:solidFill>
                  <a:srgbClr val="222222"/>
                </a:solidFill>
                <a:latin typeface="Calibri"/>
                <a:ea typeface="Calibri"/>
                <a:cs typeface="Calibri"/>
                <a:sym typeface="Calibri"/>
              </a:rPr>
              <a:t>&lt;click 2&gt; We define a vulnerability as an instance of </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a weakness type that leads to a security failure.</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It may have more than one underlying</a:t>
            </a:r>
          </a:p>
          <a:p>
            <a:pPr marL="0" indent="0" eaLnBrk="1" fontAlgn="auto" hangingPunct="1">
              <a:spcBef>
                <a:spcPts val="0"/>
              </a:spcBef>
              <a:spcAft>
                <a:spcPts val="0"/>
              </a:spcAft>
              <a:buSzPts val="1400"/>
              <a:buFont typeface="Arial"/>
              <a:buNone/>
              <a:defRPr/>
            </a:pPr>
            <a:r>
              <a:rPr lang="en-US" dirty="0">
                <a:solidFill>
                  <a:srgbClr val="222222"/>
                </a:solidFill>
                <a:latin typeface="Calibri"/>
                <a:ea typeface="Calibri"/>
                <a:cs typeface="Calibri"/>
                <a:sym typeface="Calibri"/>
              </a:rPr>
              <a:t>weaknesses linked by causality.</a:t>
            </a: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a:ea typeface="Calibri"/>
              <a:cs typeface="Calibri"/>
              <a:sym typeface="Calibri"/>
            </a:endParaRPr>
          </a:p>
          <a:p>
            <a:pPr marL="0" indent="0" eaLnBrk="1" fontAlgn="auto" hangingPunct="1">
              <a:spcBef>
                <a:spcPts val="0"/>
              </a:spcBef>
              <a:spcAft>
                <a:spcPts val="0"/>
              </a:spcAft>
              <a:buSzPts val="1400"/>
              <a:buFont typeface="Arial"/>
              <a:buNone/>
              <a:defRPr/>
            </a:pPr>
            <a:endParaRPr dirty="0">
              <a:solidFill>
                <a:srgbClr val="222222"/>
              </a:solidFill>
              <a:latin typeface="Calibri"/>
              <a:ea typeface="Calibri"/>
              <a:cs typeface="Calibri"/>
              <a:sym typeface="Calibri"/>
            </a:endParaRPr>
          </a:p>
        </p:txBody>
      </p:sp>
      <p:sp>
        <p:nvSpPr>
          <p:cNvPr id="50180" name="Google Shape;625;p4:notes">
            <a:extLst>
              <a:ext uri="{FF2B5EF4-FFF2-40B4-BE49-F238E27FC236}">
                <a16:creationId xmlns:a16="http://schemas.microsoft.com/office/drawing/2014/main" id="{F75D33F4-9D3F-5DD6-8C05-5CA6695CF28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D92A07CB-1388-4668-BB4F-99B5F057E6D9}" type="slidenum">
              <a:rPr lang="en-US" altLang="en-US">
                <a:latin typeface="Calibri" panose="020F0502020204030204" pitchFamily="34" charset="0"/>
              </a:rPr>
              <a:pPr>
                <a:buSzPts val="1400"/>
              </a:pPr>
              <a:t>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Google Shape;630;p5:notes">
            <a:extLst>
              <a:ext uri="{FF2B5EF4-FFF2-40B4-BE49-F238E27FC236}">
                <a16:creationId xmlns:a16="http://schemas.microsoft.com/office/drawing/2014/main" id="{1FCE0CA9-8A22-032D-AF08-D618DA166E3A}"/>
              </a:ext>
            </a:extLst>
          </p:cNvPr>
          <p:cNvSpPr>
            <a:spLocks noGrp="1" noRot="1" noChangeAspect="1" noTextEdit="1"/>
          </p:cNvSpPr>
          <p:nvPr>
            <p:ph type="sldImg" idx="2"/>
          </p:nvPr>
        </p:nvSpPr>
        <p:spPr>
          <a:noFill/>
        </p:spPr>
      </p:sp>
      <p:sp>
        <p:nvSpPr>
          <p:cNvPr id="52227" name="Google Shape;631;p5:notes">
            <a:extLst>
              <a:ext uri="{FF2B5EF4-FFF2-40B4-BE49-F238E27FC236}">
                <a16:creationId xmlns:a16="http://schemas.microsoft.com/office/drawing/2014/main" id="{89DD12AC-2CC2-4BB5-7065-53539A5FE723}"/>
              </a:ext>
            </a:extLst>
          </p:cNvPr>
          <p:cNvSpPr txBox="1">
            <a:spLocks noGrp="1" noChangeArrowheads="1"/>
          </p:cNvSpPr>
          <p:nvPr>
            <p:ph type="body" idx="1"/>
          </p:nvPr>
        </p:nvSpPr>
        <p:spPr>
          <a:noFill/>
          <a:ln/>
        </p:spPr>
        <p:txBody>
          <a:bodyPr/>
          <a:lstStyle/>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There are several commonly used repositories </a:t>
            </a: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of software weaknesses and vulnerabilities.</a:t>
            </a:r>
          </a:p>
        </p:txBody>
      </p:sp>
      <p:sp>
        <p:nvSpPr>
          <p:cNvPr id="52228" name="Google Shape;632;p5:notes">
            <a:extLst>
              <a:ext uri="{FF2B5EF4-FFF2-40B4-BE49-F238E27FC236}">
                <a16:creationId xmlns:a16="http://schemas.microsoft.com/office/drawing/2014/main" id="{FD3223EC-39C8-94DA-43F5-45DDB5E49E2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EB1198C4-5724-4676-BFA2-E8F35B8FB85B}" type="slidenum">
              <a:rPr lang="en-US" altLang="en-US">
                <a:latin typeface="Calibri" panose="020F0502020204030204" pitchFamily="34" charset="0"/>
              </a:rPr>
              <a:pPr>
                <a:buSzPts val="1400"/>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636;p6:notes">
            <a:extLst>
              <a:ext uri="{FF2B5EF4-FFF2-40B4-BE49-F238E27FC236}">
                <a16:creationId xmlns:a16="http://schemas.microsoft.com/office/drawing/2014/main" id="{8B5B9DE8-4F3E-0CD9-D277-F4D3A0198EB9}"/>
              </a:ext>
            </a:extLst>
          </p:cNvPr>
          <p:cNvSpPr>
            <a:spLocks noGrp="1" noRot="1" noChangeAspect="1" noTextEdit="1"/>
          </p:cNvSpPr>
          <p:nvPr>
            <p:ph type="sldImg" idx="2"/>
          </p:nvPr>
        </p:nvSpPr>
        <p:spPr>
          <a:noFill/>
        </p:spPr>
      </p:sp>
      <p:sp>
        <p:nvSpPr>
          <p:cNvPr id="637" name="Google Shape;637;p6:notes">
            <a:extLst>
              <a:ext uri="{FF2B5EF4-FFF2-40B4-BE49-F238E27FC236}">
                <a16:creationId xmlns:a16="http://schemas.microsoft.com/office/drawing/2014/main" id="{A2B84163-653C-8907-52FD-57AA1EB908C3}"/>
              </a:ext>
            </a:extLst>
          </p:cNvPr>
          <p:cNvSpPr txBox="1">
            <a:spLocks noGrp="1"/>
          </p:cNvSpPr>
          <p:nvPr>
            <p:ph type="body" idx="1"/>
          </p:nvPr>
        </p:nvSpPr>
        <p:spPr>
          <a:noFill/>
          <a:ln/>
        </p:spPr>
        <p:txBody>
          <a:bodyPr spcFirstLastPara="1">
            <a:noAutofit/>
          </a:bodyPr>
          <a:lstStyle/>
          <a:p>
            <a:pPr marL="0" indent="0" eaLnBrk="1" fontAlgn="auto" hangingPunct="1">
              <a:spcBef>
                <a:spcPts val="0"/>
              </a:spcBef>
              <a:spcAft>
                <a:spcPts val="0"/>
              </a:spcAft>
              <a:buSzPts val="1400"/>
              <a:buFont typeface="Arial"/>
              <a:buNone/>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We focus on the following:</a:t>
            </a: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CWE is a community-developed list of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software and hardware weaknesses types.</a:t>
            </a:r>
          </a:p>
          <a:p>
            <a:pPr eaLnBrk="1" fontAlgn="auto" hangingPunct="1">
              <a:spcBef>
                <a:spcPts val="0"/>
              </a:spcBef>
              <a:spcAft>
                <a:spcPts val="0"/>
              </a:spcAft>
              <a:buSzPts val="1400"/>
              <a:buFont typeface="Arial" panose="020B0604020202020204" pitchFamily="34" charset="0"/>
              <a:buChar char="•"/>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CVE is a catalog of publicly disclosed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cybersecurity vulnerabilities.</a:t>
            </a:r>
          </a:p>
          <a:p>
            <a:pPr marL="171450" indent="-171450" eaLnBrk="1" fontAlgn="auto" hangingPunct="1">
              <a:spcBef>
                <a:spcPts val="0"/>
              </a:spcBef>
              <a:spcAft>
                <a:spcPts val="0"/>
              </a:spcAft>
              <a:buSzPts val="1400"/>
              <a:buFont typeface="Arial" panose="020B0604020202020204" pitchFamily="34" charset="0"/>
              <a:buChar char="•"/>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171450" indent="-171450" eaLnBrk="1" fontAlgn="auto" hangingPunct="1">
              <a:spcBef>
                <a:spcPts val="0"/>
              </a:spcBef>
              <a:spcAft>
                <a:spcPts val="0"/>
              </a:spcAft>
              <a:buSzPts val="1400"/>
              <a:buFont typeface="Arial" panose="020B0604020202020204" pitchFamily="34" charset="0"/>
              <a:buChar char="•"/>
              <a:defRPr/>
            </a:pPr>
            <a:r>
              <a:rPr lang="en-US" dirty="0">
                <a:solidFill>
                  <a:schemeClr val="dk1"/>
                </a:solidFill>
                <a:latin typeface="Calibri Light" panose="020F0302020204030204" pitchFamily="34" charset="0"/>
                <a:ea typeface="Calibri"/>
                <a:cs typeface="Calibri Light" panose="020F0302020204030204" pitchFamily="34" charset="0"/>
                <a:sym typeface="Calibri"/>
              </a:rPr>
              <a:t>NVD is the US government repository </a:t>
            </a:r>
            <a:br>
              <a:rPr lang="en-US" dirty="0">
                <a:solidFill>
                  <a:schemeClr val="dk1"/>
                </a:solidFill>
                <a:latin typeface="Calibri Light" panose="020F0302020204030204" pitchFamily="34" charset="0"/>
                <a:ea typeface="Calibri"/>
                <a:cs typeface="Calibri Light" panose="020F0302020204030204" pitchFamily="34" charset="0"/>
                <a:sym typeface="Calibri"/>
              </a:rPr>
            </a:br>
            <a:r>
              <a:rPr lang="en-US" dirty="0">
                <a:solidFill>
                  <a:schemeClr val="dk1"/>
                </a:solidFill>
                <a:latin typeface="Calibri Light" panose="020F0302020204030204" pitchFamily="34" charset="0"/>
                <a:ea typeface="Calibri"/>
                <a:cs typeface="Calibri Light" panose="020F0302020204030204" pitchFamily="34" charset="0"/>
                <a:sym typeface="Calibri"/>
              </a:rPr>
              <a:t>that links all CVEs to CWEs.</a:t>
            </a: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lang="en-US" dirty="0">
              <a:solidFill>
                <a:schemeClr val="dk1"/>
              </a:solidFill>
              <a:latin typeface="Calibri Light" panose="020F0302020204030204" pitchFamily="34" charset="0"/>
              <a:ea typeface="Calibri"/>
              <a:cs typeface="Calibri Light" panose="020F0302020204030204" pitchFamily="34" charset="0"/>
              <a:sym typeface="Calibri"/>
            </a:endParaRPr>
          </a:p>
          <a:p>
            <a:pPr marL="0" indent="0" eaLnBrk="1" fontAlgn="auto" hangingPunct="1">
              <a:spcBef>
                <a:spcPts val="0"/>
              </a:spcBef>
              <a:spcAft>
                <a:spcPts val="0"/>
              </a:spcAft>
              <a:buSzPts val="1400"/>
              <a:buFont typeface="Arial"/>
              <a:buNone/>
              <a:defRPr/>
            </a:pPr>
            <a:endParaRPr dirty="0">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54276" name="Google Shape;638;p6:notes">
            <a:extLst>
              <a:ext uri="{FF2B5EF4-FFF2-40B4-BE49-F238E27FC236}">
                <a16:creationId xmlns:a16="http://schemas.microsoft.com/office/drawing/2014/main" id="{2CBE8ED2-FEDB-FC99-7522-58D9C092848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C86A2C3A-03F6-4C6A-8D1E-04DE6EB2AD35}" type="slidenum">
              <a:rPr lang="en-US" altLang="en-US">
                <a:latin typeface="Calibri" panose="020F0502020204030204" pitchFamily="34" charset="0"/>
              </a:rPr>
              <a:pPr>
                <a:buSzPts val="1400"/>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643;p7:notes">
            <a:extLst>
              <a:ext uri="{FF2B5EF4-FFF2-40B4-BE49-F238E27FC236}">
                <a16:creationId xmlns:a16="http://schemas.microsoft.com/office/drawing/2014/main" id="{61752A86-0E03-4152-9246-259BC1C99883}"/>
              </a:ext>
            </a:extLst>
          </p:cNvPr>
          <p:cNvSpPr>
            <a:spLocks noGrp="1" noRot="1" noChangeAspect="1" noTextEdit="1"/>
          </p:cNvSpPr>
          <p:nvPr>
            <p:ph type="sldImg" idx="2"/>
          </p:nvPr>
        </p:nvSpPr>
        <p:spPr>
          <a:noFill/>
        </p:spPr>
      </p:sp>
      <p:sp>
        <p:nvSpPr>
          <p:cNvPr id="56323" name="Google Shape;644;p7:notes">
            <a:extLst>
              <a:ext uri="{FF2B5EF4-FFF2-40B4-BE49-F238E27FC236}">
                <a16:creationId xmlns:a16="http://schemas.microsoft.com/office/drawing/2014/main" id="{C6137653-8FA4-D8DA-B2B0-F698CEE9BB28}"/>
              </a:ext>
            </a:extLst>
          </p:cNvPr>
          <p:cNvSpPr txBox="1">
            <a:spLocks noGrp="1" noChangeArrowheads="1"/>
          </p:cNvSpPr>
          <p:nvPr>
            <p:ph type="body" idx="1"/>
          </p:nvPr>
        </p:nvSpPr>
        <p:spPr>
          <a:noFill/>
          <a:ln/>
        </p:spPr>
        <p:txBody>
          <a:bodyPr/>
          <a:lstStyle/>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CWE and CVE are widely used, </a:t>
            </a:r>
            <a:b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but they have some problems.</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Many CWEs and CVEs have </a:t>
            </a:r>
          </a:p>
          <a:p>
            <a:pPr marL="0" indent="0" eaLnBrk="1" hangingPunct="1">
              <a:buSzPts val="11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imprecise descriptions and unclear causality.</a:t>
            </a:r>
          </a:p>
          <a:p>
            <a:pPr marL="0" indent="0" eaLnBrk="1" hangingPunct="1">
              <a:buSzPts val="11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CWE also has gaps and overlaps in coverage.</a:t>
            </a: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56324" name="Google Shape;645;p7:notes">
            <a:extLst>
              <a:ext uri="{FF2B5EF4-FFF2-40B4-BE49-F238E27FC236}">
                <a16:creationId xmlns:a16="http://schemas.microsoft.com/office/drawing/2014/main" id="{34F77ECD-7AD6-7563-A4DB-6A0247DB9058}"/>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37A7F2A1-E600-434D-9E81-A9C1EA50B6CF}" type="slidenum">
              <a:rPr lang="en-US" altLang="en-US">
                <a:latin typeface="Calibri" panose="020F0502020204030204" pitchFamily="34" charset="0"/>
              </a:rPr>
              <a:pPr>
                <a:buSzPts val="1400"/>
              </a:pPr>
              <a:t>7</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650;p8:notes">
            <a:extLst>
              <a:ext uri="{FF2B5EF4-FFF2-40B4-BE49-F238E27FC236}">
                <a16:creationId xmlns:a16="http://schemas.microsoft.com/office/drawing/2014/main" id="{620CC273-88DE-CE74-1EBE-D18C37AE4496}"/>
              </a:ext>
            </a:extLst>
          </p:cNvPr>
          <p:cNvSpPr>
            <a:spLocks noGrp="1" noRot="1" noChangeAspect="1" noTextEdit="1"/>
          </p:cNvSpPr>
          <p:nvPr>
            <p:ph type="sldImg" idx="2"/>
          </p:nvPr>
        </p:nvSpPr>
        <p:spPr>
          <a:noFill/>
        </p:spPr>
      </p:sp>
      <p:sp>
        <p:nvSpPr>
          <p:cNvPr id="58371" name="Google Shape;651;p8:notes">
            <a:extLst>
              <a:ext uri="{FF2B5EF4-FFF2-40B4-BE49-F238E27FC236}">
                <a16:creationId xmlns:a16="http://schemas.microsoft.com/office/drawing/2014/main" id="{65F65D01-4DD6-1FA0-C0B5-8F2729525705}"/>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This is an example of an imprecise CWE definition.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states: “The application deserializes untrusted data without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sufficiently verifying that the resulting data will be valid.”</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It’s not clear here what “sufficiently” means;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and “verifying that data is valid” is also confusing;</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It should say “... without  validating and verifying it”.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58372" name="Google Shape;652;p8:notes">
            <a:extLst>
              <a:ext uri="{FF2B5EF4-FFF2-40B4-BE49-F238E27FC236}">
                <a16:creationId xmlns:a16="http://schemas.microsoft.com/office/drawing/2014/main" id="{5B56A844-C2E2-BB2D-78BD-DD91B88ED0F7}"/>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81151F34-6EA7-4DF7-A668-DCB9C2053070}" type="slidenum">
              <a:rPr lang="en-US" altLang="en-US">
                <a:latin typeface="Calibri" panose="020F0502020204030204" pitchFamily="34" charset="0"/>
              </a:rPr>
              <a:pPr>
                <a:buSzPts val="1400"/>
              </a:pPr>
              <a:t>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665;p10:notes">
            <a:extLst>
              <a:ext uri="{FF2B5EF4-FFF2-40B4-BE49-F238E27FC236}">
                <a16:creationId xmlns:a16="http://schemas.microsoft.com/office/drawing/2014/main" id="{503DB6D6-103A-B98C-CFDA-D3CAEF5C3B3B}"/>
              </a:ext>
            </a:extLst>
          </p:cNvPr>
          <p:cNvSpPr>
            <a:spLocks noGrp="1" noRot="1" noChangeAspect="1" noTextEdit="1"/>
          </p:cNvSpPr>
          <p:nvPr>
            <p:ph type="sldImg" idx="2"/>
          </p:nvPr>
        </p:nvSpPr>
        <p:spPr>
          <a:noFill/>
        </p:spPr>
      </p:sp>
      <p:sp>
        <p:nvSpPr>
          <p:cNvPr id="60419" name="Google Shape;666;p10:notes">
            <a:extLst>
              <a:ext uri="{FF2B5EF4-FFF2-40B4-BE49-F238E27FC236}">
                <a16:creationId xmlns:a16="http://schemas.microsoft.com/office/drawing/2014/main" id="{C86E8AD7-9C1A-B595-437B-4899CEB1CF8E}"/>
              </a:ext>
            </a:extLst>
          </p:cNvPr>
          <p:cNvSpPr txBox="1">
            <a:spLocks noGrp="1" noChangeArrowheads="1"/>
          </p:cNvSpPr>
          <p:nvPr>
            <p:ph type="body" idx="1"/>
          </p:nvPr>
        </p:nvSpPr>
        <p:spPr>
          <a:noFill/>
          <a:ln/>
        </p:spPr>
        <p:txBody>
          <a:bodyPr/>
          <a:lstStyle/>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Unclear causality in CVEs leads to wrong CWE assignments.</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For example, in this CVE,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luck of input validation leads to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integer overflow and then to buffer overflow.</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NVD labels it with CWE-190 – Integer Overflow or Wraparound,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while the cause is CWE-20 – Improper Input Validation. </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full chain is: CWE 20 – CWE 190 – CWE 119 </a:t>
            </a:r>
            <a:b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b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the last one being – Improper Restriction of Operations </a:t>
            </a:r>
          </a:p>
          <a:p>
            <a:pPr marL="0" indent="0" eaLnBrk="1" hangingPunct="1">
              <a:buSzPts val="1400"/>
            </a:pPr>
            <a:r>
              <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rPr>
              <a:t>within the Bounds of a Memory Buffer.</a:t>
            </a: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a:p>
            <a:pPr marL="0" indent="0" eaLnBrk="1" hangingPunct="1">
              <a:buSzPts val="1400"/>
            </a:pPr>
            <a:endParaRPr lang="en-US" altLang="en-US">
              <a:solidFill>
                <a:schemeClr val="tx1"/>
              </a:solidFill>
              <a:latin typeface="Calibri Light" panose="020F0302020204030204" pitchFamily="34" charset="0"/>
              <a:ea typeface="Calibri" panose="020F0502020204030204" pitchFamily="34" charset="0"/>
              <a:cs typeface="Calibri Light" panose="020F0302020204030204" pitchFamily="34" charset="0"/>
              <a:sym typeface="Calibri" panose="020F0502020204030204" pitchFamily="34" charset="0"/>
            </a:endParaRPr>
          </a:p>
        </p:txBody>
      </p:sp>
      <p:sp>
        <p:nvSpPr>
          <p:cNvPr id="60420" name="Google Shape;667;p10:notes">
            <a:extLst>
              <a:ext uri="{FF2B5EF4-FFF2-40B4-BE49-F238E27FC236}">
                <a16:creationId xmlns:a16="http://schemas.microsoft.com/office/drawing/2014/main" id="{CF4F56A4-F17F-1556-CF85-AEF12E76F7A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SzPts val="1400"/>
            </a:pPr>
            <a:fld id="{F0C539F1-20E0-4C02-8DA3-722BDC46E09A}" type="slidenum">
              <a:rPr lang="en-US" altLang="en-US">
                <a:latin typeface="Calibri" panose="020F0502020204030204" pitchFamily="34" charset="0"/>
              </a:rPr>
              <a:pPr>
                <a:buSzPts val="1400"/>
              </a:pPr>
              <a:t>9</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3.jpe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5.png"/><Relationship Id="rId7"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0.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Master" Target="../slideMasters/slideMaster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png"/><Relationship Id="rId4" Type="http://schemas.openxmlformats.org/officeDocument/2006/relationships/image" Target="../media/image45.jpg"/><Relationship Id="rId9"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5"/>
        <p:cNvGrpSpPr/>
        <p:nvPr/>
      </p:nvGrpSpPr>
      <p:grpSpPr>
        <a:xfrm>
          <a:off x="0" y="0"/>
          <a:ext cx="0" cy="0"/>
          <a:chOff x="0" y="0"/>
          <a:chExt cx="0" cy="0"/>
        </a:xfrm>
      </p:grpSpPr>
      <p:pic>
        <p:nvPicPr>
          <p:cNvPr id="2" name="Google Shape;16;p34">
            <a:extLst>
              <a:ext uri="{FF2B5EF4-FFF2-40B4-BE49-F238E27FC236}">
                <a16:creationId xmlns:a16="http://schemas.microsoft.com/office/drawing/2014/main" id="{BCCC7284-4D73-2CB8-E7BF-AE5A4A21E058}"/>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1;p34">
            <a:extLst>
              <a:ext uri="{FF2B5EF4-FFF2-40B4-BE49-F238E27FC236}">
                <a16:creationId xmlns:a16="http://schemas.microsoft.com/office/drawing/2014/main" id="{95179873-8CB0-E84A-675D-F26E98FD8AA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22;p34">
            <a:extLst>
              <a:ext uri="{FF2B5EF4-FFF2-40B4-BE49-F238E27FC236}">
                <a16:creationId xmlns:a16="http://schemas.microsoft.com/office/drawing/2014/main" id="{60E42092-CE30-3D17-D16A-45643CB9E832}"/>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24;p34">
            <a:extLst>
              <a:ext uri="{FF2B5EF4-FFF2-40B4-BE49-F238E27FC236}">
                <a16:creationId xmlns:a16="http://schemas.microsoft.com/office/drawing/2014/main" id="{554539FE-F99F-FFE8-9EA9-69396C332F6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Google Shape;17;p34"/>
          <p:cNvSpPr txBox="1">
            <a:spLocks noGrp="1"/>
          </p:cNvSpPr>
          <p:nvPr>
            <p:ph type="ctrTitle"/>
          </p:nvPr>
        </p:nvSpPr>
        <p:spPr>
          <a:xfrm>
            <a:off x="501874" y="1170432"/>
            <a:ext cx="10166126" cy="1211612"/>
          </a:xfrm>
          <a:prstGeom prst="rect">
            <a:avLst/>
          </a:prstGeom>
          <a:noFill/>
          <a:ln>
            <a:noFill/>
          </a:ln>
        </p:spPr>
        <p:txBody>
          <a:bodyPr spcFirstLastPara="1" anchor="b">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 name="Google Shape;18;p34">
            <a:extLst>
              <a:ext uri="{FF2B5EF4-FFF2-40B4-BE49-F238E27FC236}">
                <a16:creationId xmlns:a16="http://schemas.microsoft.com/office/drawing/2014/main" id="{B49550EE-5F0E-EA4E-B4A5-8357A0552D27}"/>
              </a:ext>
            </a:extLst>
          </p:cNvPr>
          <p:cNvSpPr txBox="1">
            <a:spLocks noGrp="1" noChangeArrowheads="1"/>
          </p:cNvSpPr>
          <p:nvPr>
            <p:ph type="dt" idx="10"/>
          </p:nvPr>
        </p:nvSpPr>
        <p:spPr/>
        <p:txBody>
          <a:bodyPr/>
          <a:lstStyle>
            <a:lvl1pPr>
              <a:defRPr/>
            </a:lvl1pPr>
          </a:lstStyle>
          <a:p>
            <a:endParaRPr lang="en-US" altLang="en-US"/>
          </a:p>
        </p:txBody>
      </p:sp>
      <p:sp>
        <p:nvSpPr>
          <p:cNvPr id="7" name="Google Shape;19;p34">
            <a:extLst>
              <a:ext uri="{FF2B5EF4-FFF2-40B4-BE49-F238E27FC236}">
                <a16:creationId xmlns:a16="http://schemas.microsoft.com/office/drawing/2014/main" id="{9BB7FF72-53C1-38BB-0E7D-9C5C16C2C7C8}"/>
              </a:ext>
            </a:extLst>
          </p:cNvPr>
          <p:cNvSpPr txBox="1">
            <a:spLocks noGrp="1" noChangeArrowheads="1"/>
          </p:cNvSpPr>
          <p:nvPr>
            <p:ph type="ftr" idx="11"/>
          </p:nvPr>
        </p:nvSpPr>
        <p:spPr/>
        <p:txBody>
          <a:bodyPr/>
          <a:lstStyle>
            <a:lvl1pPr>
              <a:defRPr/>
            </a:lvl1pPr>
          </a:lstStyle>
          <a:p>
            <a:endParaRPr lang="en-US" altLang="en-US"/>
          </a:p>
        </p:txBody>
      </p:sp>
      <p:sp>
        <p:nvSpPr>
          <p:cNvPr id="8" name="Google Shape;20;p34">
            <a:extLst>
              <a:ext uri="{FF2B5EF4-FFF2-40B4-BE49-F238E27FC236}">
                <a16:creationId xmlns:a16="http://schemas.microsoft.com/office/drawing/2014/main" id="{D026FC23-0775-D8D5-5CB3-36329330EB91}"/>
              </a:ext>
            </a:extLst>
          </p:cNvPr>
          <p:cNvSpPr txBox="1">
            <a:spLocks noGrp="1" noChangeArrowheads="1"/>
          </p:cNvSpPr>
          <p:nvPr>
            <p:ph type="sldNum" idx="12"/>
          </p:nvPr>
        </p:nvSpPr>
        <p:spPr/>
        <p:txBody>
          <a:bodyPr/>
          <a:lstStyle>
            <a:lvl1pPr>
              <a:defRPr/>
            </a:lvl1pPr>
          </a:lstStyle>
          <a:p>
            <a:fld id="{CA0132AB-A0D5-4064-AB55-051FF6890A05}" type="slidenum">
              <a:rPr lang="en-US" altLang="en-US"/>
              <a:pPr/>
              <a:t>‹#›</a:t>
            </a:fld>
            <a:endParaRPr lang="en-US" altLang="en-US"/>
          </a:p>
        </p:txBody>
      </p:sp>
    </p:spTree>
    <p:extLst>
      <p:ext uri="{BB962C8B-B14F-4D97-AF65-F5344CB8AC3E}">
        <p14:creationId xmlns:p14="http://schemas.microsoft.com/office/powerpoint/2010/main" val="2594165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77"/>
        <p:cNvGrpSpPr/>
        <p:nvPr/>
      </p:nvGrpSpPr>
      <p:grpSpPr>
        <a:xfrm>
          <a:off x="0" y="0"/>
          <a:ext cx="0" cy="0"/>
          <a:chOff x="0" y="0"/>
          <a:chExt cx="0" cy="0"/>
        </a:xfrm>
      </p:grpSpPr>
      <p:pic>
        <p:nvPicPr>
          <p:cNvPr id="2" name="Google Shape;78;p43">
            <a:extLst>
              <a:ext uri="{FF2B5EF4-FFF2-40B4-BE49-F238E27FC236}">
                <a16:creationId xmlns:a16="http://schemas.microsoft.com/office/drawing/2014/main" id="{8168380F-6191-42CD-602A-E18083347A3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80;p43">
            <a:extLst>
              <a:ext uri="{FF2B5EF4-FFF2-40B4-BE49-F238E27FC236}">
                <a16:creationId xmlns:a16="http://schemas.microsoft.com/office/drawing/2014/main" id="{BBAF6885-D49F-1A96-77FA-BD8164A1FA3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81;p43">
            <a:extLst>
              <a:ext uri="{FF2B5EF4-FFF2-40B4-BE49-F238E27FC236}">
                <a16:creationId xmlns:a16="http://schemas.microsoft.com/office/drawing/2014/main" id="{4AAF2A1D-70F5-FC54-36EB-0792D2EAE03D}"/>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83;p43">
            <a:extLst>
              <a:ext uri="{FF2B5EF4-FFF2-40B4-BE49-F238E27FC236}">
                <a16:creationId xmlns:a16="http://schemas.microsoft.com/office/drawing/2014/main" id="{277B33B5-8501-99C1-6644-358DAA8C1E3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Google Shape;79;p43"/>
          <p:cNvSpPr txBox="1">
            <a:spLocks noGrp="1"/>
          </p:cNvSpPr>
          <p:nvPr>
            <p:ph type="title"/>
          </p:nvPr>
        </p:nvSpPr>
        <p:spPr>
          <a:xfrm>
            <a:off x="501874" y="121404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rgbClr val="193968"/>
              </a:buClr>
              <a:buSzPts val="6000"/>
              <a:buFont typeface="Calibri"/>
              <a:buNone/>
              <a:defRPr sz="6000" b="1">
                <a:solidFill>
                  <a:srgbClr val="19396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754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4"/>
        <p:cNvGrpSpPr/>
        <p:nvPr/>
      </p:nvGrpSpPr>
      <p:grpSpPr>
        <a:xfrm>
          <a:off x="0" y="0"/>
          <a:ext cx="0" cy="0"/>
          <a:chOff x="0" y="0"/>
          <a:chExt cx="0" cy="0"/>
        </a:xfrm>
      </p:grpSpPr>
      <p:pic>
        <p:nvPicPr>
          <p:cNvPr id="2" name="Google Shape;90;p44">
            <a:extLst>
              <a:ext uri="{FF2B5EF4-FFF2-40B4-BE49-F238E27FC236}">
                <a16:creationId xmlns:a16="http://schemas.microsoft.com/office/drawing/2014/main" id="{D0045262-B597-AC05-D6B7-39CE98CDAAD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91;p44">
            <a:extLst>
              <a:ext uri="{FF2B5EF4-FFF2-40B4-BE49-F238E27FC236}">
                <a16:creationId xmlns:a16="http://schemas.microsoft.com/office/drawing/2014/main" id="{B5B7ED76-BAFD-C6D8-F8E5-30A9ED03B02A}"/>
              </a:ext>
            </a:extLst>
          </p:cNvPr>
          <p:cNvSpPr>
            <a:spLocks noChangeArrowheads="1"/>
          </p:cNvSpPr>
          <p:nvPr/>
        </p:nvSpPr>
        <p:spPr bwMode="auto">
          <a:xfrm>
            <a:off x="0" y="0"/>
            <a:ext cx="12192000" cy="939800"/>
          </a:xfrm>
          <a:prstGeom prst="rect">
            <a:avLst/>
          </a:prstGeom>
          <a:solidFill>
            <a:srgbClr val="071525">
              <a:alpha val="3137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92;p44">
            <a:extLst>
              <a:ext uri="{FF2B5EF4-FFF2-40B4-BE49-F238E27FC236}">
                <a16:creationId xmlns:a16="http://schemas.microsoft.com/office/drawing/2014/main" id="{5A5F9952-755B-2862-774B-572BC7A0DCD2}"/>
              </a:ext>
            </a:extLst>
          </p:cNvPr>
          <p:cNvCxnSpPr>
            <a:cxnSpLocks noChangeShapeType="1"/>
          </p:cNvCxnSpPr>
          <p:nvPr/>
        </p:nvCxnSpPr>
        <p:spPr bwMode="auto">
          <a:xfrm>
            <a:off x="0" y="947738"/>
            <a:ext cx="1219200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93;p44">
            <a:extLst>
              <a:ext uri="{FF2B5EF4-FFF2-40B4-BE49-F238E27FC236}">
                <a16:creationId xmlns:a16="http://schemas.microsoft.com/office/drawing/2014/main" id="{8EDE6589-2687-1955-A086-A3DC83BC576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268288"/>
            <a:ext cx="39719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Google Shape;85;p44"/>
          <p:cNvSpPr txBox="1">
            <a:spLocks noGrp="1"/>
          </p:cNvSpPr>
          <p:nvPr>
            <p:ph type="ctrTitle"/>
          </p:nvPr>
        </p:nvSpPr>
        <p:spPr>
          <a:xfrm>
            <a:off x="1524000" y="1122363"/>
            <a:ext cx="9144000" cy="2387600"/>
          </a:xfrm>
          <a:prstGeom prst="rect">
            <a:avLst/>
          </a:prstGeom>
          <a:noFill/>
          <a:ln>
            <a:noFill/>
          </a:ln>
        </p:spPr>
        <p:txBody>
          <a:bodyPr spcFirstLastPara="1" anchor="b">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4"/>
          <p:cNvSpPr txBox="1">
            <a:spLocks noGrp="1"/>
          </p:cNvSpPr>
          <p:nvPr>
            <p:ph type="subTitle" idx="1"/>
          </p:nvPr>
        </p:nvSpPr>
        <p:spPr>
          <a:xfrm>
            <a:off x="1524000" y="3602038"/>
            <a:ext cx="9144000" cy="1655762"/>
          </a:xfrm>
          <a:prstGeom prst="rect">
            <a:avLst/>
          </a:prstGeom>
          <a:noFill/>
          <a:ln>
            <a:noFill/>
          </a:ln>
        </p:spPr>
        <p:txBody>
          <a:bodyPr spcFirstLastPara="1">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 name="Google Shape;87;p44">
            <a:extLst>
              <a:ext uri="{FF2B5EF4-FFF2-40B4-BE49-F238E27FC236}">
                <a16:creationId xmlns:a16="http://schemas.microsoft.com/office/drawing/2014/main" id="{23F52D5E-C45C-D9E1-3708-45EF3C1970AA}"/>
              </a:ext>
            </a:extLst>
          </p:cNvPr>
          <p:cNvSpPr txBox="1">
            <a:spLocks noGrp="1" noChangeArrowheads="1"/>
          </p:cNvSpPr>
          <p:nvPr>
            <p:ph type="dt" idx="10"/>
          </p:nvPr>
        </p:nvSpPr>
        <p:spPr/>
        <p:txBody>
          <a:bodyPr/>
          <a:lstStyle>
            <a:lvl1pPr>
              <a:defRPr/>
            </a:lvl1pPr>
          </a:lstStyle>
          <a:p>
            <a:endParaRPr lang="en-US" altLang="en-US"/>
          </a:p>
        </p:txBody>
      </p:sp>
      <p:sp>
        <p:nvSpPr>
          <p:cNvPr id="7" name="Google Shape;88;p44">
            <a:extLst>
              <a:ext uri="{FF2B5EF4-FFF2-40B4-BE49-F238E27FC236}">
                <a16:creationId xmlns:a16="http://schemas.microsoft.com/office/drawing/2014/main" id="{38F12E8A-084E-E18D-E052-9C1F234EB999}"/>
              </a:ext>
            </a:extLst>
          </p:cNvPr>
          <p:cNvSpPr txBox="1">
            <a:spLocks noGrp="1" noChangeArrowheads="1"/>
          </p:cNvSpPr>
          <p:nvPr>
            <p:ph type="ftr" idx="11"/>
          </p:nvPr>
        </p:nvSpPr>
        <p:spPr/>
        <p:txBody>
          <a:bodyPr/>
          <a:lstStyle>
            <a:lvl1pPr>
              <a:defRPr/>
            </a:lvl1pPr>
          </a:lstStyle>
          <a:p>
            <a:endParaRPr lang="en-US" altLang="en-US"/>
          </a:p>
        </p:txBody>
      </p:sp>
      <p:sp>
        <p:nvSpPr>
          <p:cNvPr id="8" name="Google Shape;89;p44">
            <a:extLst>
              <a:ext uri="{FF2B5EF4-FFF2-40B4-BE49-F238E27FC236}">
                <a16:creationId xmlns:a16="http://schemas.microsoft.com/office/drawing/2014/main" id="{EBF17E80-2AE0-877F-42E6-82A781A12A95}"/>
              </a:ext>
            </a:extLst>
          </p:cNvPr>
          <p:cNvSpPr txBox="1">
            <a:spLocks noGrp="1" noChangeArrowheads="1"/>
          </p:cNvSpPr>
          <p:nvPr>
            <p:ph type="sldNum" idx="12"/>
          </p:nvPr>
        </p:nvSpPr>
        <p:spPr/>
        <p:txBody>
          <a:bodyPr/>
          <a:lstStyle>
            <a:lvl1pPr>
              <a:defRPr/>
            </a:lvl1pPr>
          </a:lstStyle>
          <a:p>
            <a:fld id="{8FFCB547-0AED-4F33-BFF9-6CBC0442DC28}" type="slidenum">
              <a:rPr lang="en-US" altLang="en-US"/>
              <a:pPr/>
              <a:t>‹#›</a:t>
            </a:fld>
            <a:endParaRPr lang="en-US" altLang="en-US"/>
          </a:p>
        </p:txBody>
      </p:sp>
    </p:spTree>
    <p:extLst>
      <p:ext uri="{BB962C8B-B14F-4D97-AF65-F5344CB8AC3E}">
        <p14:creationId xmlns:p14="http://schemas.microsoft.com/office/powerpoint/2010/main" val="30294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4"/>
        <p:cNvGrpSpPr/>
        <p:nvPr/>
      </p:nvGrpSpPr>
      <p:grpSpPr>
        <a:xfrm>
          <a:off x="0" y="0"/>
          <a:ext cx="0" cy="0"/>
          <a:chOff x="0" y="0"/>
          <a:chExt cx="0" cy="0"/>
        </a:xfrm>
      </p:grpSpPr>
      <p:pic>
        <p:nvPicPr>
          <p:cNvPr id="2" name="Google Shape;95;p45">
            <a:extLst>
              <a:ext uri="{FF2B5EF4-FFF2-40B4-BE49-F238E27FC236}">
                <a16:creationId xmlns:a16="http://schemas.microsoft.com/office/drawing/2014/main" id="{0C4352FC-36CE-1ACA-7E9E-9D9E7E36338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97;p45">
            <a:extLst>
              <a:ext uri="{FF2B5EF4-FFF2-40B4-BE49-F238E27FC236}">
                <a16:creationId xmlns:a16="http://schemas.microsoft.com/office/drawing/2014/main" id="{9274A54C-5F51-B2D1-627B-68CDE6E1AD8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Google Shape;96;p45"/>
          <p:cNvSpPr txBox="1">
            <a:spLocks noGrp="1"/>
          </p:cNvSpPr>
          <p:nvPr>
            <p:ph type="body" idx="1"/>
          </p:nvPr>
        </p:nvSpPr>
        <p:spPr>
          <a:xfrm>
            <a:off x="719253" y="1622502"/>
            <a:ext cx="10753493" cy="145699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3200"/>
              <a:buNone/>
              <a:defRPr sz="32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45"/>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5"/>
          <p:cNvSpPr>
            <a:spLocks noGrp="1"/>
          </p:cNvSpPr>
          <p:nvPr>
            <p:ph type="pic" idx="2"/>
          </p:nvPr>
        </p:nvSpPr>
        <p:spPr>
          <a:xfrm>
            <a:off x="-12542"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00" name="Google Shape;100;p45"/>
          <p:cNvSpPr>
            <a:spLocks noGrp="1"/>
          </p:cNvSpPr>
          <p:nvPr>
            <p:ph type="pic" idx="3"/>
          </p:nvPr>
        </p:nvSpPr>
        <p:spPr>
          <a:xfrm>
            <a:off x="4154344"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01" name="Google Shape;101;p45"/>
          <p:cNvSpPr>
            <a:spLocks noGrp="1"/>
          </p:cNvSpPr>
          <p:nvPr>
            <p:ph type="pic" idx="4"/>
          </p:nvPr>
        </p:nvSpPr>
        <p:spPr>
          <a:xfrm>
            <a:off x="8309655" y="3603157"/>
            <a:ext cx="3889249" cy="2495747"/>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483866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2"/>
        <p:cNvGrpSpPr/>
        <p:nvPr/>
      </p:nvGrpSpPr>
      <p:grpSpPr>
        <a:xfrm>
          <a:off x="0" y="0"/>
          <a:ext cx="0" cy="0"/>
          <a:chOff x="0" y="0"/>
          <a:chExt cx="0" cy="0"/>
        </a:xfrm>
      </p:grpSpPr>
      <p:pic>
        <p:nvPicPr>
          <p:cNvPr id="2" name="Google Shape;103;p46">
            <a:extLst>
              <a:ext uri="{FF2B5EF4-FFF2-40B4-BE49-F238E27FC236}">
                <a16:creationId xmlns:a16="http://schemas.microsoft.com/office/drawing/2014/main" id="{6BEC1C22-7E64-641F-ED2C-6CFB05E0E13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05;p46">
            <a:extLst>
              <a:ext uri="{FF2B5EF4-FFF2-40B4-BE49-F238E27FC236}">
                <a16:creationId xmlns:a16="http://schemas.microsoft.com/office/drawing/2014/main" id="{1C464B04-843F-E9CE-A5FD-1BB27A11170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Google Shape;104;p46"/>
          <p:cNvSpPr txBox="1">
            <a:spLocks noGrp="1"/>
          </p:cNvSpPr>
          <p:nvPr>
            <p:ph type="body" idx="1"/>
          </p:nvPr>
        </p:nvSpPr>
        <p:spPr>
          <a:xfrm>
            <a:off x="6718609" y="1757943"/>
            <a:ext cx="5183188" cy="368458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3200"/>
              <a:buNone/>
              <a:defRPr sz="3200" b="1">
                <a:solidFill>
                  <a:srgbClr val="002060"/>
                </a:solidFill>
              </a:defRPr>
            </a:lvl1pPr>
            <a:lvl2pPr marL="914400" lvl="1" indent="-431800" algn="l">
              <a:lnSpc>
                <a:spcPct val="90000"/>
              </a:lnSpc>
              <a:spcBef>
                <a:spcPts val="500"/>
              </a:spcBef>
              <a:spcAft>
                <a:spcPts val="0"/>
              </a:spcAft>
              <a:buClr>
                <a:srgbClr val="5D8B72"/>
              </a:buClr>
              <a:buSzPts val="3200"/>
              <a:buFont typeface="Noto Sans Symbols"/>
              <a:buChar char="▪"/>
              <a:defRPr sz="3200"/>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46"/>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6"/>
          <p:cNvSpPr>
            <a:spLocks noGrp="1"/>
          </p:cNvSpPr>
          <p:nvPr>
            <p:ph type="pic" idx="2"/>
          </p:nvPr>
        </p:nvSpPr>
        <p:spPr>
          <a:xfrm>
            <a:off x="0" y="1093699"/>
            <a:ext cx="6337300" cy="575914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97884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108"/>
        <p:cNvGrpSpPr/>
        <p:nvPr/>
      </p:nvGrpSpPr>
      <p:grpSpPr>
        <a:xfrm>
          <a:off x="0" y="0"/>
          <a:ext cx="0" cy="0"/>
          <a:chOff x="0" y="0"/>
          <a:chExt cx="0" cy="0"/>
        </a:xfrm>
      </p:grpSpPr>
      <p:pic>
        <p:nvPicPr>
          <p:cNvPr id="2" name="Google Shape;109;p47">
            <a:extLst>
              <a:ext uri="{FF2B5EF4-FFF2-40B4-BE49-F238E27FC236}">
                <a16:creationId xmlns:a16="http://schemas.microsoft.com/office/drawing/2014/main" id="{5E83F744-6C87-C23B-1053-FD488D55C39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10;p47">
            <a:extLst>
              <a:ext uri="{FF2B5EF4-FFF2-40B4-BE49-F238E27FC236}">
                <a16:creationId xmlns:a16="http://schemas.microsoft.com/office/drawing/2014/main" id="{0BEB247C-63F1-D8D6-7D0E-5971E257DB0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11;p47">
            <a:extLst>
              <a:ext uri="{FF2B5EF4-FFF2-40B4-BE49-F238E27FC236}">
                <a16:creationId xmlns:a16="http://schemas.microsoft.com/office/drawing/2014/main" id="{A6A30836-C58F-3D7D-FAFB-E1A659CFB35C}"/>
              </a:ext>
            </a:extLst>
          </p:cNvPr>
          <p:cNvSpPr>
            <a:spLocks noChangeArrowheads="1"/>
          </p:cNvSpPr>
          <p:nvPr/>
        </p:nvSpPr>
        <p:spPr bwMode="auto">
          <a:xfrm>
            <a:off x="10174288" y="3560763"/>
            <a:ext cx="1398587" cy="2014537"/>
          </a:xfrm>
          <a:prstGeom prst="rect">
            <a:avLst/>
          </a:prstGeom>
          <a:solidFill>
            <a:srgbClr val="B94A1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5" name="Google Shape;112;p47">
            <a:extLst>
              <a:ext uri="{FF2B5EF4-FFF2-40B4-BE49-F238E27FC236}">
                <a16:creationId xmlns:a16="http://schemas.microsoft.com/office/drawing/2014/main" id="{79AB7FD7-B5C6-4A97-DA56-84ECF8C640E0}"/>
              </a:ext>
            </a:extLst>
          </p:cNvPr>
          <p:cNvSpPr>
            <a:spLocks noChangeArrowheads="1"/>
          </p:cNvSpPr>
          <p:nvPr/>
        </p:nvSpPr>
        <p:spPr bwMode="auto">
          <a:xfrm>
            <a:off x="8586788" y="3560763"/>
            <a:ext cx="1398587" cy="2014537"/>
          </a:xfrm>
          <a:prstGeom prst="rect">
            <a:avLst/>
          </a:prstGeom>
          <a:solidFill>
            <a:srgbClr val="B9491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6" name="Google Shape;113;p47">
            <a:extLst>
              <a:ext uri="{FF2B5EF4-FFF2-40B4-BE49-F238E27FC236}">
                <a16:creationId xmlns:a16="http://schemas.microsoft.com/office/drawing/2014/main" id="{B1AA09D0-4FD6-A772-F7A6-2AF39E273B35}"/>
              </a:ext>
            </a:extLst>
          </p:cNvPr>
          <p:cNvSpPr>
            <a:spLocks noChangeArrowheads="1"/>
          </p:cNvSpPr>
          <p:nvPr/>
        </p:nvSpPr>
        <p:spPr bwMode="auto">
          <a:xfrm>
            <a:off x="6977063" y="3560763"/>
            <a:ext cx="1408112"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7" name="Google Shape;114;p47">
            <a:extLst>
              <a:ext uri="{FF2B5EF4-FFF2-40B4-BE49-F238E27FC236}">
                <a16:creationId xmlns:a16="http://schemas.microsoft.com/office/drawing/2014/main" id="{A1A148C9-0EDC-B846-D06F-87F217E20457}"/>
              </a:ext>
            </a:extLst>
          </p:cNvPr>
          <p:cNvSpPr>
            <a:spLocks noChangeArrowheads="1"/>
          </p:cNvSpPr>
          <p:nvPr/>
        </p:nvSpPr>
        <p:spPr bwMode="auto">
          <a:xfrm>
            <a:off x="5416550" y="3560763"/>
            <a:ext cx="1403350"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8" name="Google Shape;115;p47">
            <a:extLst>
              <a:ext uri="{FF2B5EF4-FFF2-40B4-BE49-F238E27FC236}">
                <a16:creationId xmlns:a16="http://schemas.microsoft.com/office/drawing/2014/main" id="{00DD2245-3A85-B3A2-597A-2CDBBB8F703B}"/>
              </a:ext>
            </a:extLst>
          </p:cNvPr>
          <p:cNvSpPr>
            <a:spLocks noChangeArrowheads="1"/>
          </p:cNvSpPr>
          <p:nvPr/>
        </p:nvSpPr>
        <p:spPr bwMode="auto">
          <a:xfrm>
            <a:off x="3836988" y="3560763"/>
            <a:ext cx="1398587"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9" name="Google Shape;116;p47">
            <a:extLst>
              <a:ext uri="{FF2B5EF4-FFF2-40B4-BE49-F238E27FC236}">
                <a16:creationId xmlns:a16="http://schemas.microsoft.com/office/drawing/2014/main" id="{F4E78A43-DD2C-A89B-D0E6-6CE9D369505F}"/>
              </a:ext>
            </a:extLst>
          </p:cNvPr>
          <p:cNvSpPr>
            <a:spLocks noChangeArrowheads="1"/>
          </p:cNvSpPr>
          <p:nvPr/>
        </p:nvSpPr>
        <p:spPr bwMode="auto">
          <a:xfrm>
            <a:off x="650875" y="3560763"/>
            <a:ext cx="1400175"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117;p47">
            <a:extLst>
              <a:ext uri="{FF2B5EF4-FFF2-40B4-BE49-F238E27FC236}">
                <a16:creationId xmlns:a16="http://schemas.microsoft.com/office/drawing/2014/main" id="{03E9CC6A-24BF-215F-1380-D74687181644}"/>
              </a:ext>
            </a:extLst>
          </p:cNvPr>
          <p:cNvSpPr>
            <a:spLocks noChangeArrowheads="1"/>
          </p:cNvSpPr>
          <p:nvPr/>
        </p:nvSpPr>
        <p:spPr bwMode="auto">
          <a:xfrm>
            <a:off x="2254250" y="3560763"/>
            <a:ext cx="1403350"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1" name="Google Shape;118;p47">
            <a:extLst>
              <a:ext uri="{FF2B5EF4-FFF2-40B4-BE49-F238E27FC236}">
                <a16:creationId xmlns:a16="http://schemas.microsoft.com/office/drawing/2014/main" id="{F684BBBA-0E2C-B097-8261-2250C915F8DD}"/>
              </a:ext>
            </a:extLst>
          </p:cNvPr>
          <p:cNvSpPr>
            <a:spLocks noChangeArrowheads="1"/>
          </p:cNvSpPr>
          <p:nvPr/>
        </p:nvSpPr>
        <p:spPr bwMode="auto">
          <a:xfrm>
            <a:off x="650875"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 name="Google Shape;119;p47">
            <a:extLst>
              <a:ext uri="{FF2B5EF4-FFF2-40B4-BE49-F238E27FC236}">
                <a16:creationId xmlns:a16="http://schemas.microsoft.com/office/drawing/2014/main" id="{A14843F0-3B34-E218-E2D5-BD0ED051C0ED}"/>
              </a:ext>
            </a:extLst>
          </p:cNvPr>
          <p:cNvSpPr>
            <a:spLocks noChangeArrowheads="1"/>
          </p:cNvSpPr>
          <p:nvPr/>
        </p:nvSpPr>
        <p:spPr bwMode="auto">
          <a:xfrm>
            <a:off x="22494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3" name="Google Shape;120;p47">
            <a:extLst>
              <a:ext uri="{FF2B5EF4-FFF2-40B4-BE49-F238E27FC236}">
                <a16:creationId xmlns:a16="http://schemas.microsoft.com/office/drawing/2014/main" id="{B5073627-83E4-6966-EB22-E54BA321247D}"/>
              </a:ext>
            </a:extLst>
          </p:cNvPr>
          <p:cNvSpPr>
            <a:spLocks noChangeArrowheads="1"/>
          </p:cNvSpPr>
          <p:nvPr/>
        </p:nvSpPr>
        <p:spPr bwMode="auto">
          <a:xfrm>
            <a:off x="3835400"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4" name="Google Shape;121;p47">
            <a:extLst>
              <a:ext uri="{FF2B5EF4-FFF2-40B4-BE49-F238E27FC236}">
                <a16:creationId xmlns:a16="http://schemas.microsoft.com/office/drawing/2014/main" id="{E868EDA1-F899-28AD-2B34-DA750F8F9334}"/>
              </a:ext>
            </a:extLst>
          </p:cNvPr>
          <p:cNvSpPr>
            <a:spLocks noChangeArrowheads="1"/>
          </p:cNvSpPr>
          <p:nvPr/>
        </p:nvSpPr>
        <p:spPr bwMode="auto">
          <a:xfrm>
            <a:off x="5403850" y="2162175"/>
            <a:ext cx="1414463"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5" name="Google Shape;122;p47">
            <a:extLst>
              <a:ext uri="{FF2B5EF4-FFF2-40B4-BE49-F238E27FC236}">
                <a16:creationId xmlns:a16="http://schemas.microsoft.com/office/drawing/2014/main" id="{C5DAD1F3-5072-5B7E-A570-3B1AE7755227}"/>
              </a:ext>
            </a:extLst>
          </p:cNvPr>
          <p:cNvSpPr>
            <a:spLocks noChangeArrowheads="1"/>
          </p:cNvSpPr>
          <p:nvPr/>
        </p:nvSpPr>
        <p:spPr bwMode="auto">
          <a:xfrm>
            <a:off x="6985000" y="2162175"/>
            <a:ext cx="1400175"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6" name="Google Shape;123;p47">
            <a:extLst>
              <a:ext uri="{FF2B5EF4-FFF2-40B4-BE49-F238E27FC236}">
                <a16:creationId xmlns:a16="http://schemas.microsoft.com/office/drawing/2014/main" id="{72136B18-FD16-40F9-A76D-98A6E9549CF6}"/>
              </a:ext>
            </a:extLst>
          </p:cNvPr>
          <p:cNvSpPr>
            <a:spLocks noChangeArrowheads="1"/>
          </p:cNvSpPr>
          <p:nvPr/>
        </p:nvSpPr>
        <p:spPr bwMode="auto">
          <a:xfrm>
            <a:off x="85867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7" name="Google Shape;124;p47">
            <a:extLst>
              <a:ext uri="{FF2B5EF4-FFF2-40B4-BE49-F238E27FC236}">
                <a16:creationId xmlns:a16="http://schemas.microsoft.com/office/drawing/2014/main" id="{F9F56FF1-1E2B-C996-D070-8C1C5F1DEC09}"/>
              </a:ext>
            </a:extLst>
          </p:cNvPr>
          <p:cNvSpPr>
            <a:spLocks noChangeArrowheads="1"/>
          </p:cNvSpPr>
          <p:nvPr/>
        </p:nvSpPr>
        <p:spPr bwMode="auto">
          <a:xfrm>
            <a:off x="10174288" y="2162175"/>
            <a:ext cx="1398587" cy="1398588"/>
          </a:xfrm>
          <a:prstGeom prst="rect">
            <a:avLst/>
          </a:prstGeom>
          <a:solidFill>
            <a:schemeClr val="bg1"/>
          </a:solidFill>
          <a:ln w="12700">
            <a:solidFill>
              <a:schemeClr val="tx1"/>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5" name="Google Shape;125;p47"/>
          <p:cNvSpPr txBox="1">
            <a:spLocks noGrp="1"/>
          </p:cNvSpPr>
          <p:nvPr>
            <p:ph type="body" idx="1"/>
          </p:nvPr>
        </p:nvSpPr>
        <p:spPr>
          <a:xfrm>
            <a:off x="653175"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7"/>
          <p:cNvSpPr txBox="1">
            <a:spLocks noGrp="1"/>
          </p:cNvSpPr>
          <p:nvPr>
            <p:ph type="body" idx="2"/>
          </p:nvPr>
        </p:nvSpPr>
        <p:spPr>
          <a:xfrm>
            <a:off x="2261257"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47"/>
          <p:cNvSpPr txBox="1">
            <a:spLocks noGrp="1"/>
          </p:cNvSpPr>
          <p:nvPr>
            <p:ph type="body" idx="3"/>
          </p:nvPr>
        </p:nvSpPr>
        <p:spPr>
          <a:xfrm>
            <a:off x="3848319"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47"/>
          <p:cNvSpPr txBox="1">
            <a:spLocks noGrp="1"/>
          </p:cNvSpPr>
          <p:nvPr>
            <p:ph type="body" idx="4"/>
          </p:nvPr>
        </p:nvSpPr>
        <p:spPr>
          <a:xfrm>
            <a:off x="5414361" y="2162022"/>
            <a:ext cx="1393718" cy="1399032"/>
          </a:xfrm>
          <a:prstGeom prst="rect">
            <a:avLst/>
          </a:prstGeom>
          <a:noFill/>
          <a:ln>
            <a:noFill/>
          </a:ln>
        </p:spPr>
        <p:txBody>
          <a:bodyPr spcFirstLastPara="1">
            <a:noAutofit/>
          </a:bodyPr>
          <a:lstStyle>
            <a:lvl1pPr marL="457200" marR="0" lvl="0" indent="-228600" algn="ctr">
              <a:lnSpc>
                <a:spcPct val="90000"/>
              </a:lnSpc>
              <a:spcBef>
                <a:spcPts val="1000"/>
              </a:spcBef>
              <a:spcAft>
                <a:spcPts val="0"/>
              </a:spcAft>
              <a:buClr>
                <a:schemeClr val="dk1"/>
              </a:buClr>
              <a:buSzPts val="2000"/>
              <a:buFont typeface="Arial"/>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7"/>
          <p:cNvSpPr txBox="1">
            <a:spLocks noGrp="1"/>
          </p:cNvSpPr>
          <p:nvPr>
            <p:ph type="body" idx="5"/>
          </p:nvPr>
        </p:nvSpPr>
        <p:spPr>
          <a:xfrm>
            <a:off x="6990912"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7"/>
          <p:cNvSpPr txBox="1">
            <a:spLocks noGrp="1"/>
          </p:cNvSpPr>
          <p:nvPr>
            <p:ph type="body" idx="6"/>
          </p:nvPr>
        </p:nvSpPr>
        <p:spPr>
          <a:xfrm>
            <a:off x="8598995"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7"/>
          <p:cNvSpPr txBox="1">
            <a:spLocks noGrp="1"/>
          </p:cNvSpPr>
          <p:nvPr>
            <p:ph type="body" idx="7"/>
          </p:nvPr>
        </p:nvSpPr>
        <p:spPr>
          <a:xfrm>
            <a:off x="10175546" y="2162022"/>
            <a:ext cx="1393718" cy="139903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dk1"/>
              </a:buClr>
              <a:buSzPts val="2000"/>
              <a:buNone/>
              <a:defRPr sz="20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7"/>
          <p:cNvSpPr txBox="1">
            <a:spLocks noGrp="1"/>
          </p:cNvSpPr>
          <p:nvPr>
            <p:ph type="body" idx="8"/>
          </p:nvPr>
        </p:nvSpPr>
        <p:spPr>
          <a:xfrm>
            <a:off x="865053"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7"/>
          <p:cNvSpPr txBox="1">
            <a:spLocks noGrp="1"/>
          </p:cNvSpPr>
          <p:nvPr>
            <p:ph type="body" idx="9"/>
          </p:nvPr>
        </p:nvSpPr>
        <p:spPr>
          <a:xfrm>
            <a:off x="245705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7"/>
          <p:cNvSpPr txBox="1">
            <a:spLocks noGrp="1"/>
          </p:cNvSpPr>
          <p:nvPr>
            <p:ph type="body" idx="13"/>
          </p:nvPr>
        </p:nvSpPr>
        <p:spPr>
          <a:xfrm>
            <a:off x="406019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7"/>
          <p:cNvSpPr txBox="1">
            <a:spLocks noGrp="1"/>
          </p:cNvSpPr>
          <p:nvPr>
            <p:ph type="body" idx="14"/>
          </p:nvPr>
        </p:nvSpPr>
        <p:spPr>
          <a:xfrm>
            <a:off x="5625777"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body" idx="15"/>
          </p:nvPr>
        </p:nvSpPr>
        <p:spPr>
          <a:xfrm>
            <a:off x="7183644"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47"/>
          <p:cNvSpPr txBox="1">
            <a:spLocks noGrp="1"/>
          </p:cNvSpPr>
          <p:nvPr>
            <p:ph type="body" idx="16"/>
          </p:nvPr>
        </p:nvSpPr>
        <p:spPr>
          <a:xfrm>
            <a:off x="8797955"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7"/>
          <p:cNvSpPr txBox="1">
            <a:spLocks noGrp="1"/>
          </p:cNvSpPr>
          <p:nvPr>
            <p:ph type="body" idx="17"/>
          </p:nvPr>
        </p:nvSpPr>
        <p:spPr>
          <a:xfrm>
            <a:off x="10378400" y="3999649"/>
            <a:ext cx="969962" cy="960437"/>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7"/>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30837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140"/>
        <p:cNvGrpSpPr/>
        <p:nvPr/>
      </p:nvGrpSpPr>
      <p:grpSpPr>
        <a:xfrm>
          <a:off x="0" y="0"/>
          <a:ext cx="0" cy="0"/>
          <a:chOff x="0" y="0"/>
          <a:chExt cx="0" cy="0"/>
        </a:xfrm>
      </p:grpSpPr>
      <p:sp>
        <p:nvSpPr>
          <p:cNvPr id="2" name="Google Shape;141;p48">
            <a:extLst>
              <a:ext uri="{FF2B5EF4-FFF2-40B4-BE49-F238E27FC236}">
                <a16:creationId xmlns:a16="http://schemas.microsoft.com/office/drawing/2014/main" id="{744CB936-3AEB-D721-AC53-85F5F173A011}"/>
              </a:ext>
            </a:extLst>
          </p:cNvPr>
          <p:cNvSpPr>
            <a:spLocks noChangeArrowheads="1"/>
          </p:cNvSpPr>
          <p:nvPr/>
        </p:nvSpPr>
        <p:spPr bwMode="auto">
          <a:xfrm>
            <a:off x="2424113" y="3932238"/>
            <a:ext cx="9767887" cy="2925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143;p48">
            <a:extLst>
              <a:ext uri="{FF2B5EF4-FFF2-40B4-BE49-F238E27FC236}">
                <a16:creationId xmlns:a16="http://schemas.microsoft.com/office/drawing/2014/main" id="{84A7D283-EA39-58B9-610D-9463EF4BA1F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148;p48">
            <a:extLst>
              <a:ext uri="{FF2B5EF4-FFF2-40B4-BE49-F238E27FC236}">
                <a16:creationId xmlns:a16="http://schemas.microsoft.com/office/drawing/2014/main" id="{187544E9-AE27-FA41-10D8-AD8F701C256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Google Shape;142;p48"/>
          <p:cNvSpPr>
            <a:spLocks noGrp="1"/>
          </p:cNvSpPr>
          <p:nvPr>
            <p:ph type="pic" idx="2"/>
          </p:nvPr>
        </p:nvSpPr>
        <p:spPr>
          <a:xfrm>
            <a:off x="4251" y="3987290"/>
            <a:ext cx="2420293" cy="2870710"/>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144" name="Google Shape;144;p48"/>
          <p:cNvSpPr txBox="1">
            <a:spLocks noGrp="1"/>
          </p:cNvSpPr>
          <p:nvPr>
            <p:ph type="title"/>
          </p:nvPr>
        </p:nvSpPr>
        <p:spPr>
          <a:xfrm>
            <a:off x="573795" y="-1466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8"/>
          <p:cNvSpPr txBox="1">
            <a:spLocks noGrp="1"/>
          </p:cNvSpPr>
          <p:nvPr>
            <p:ph type="body" idx="1"/>
          </p:nvPr>
        </p:nvSpPr>
        <p:spPr>
          <a:xfrm>
            <a:off x="2910840" y="1561453"/>
            <a:ext cx="8793480" cy="1959269"/>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8"/>
          <p:cNvSpPr txBox="1">
            <a:spLocks noGrp="1"/>
          </p:cNvSpPr>
          <p:nvPr>
            <p:ph type="body" idx="3"/>
          </p:nvPr>
        </p:nvSpPr>
        <p:spPr>
          <a:xfrm>
            <a:off x="2910840" y="4377805"/>
            <a:ext cx="8793480" cy="1959269"/>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48"/>
          <p:cNvSpPr>
            <a:spLocks noGrp="1"/>
          </p:cNvSpPr>
          <p:nvPr>
            <p:ph type="pic" idx="4"/>
          </p:nvPr>
        </p:nvSpPr>
        <p:spPr>
          <a:xfrm>
            <a:off x="4251" y="1097786"/>
            <a:ext cx="2420293" cy="2870710"/>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1342381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49"/>
        <p:cNvGrpSpPr/>
        <p:nvPr/>
      </p:nvGrpSpPr>
      <p:grpSpPr>
        <a:xfrm>
          <a:off x="0" y="0"/>
          <a:ext cx="0" cy="0"/>
          <a:chOff x="0" y="0"/>
          <a:chExt cx="0" cy="0"/>
        </a:xfrm>
      </p:grpSpPr>
      <p:pic>
        <p:nvPicPr>
          <p:cNvPr id="2" name="Google Shape;150;p49">
            <a:extLst>
              <a:ext uri="{FF2B5EF4-FFF2-40B4-BE49-F238E27FC236}">
                <a16:creationId xmlns:a16="http://schemas.microsoft.com/office/drawing/2014/main" id="{FF27F490-A0E2-A90A-4AB4-20849354B78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52;p49">
            <a:extLst>
              <a:ext uri="{FF2B5EF4-FFF2-40B4-BE49-F238E27FC236}">
                <a16:creationId xmlns:a16="http://schemas.microsoft.com/office/drawing/2014/main" id="{E6F214DD-838B-7506-24EF-550F4C787E7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55;p49">
            <a:extLst>
              <a:ext uri="{FF2B5EF4-FFF2-40B4-BE49-F238E27FC236}">
                <a16:creationId xmlns:a16="http://schemas.microsoft.com/office/drawing/2014/main" id="{F38A63C1-8A03-5A59-4D83-6809D0F2E956}"/>
              </a:ext>
            </a:extLst>
          </p:cNvPr>
          <p:cNvSpPr>
            <a:spLocks noChangeArrowheads="1"/>
          </p:cNvSpPr>
          <p:nvPr/>
        </p:nvSpPr>
        <p:spPr bwMode="auto">
          <a:xfrm>
            <a:off x="6875463" y="4948238"/>
            <a:ext cx="5316537" cy="1909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76B191"/>
              </a:solidFill>
              <a:latin typeface="Calibri" panose="020F0502020204030204" pitchFamily="34" charset="0"/>
              <a:sym typeface="Calibri" panose="020F0502020204030204" pitchFamily="34" charset="0"/>
            </a:endParaRPr>
          </a:p>
        </p:txBody>
      </p:sp>
      <p:sp>
        <p:nvSpPr>
          <p:cNvPr id="151" name="Google Shape;151;p49"/>
          <p:cNvSpPr txBox="1">
            <a:spLocks noGrp="1"/>
          </p:cNvSpPr>
          <p:nvPr>
            <p:ph type="title"/>
          </p:nvPr>
        </p:nvSpPr>
        <p:spPr>
          <a:xfrm>
            <a:off x="573795" y="-1466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9"/>
          <p:cNvSpPr txBox="1">
            <a:spLocks noGrp="1"/>
          </p:cNvSpPr>
          <p:nvPr>
            <p:ph type="body" idx="1"/>
          </p:nvPr>
        </p:nvSpPr>
        <p:spPr>
          <a:xfrm>
            <a:off x="0" y="1311845"/>
            <a:ext cx="6884476" cy="5546154"/>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9"/>
          <p:cNvSpPr txBox="1">
            <a:spLocks noGrp="1"/>
          </p:cNvSpPr>
          <p:nvPr>
            <p:ph type="body" idx="2"/>
          </p:nvPr>
        </p:nvSpPr>
        <p:spPr>
          <a:xfrm>
            <a:off x="6884476" y="1311845"/>
            <a:ext cx="5307523" cy="3627530"/>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dk1"/>
              </a:buClr>
              <a:buSzPts val="2800"/>
              <a:buFont typeface="Arial"/>
              <a:buChar char="•"/>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9"/>
          <p:cNvSpPr txBox="1">
            <a:spLocks noGrp="1"/>
          </p:cNvSpPr>
          <p:nvPr>
            <p:ph type="body" idx="3"/>
          </p:nvPr>
        </p:nvSpPr>
        <p:spPr>
          <a:xfrm>
            <a:off x="7242175" y="5267325"/>
            <a:ext cx="4645025" cy="1298067"/>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08731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7"/>
        <p:cNvGrpSpPr/>
        <p:nvPr/>
      </p:nvGrpSpPr>
      <p:grpSpPr>
        <a:xfrm>
          <a:off x="0" y="0"/>
          <a:ext cx="0" cy="0"/>
          <a:chOff x="0" y="0"/>
          <a:chExt cx="0" cy="0"/>
        </a:xfrm>
      </p:grpSpPr>
      <p:pic>
        <p:nvPicPr>
          <p:cNvPr id="2" name="Google Shape;158;p50">
            <a:extLst>
              <a:ext uri="{FF2B5EF4-FFF2-40B4-BE49-F238E27FC236}">
                <a16:creationId xmlns:a16="http://schemas.microsoft.com/office/drawing/2014/main" id="{0A809DA7-9AEF-59B6-505D-0038345FCAC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60;p50">
            <a:extLst>
              <a:ext uri="{FF2B5EF4-FFF2-40B4-BE49-F238E27FC236}">
                <a16:creationId xmlns:a16="http://schemas.microsoft.com/office/drawing/2014/main" id="{D38657C2-EFAD-C29B-7A8E-A01A2333388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61;p50">
            <a:extLst>
              <a:ext uri="{FF2B5EF4-FFF2-40B4-BE49-F238E27FC236}">
                <a16:creationId xmlns:a16="http://schemas.microsoft.com/office/drawing/2014/main" id="{1439EDCE-900E-C53B-F2BA-54BBB48FB5B9}"/>
              </a:ext>
            </a:extLst>
          </p:cNvPr>
          <p:cNvSpPr>
            <a:spLocks noChangeArrowheads="1"/>
          </p:cNvSpPr>
          <p:nvPr/>
        </p:nvSpPr>
        <p:spPr bwMode="auto">
          <a:xfrm>
            <a:off x="1062038" y="4357688"/>
            <a:ext cx="3008312" cy="15160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162;p50">
            <a:extLst>
              <a:ext uri="{FF2B5EF4-FFF2-40B4-BE49-F238E27FC236}">
                <a16:creationId xmlns:a16="http://schemas.microsoft.com/office/drawing/2014/main" id="{79EEEBB4-7196-C99E-FDC3-52954F02D846}"/>
              </a:ext>
            </a:extLst>
          </p:cNvPr>
          <p:cNvSpPr>
            <a:spLocks noChangeArrowheads="1"/>
          </p:cNvSpPr>
          <p:nvPr/>
        </p:nvSpPr>
        <p:spPr bwMode="auto">
          <a:xfrm>
            <a:off x="4587875" y="4357688"/>
            <a:ext cx="3006725" cy="1516062"/>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63;p50">
            <a:extLst>
              <a:ext uri="{FF2B5EF4-FFF2-40B4-BE49-F238E27FC236}">
                <a16:creationId xmlns:a16="http://schemas.microsoft.com/office/drawing/2014/main" id="{08D5972C-E619-DC1C-B02F-13F1F0540ED2}"/>
              </a:ext>
            </a:extLst>
          </p:cNvPr>
          <p:cNvSpPr>
            <a:spLocks noChangeArrowheads="1"/>
          </p:cNvSpPr>
          <p:nvPr/>
        </p:nvSpPr>
        <p:spPr bwMode="auto">
          <a:xfrm>
            <a:off x="8113713" y="4357688"/>
            <a:ext cx="3006725" cy="15160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64;p50">
            <a:extLst>
              <a:ext uri="{FF2B5EF4-FFF2-40B4-BE49-F238E27FC236}">
                <a16:creationId xmlns:a16="http://schemas.microsoft.com/office/drawing/2014/main" id="{2F680727-9C65-17C7-2BB0-79A9722DB27D}"/>
              </a:ext>
            </a:extLst>
          </p:cNvPr>
          <p:cNvSpPr>
            <a:spLocks noChangeArrowheads="1"/>
          </p:cNvSpPr>
          <p:nvPr/>
        </p:nvSpPr>
        <p:spPr bwMode="auto">
          <a:xfrm>
            <a:off x="4578350" y="2297113"/>
            <a:ext cx="3008313" cy="1517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165;p50">
            <a:extLst>
              <a:ext uri="{FF2B5EF4-FFF2-40B4-BE49-F238E27FC236}">
                <a16:creationId xmlns:a16="http://schemas.microsoft.com/office/drawing/2014/main" id="{A50535AD-D22B-3BE0-B465-5ECB491D1535}"/>
              </a:ext>
            </a:extLst>
          </p:cNvPr>
          <p:cNvSpPr>
            <a:spLocks noChangeArrowheads="1"/>
          </p:cNvSpPr>
          <p:nvPr/>
        </p:nvSpPr>
        <p:spPr bwMode="auto">
          <a:xfrm>
            <a:off x="8104188" y="2297113"/>
            <a:ext cx="3008312" cy="151765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9" name="Google Shape;166;p50">
            <a:extLst>
              <a:ext uri="{FF2B5EF4-FFF2-40B4-BE49-F238E27FC236}">
                <a16:creationId xmlns:a16="http://schemas.microsoft.com/office/drawing/2014/main" id="{BD00A0C9-E918-9EB6-B0AE-19F8606F6F6E}"/>
              </a:ext>
            </a:extLst>
          </p:cNvPr>
          <p:cNvSpPr>
            <a:spLocks noChangeArrowheads="1"/>
          </p:cNvSpPr>
          <p:nvPr/>
        </p:nvSpPr>
        <p:spPr bwMode="auto">
          <a:xfrm>
            <a:off x="1054100" y="2297113"/>
            <a:ext cx="3006725" cy="151765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59" name="Google Shape;159;p50"/>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0"/>
          <p:cNvSpPr txBox="1">
            <a:spLocks noGrp="1"/>
          </p:cNvSpPr>
          <p:nvPr>
            <p:ph type="body" idx="1"/>
          </p:nvPr>
        </p:nvSpPr>
        <p:spPr>
          <a:xfrm>
            <a:off x="1419971"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0"/>
          <p:cNvSpPr txBox="1">
            <a:spLocks noGrp="1"/>
          </p:cNvSpPr>
          <p:nvPr>
            <p:ph type="body" idx="2"/>
          </p:nvPr>
        </p:nvSpPr>
        <p:spPr>
          <a:xfrm>
            <a:off x="4945342"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0"/>
          <p:cNvSpPr txBox="1">
            <a:spLocks noGrp="1"/>
          </p:cNvSpPr>
          <p:nvPr>
            <p:ph type="body" idx="3"/>
          </p:nvPr>
        </p:nvSpPr>
        <p:spPr>
          <a:xfrm>
            <a:off x="8456186" y="2632702"/>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50"/>
          <p:cNvSpPr txBox="1">
            <a:spLocks noGrp="1"/>
          </p:cNvSpPr>
          <p:nvPr>
            <p:ph type="body" idx="4"/>
          </p:nvPr>
        </p:nvSpPr>
        <p:spPr>
          <a:xfrm>
            <a:off x="1419971"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0"/>
          <p:cNvSpPr txBox="1">
            <a:spLocks noGrp="1"/>
          </p:cNvSpPr>
          <p:nvPr>
            <p:ph type="body" idx="5"/>
          </p:nvPr>
        </p:nvSpPr>
        <p:spPr>
          <a:xfrm>
            <a:off x="4945342"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50"/>
          <p:cNvSpPr txBox="1">
            <a:spLocks noGrp="1"/>
          </p:cNvSpPr>
          <p:nvPr>
            <p:ph type="body" idx="6"/>
          </p:nvPr>
        </p:nvSpPr>
        <p:spPr>
          <a:xfrm>
            <a:off x="8456186" y="46985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984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73"/>
        <p:cNvGrpSpPr/>
        <p:nvPr/>
      </p:nvGrpSpPr>
      <p:grpSpPr>
        <a:xfrm>
          <a:off x="0" y="0"/>
          <a:ext cx="0" cy="0"/>
          <a:chOff x="0" y="0"/>
          <a:chExt cx="0" cy="0"/>
        </a:xfrm>
      </p:grpSpPr>
      <p:pic>
        <p:nvPicPr>
          <p:cNvPr id="2" name="Google Shape;174;p51">
            <a:extLst>
              <a:ext uri="{FF2B5EF4-FFF2-40B4-BE49-F238E27FC236}">
                <a16:creationId xmlns:a16="http://schemas.microsoft.com/office/drawing/2014/main" id="{54989A3E-1161-C1F3-5459-EE497679B66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76;p51">
            <a:extLst>
              <a:ext uri="{FF2B5EF4-FFF2-40B4-BE49-F238E27FC236}">
                <a16:creationId xmlns:a16="http://schemas.microsoft.com/office/drawing/2014/main" id="{D5744FDF-5BD3-2680-F222-29AD48FBA6D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177;p51">
            <a:extLst>
              <a:ext uri="{FF2B5EF4-FFF2-40B4-BE49-F238E27FC236}">
                <a16:creationId xmlns:a16="http://schemas.microsoft.com/office/drawing/2014/main" id="{90D75018-3DE7-40F4-6AC3-E86D7C9D80E1}"/>
              </a:ext>
            </a:extLst>
          </p:cNvPr>
          <p:cNvSpPr>
            <a:spLocks noChangeArrowheads="1"/>
          </p:cNvSpPr>
          <p:nvPr/>
        </p:nvSpPr>
        <p:spPr bwMode="auto">
          <a:xfrm>
            <a:off x="269875" y="1366838"/>
            <a:ext cx="2713038" cy="25892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178;p51">
            <a:extLst>
              <a:ext uri="{FF2B5EF4-FFF2-40B4-BE49-F238E27FC236}">
                <a16:creationId xmlns:a16="http://schemas.microsoft.com/office/drawing/2014/main" id="{4D5AC68D-64CA-19C3-8635-E1392C2F30A2}"/>
              </a:ext>
            </a:extLst>
          </p:cNvPr>
          <p:cNvSpPr>
            <a:spLocks noChangeArrowheads="1"/>
          </p:cNvSpPr>
          <p:nvPr/>
        </p:nvSpPr>
        <p:spPr bwMode="auto">
          <a:xfrm>
            <a:off x="3076575" y="1366838"/>
            <a:ext cx="2713038" cy="25892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79;p51">
            <a:extLst>
              <a:ext uri="{FF2B5EF4-FFF2-40B4-BE49-F238E27FC236}">
                <a16:creationId xmlns:a16="http://schemas.microsoft.com/office/drawing/2014/main" id="{E1F5C499-116B-DBDF-2D95-475A1F2D88BC}"/>
              </a:ext>
            </a:extLst>
          </p:cNvPr>
          <p:cNvSpPr>
            <a:spLocks noChangeArrowheads="1"/>
          </p:cNvSpPr>
          <p:nvPr/>
        </p:nvSpPr>
        <p:spPr bwMode="auto">
          <a:xfrm>
            <a:off x="257175" y="4038600"/>
            <a:ext cx="2713038" cy="25892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80;p51">
            <a:extLst>
              <a:ext uri="{FF2B5EF4-FFF2-40B4-BE49-F238E27FC236}">
                <a16:creationId xmlns:a16="http://schemas.microsoft.com/office/drawing/2014/main" id="{FA16F2D4-3A49-C639-C949-B9307B6328F5}"/>
              </a:ext>
            </a:extLst>
          </p:cNvPr>
          <p:cNvSpPr>
            <a:spLocks noChangeArrowheads="1"/>
          </p:cNvSpPr>
          <p:nvPr/>
        </p:nvSpPr>
        <p:spPr bwMode="auto">
          <a:xfrm>
            <a:off x="3076575" y="4038600"/>
            <a:ext cx="2713038" cy="25892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75" name="Google Shape;175;p51"/>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51"/>
          <p:cNvSpPr txBox="1">
            <a:spLocks noGrp="1"/>
          </p:cNvSpPr>
          <p:nvPr>
            <p:ph type="body" idx="1"/>
          </p:nvPr>
        </p:nvSpPr>
        <p:spPr>
          <a:xfrm>
            <a:off x="5932488" y="1367571"/>
            <a:ext cx="6025050" cy="5260241"/>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1"/>
          <p:cNvSpPr txBox="1">
            <a:spLocks noGrp="1"/>
          </p:cNvSpPr>
          <p:nvPr>
            <p:ph type="body" idx="2"/>
          </p:nvPr>
        </p:nvSpPr>
        <p:spPr>
          <a:xfrm>
            <a:off x="685800" y="1973532"/>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1"/>
          <p:cNvSpPr txBox="1">
            <a:spLocks noGrp="1"/>
          </p:cNvSpPr>
          <p:nvPr>
            <p:ph type="body" idx="3"/>
          </p:nvPr>
        </p:nvSpPr>
        <p:spPr>
          <a:xfrm>
            <a:off x="3395547" y="1973532"/>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1"/>
          <p:cNvSpPr txBox="1">
            <a:spLocks noGrp="1"/>
          </p:cNvSpPr>
          <p:nvPr>
            <p:ph type="body" idx="4"/>
          </p:nvPr>
        </p:nvSpPr>
        <p:spPr>
          <a:xfrm>
            <a:off x="685800" y="4582918"/>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51"/>
          <p:cNvSpPr txBox="1">
            <a:spLocks noGrp="1"/>
          </p:cNvSpPr>
          <p:nvPr>
            <p:ph type="body" idx="5"/>
          </p:nvPr>
        </p:nvSpPr>
        <p:spPr>
          <a:xfrm>
            <a:off x="3395547" y="4582918"/>
            <a:ext cx="2012795" cy="1583705"/>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70407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86"/>
        <p:cNvGrpSpPr/>
        <p:nvPr/>
      </p:nvGrpSpPr>
      <p:grpSpPr>
        <a:xfrm>
          <a:off x="0" y="0"/>
          <a:ext cx="0" cy="0"/>
          <a:chOff x="0" y="0"/>
          <a:chExt cx="0" cy="0"/>
        </a:xfrm>
      </p:grpSpPr>
      <p:sp>
        <p:nvSpPr>
          <p:cNvPr id="2" name="Google Shape;187;p52">
            <a:extLst>
              <a:ext uri="{FF2B5EF4-FFF2-40B4-BE49-F238E27FC236}">
                <a16:creationId xmlns:a16="http://schemas.microsoft.com/office/drawing/2014/main" id="{ACA82330-5DF7-4803-6C1C-3AAC1E1E8947}"/>
              </a:ext>
            </a:extLst>
          </p:cNvPr>
          <p:cNvSpPr>
            <a:spLocks noChangeArrowheads="1"/>
          </p:cNvSpPr>
          <p:nvPr/>
        </p:nvSpPr>
        <p:spPr bwMode="auto">
          <a:xfrm>
            <a:off x="369888"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3" name="Google Shape;189;p52">
            <a:extLst>
              <a:ext uri="{FF2B5EF4-FFF2-40B4-BE49-F238E27FC236}">
                <a16:creationId xmlns:a16="http://schemas.microsoft.com/office/drawing/2014/main" id="{34448DE7-D1D3-C1A9-6FA4-72849A45B784}"/>
              </a:ext>
            </a:extLst>
          </p:cNvPr>
          <p:cNvSpPr txBox="1">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888888"/>
                </a:solidFill>
                <a:latin typeface="Calibri" panose="020F0502020204030204" pitchFamily="34" charset="0"/>
                <a:sym typeface="Calibri" panose="020F0502020204030204" pitchFamily="34" charset="0"/>
              </a:rPr>
              <a:t>7/10/19</a:t>
            </a:r>
          </a:p>
        </p:txBody>
      </p:sp>
      <p:sp>
        <p:nvSpPr>
          <p:cNvPr id="4" name="Google Shape;190;p52">
            <a:extLst>
              <a:ext uri="{FF2B5EF4-FFF2-40B4-BE49-F238E27FC236}">
                <a16:creationId xmlns:a16="http://schemas.microsoft.com/office/drawing/2014/main" id="{6743C51D-59FD-D327-A4E7-A838182C2FF0}"/>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1200"/>
            </a:pPr>
            <a:fld id="{1E466BFB-79F5-498E-A4D5-5586811711FB}" type="slidenum">
              <a:rPr lang="en-US" altLang="en-US" sz="1200">
                <a:solidFill>
                  <a:srgbClr val="888888"/>
                </a:solidFill>
                <a:latin typeface="Calibri" panose="020F0502020204030204" pitchFamily="34" charset="0"/>
                <a:sym typeface="Calibri" panose="020F0502020204030204" pitchFamily="34" charset="0"/>
              </a:rPr>
              <a:pPr algn="r" eaLnBrk="1" hangingPunct="1">
                <a:buSzPts val="1200"/>
              </a:pPr>
              <a:t>‹#›</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5" name="Google Shape;191;p52">
            <a:extLst>
              <a:ext uri="{FF2B5EF4-FFF2-40B4-BE49-F238E27FC236}">
                <a16:creationId xmlns:a16="http://schemas.microsoft.com/office/drawing/2014/main" id="{241D9647-1924-E421-52C1-B28C6B17D193}"/>
              </a:ext>
            </a:extLst>
          </p:cNvPr>
          <p:cNvSpPr>
            <a:spLocks noChangeArrowheads="1"/>
          </p:cNvSpPr>
          <p:nvPr/>
        </p:nvSpPr>
        <p:spPr bwMode="auto">
          <a:xfrm>
            <a:off x="369888"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192;p52">
            <a:extLst>
              <a:ext uri="{FF2B5EF4-FFF2-40B4-BE49-F238E27FC236}">
                <a16:creationId xmlns:a16="http://schemas.microsoft.com/office/drawing/2014/main" id="{E493EE2D-4243-AE9F-580F-239788D5D5F3}"/>
              </a:ext>
            </a:extLst>
          </p:cNvPr>
          <p:cNvSpPr>
            <a:spLocks noChangeArrowheads="1"/>
          </p:cNvSpPr>
          <p:nvPr/>
        </p:nvSpPr>
        <p:spPr bwMode="auto">
          <a:xfrm>
            <a:off x="4284663"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193;p52">
            <a:extLst>
              <a:ext uri="{FF2B5EF4-FFF2-40B4-BE49-F238E27FC236}">
                <a16:creationId xmlns:a16="http://schemas.microsoft.com/office/drawing/2014/main" id="{A41D3B0A-B912-F787-F54E-29A5FDAF16AB}"/>
              </a:ext>
            </a:extLst>
          </p:cNvPr>
          <p:cNvSpPr>
            <a:spLocks noChangeArrowheads="1"/>
          </p:cNvSpPr>
          <p:nvPr/>
        </p:nvSpPr>
        <p:spPr bwMode="auto">
          <a:xfrm>
            <a:off x="4284663"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194;p52">
            <a:extLst>
              <a:ext uri="{FF2B5EF4-FFF2-40B4-BE49-F238E27FC236}">
                <a16:creationId xmlns:a16="http://schemas.microsoft.com/office/drawing/2014/main" id="{41BC2EB0-3F81-3246-F037-8251779BBFAC}"/>
              </a:ext>
            </a:extLst>
          </p:cNvPr>
          <p:cNvSpPr>
            <a:spLocks noChangeArrowheads="1"/>
          </p:cNvSpPr>
          <p:nvPr/>
        </p:nvSpPr>
        <p:spPr bwMode="auto">
          <a:xfrm>
            <a:off x="369888"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9" name="Google Shape;195;p52">
            <a:extLst>
              <a:ext uri="{FF2B5EF4-FFF2-40B4-BE49-F238E27FC236}">
                <a16:creationId xmlns:a16="http://schemas.microsoft.com/office/drawing/2014/main" id="{0C5C3669-3956-9001-17B1-F12FD51323C3}"/>
              </a:ext>
            </a:extLst>
          </p:cNvPr>
          <p:cNvSpPr>
            <a:spLocks noChangeArrowheads="1"/>
          </p:cNvSpPr>
          <p:nvPr/>
        </p:nvSpPr>
        <p:spPr bwMode="auto">
          <a:xfrm>
            <a:off x="4284663"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196;p52">
            <a:extLst>
              <a:ext uri="{FF2B5EF4-FFF2-40B4-BE49-F238E27FC236}">
                <a16:creationId xmlns:a16="http://schemas.microsoft.com/office/drawing/2014/main" id="{E4EC7BB4-286B-DB46-8EC5-88184BEFB4C8}"/>
              </a:ext>
            </a:extLst>
          </p:cNvPr>
          <p:cNvSpPr>
            <a:spLocks noChangeArrowheads="1"/>
          </p:cNvSpPr>
          <p:nvPr/>
        </p:nvSpPr>
        <p:spPr bwMode="auto">
          <a:xfrm>
            <a:off x="8199438" y="1325563"/>
            <a:ext cx="3646487" cy="10461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1" name="Google Shape;197;p52">
            <a:extLst>
              <a:ext uri="{FF2B5EF4-FFF2-40B4-BE49-F238E27FC236}">
                <a16:creationId xmlns:a16="http://schemas.microsoft.com/office/drawing/2014/main" id="{23F53CDB-CBCA-D874-8C7D-489D0580BC5A}"/>
              </a:ext>
            </a:extLst>
          </p:cNvPr>
          <p:cNvSpPr>
            <a:spLocks noChangeArrowheads="1"/>
          </p:cNvSpPr>
          <p:nvPr/>
        </p:nvSpPr>
        <p:spPr bwMode="auto">
          <a:xfrm>
            <a:off x="8199438" y="2517775"/>
            <a:ext cx="3646487" cy="28908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2" name="Google Shape;198;p52">
            <a:extLst>
              <a:ext uri="{FF2B5EF4-FFF2-40B4-BE49-F238E27FC236}">
                <a16:creationId xmlns:a16="http://schemas.microsoft.com/office/drawing/2014/main" id="{FA0AEECD-007D-FC46-2530-A6C22E4C9CBC}"/>
              </a:ext>
            </a:extLst>
          </p:cNvPr>
          <p:cNvSpPr>
            <a:spLocks noChangeArrowheads="1"/>
          </p:cNvSpPr>
          <p:nvPr/>
        </p:nvSpPr>
        <p:spPr bwMode="auto">
          <a:xfrm>
            <a:off x="8199438" y="5554663"/>
            <a:ext cx="3646487" cy="1041400"/>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13" name="Google Shape;199;p52">
            <a:extLst>
              <a:ext uri="{FF2B5EF4-FFF2-40B4-BE49-F238E27FC236}">
                <a16:creationId xmlns:a16="http://schemas.microsoft.com/office/drawing/2014/main" id="{10CEE601-51D4-C652-1D56-C60C04311FEC}"/>
              </a:ext>
            </a:extLst>
          </p:cNvPr>
          <p:cNvCxnSpPr>
            <a:cxnSpLocks noChangeShapeType="1"/>
          </p:cNvCxnSpPr>
          <p:nvPr/>
        </p:nvCxnSpPr>
        <p:spPr bwMode="auto">
          <a:xfrm>
            <a:off x="976313" y="3189288"/>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4" name="Google Shape;200;p52">
            <a:extLst>
              <a:ext uri="{FF2B5EF4-FFF2-40B4-BE49-F238E27FC236}">
                <a16:creationId xmlns:a16="http://schemas.microsoft.com/office/drawing/2014/main" id="{853F7DB7-9C5E-5034-0510-6AA7634FE30A}"/>
              </a:ext>
            </a:extLst>
          </p:cNvPr>
          <p:cNvCxnSpPr>
            <a:cxnSpLocks noChangeShapeType="1"/>
          </p:cNvCxnSpPr>
          <p:nvPr/>
        </p:nvCxnSpPr>
        <p:spPr bwMode="auto">
          <a:xfrm>
            <a:off x="4913313" y="3189288"/>
            <a:ext cx="2427287"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5" name="Google Shape;201;p52">
            <a:extLst>
              <a:ext uri="{FF2B5EF4-FFF2-40B4-BE49-F238E27FC236}">
                <a16:creationId xmlns:a16="http://schemas.microsoft.com/office/drawing/2014/main" id="{844E06C4-669D-6D97-5305-0250245760C7}"/>
              </a:ext>
            </a:extLst>
          </p:cNvPr>
          <p:cNvCxnSpPr>
            <a:cxnSpLocks noChangeShapeType="1"/>
          </p:cNvCxnSpPr>
          <p:nvPr/>
        </p:nvCxnSpPr>
        <p:spPr bwMode="auto">
          <a:xfrm>
            <a:off x="8809038" y="3189288"/>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pic>
        <p:nvPicPr>
          <p:cNvPr id="16" name="Google Shape;202;p52">
            <a:extLst>
              <a:ext uri="{FF2B5EF4-FFF2-40B4-BE49-F238E27FC236}">
                <a16:creationId xmlns:a16="http://schemas.microsoft.com/office/drawing/2014/main" id="{4E39DB1F-B04C-9345-7743-3A82E7EF06C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oogle Shape;203;p52">
            <a:extLst>
              <a:ext uri="{FF2B5EF4-FFF2-40B4-BE49-F238E27FC236}">
                <a16:creationId xmlns:a16="http://schemas.microsoft.com/office/drawing/2014/main" id="{BFA96250-48C1-8949-7849-ED6EF0F2294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Google Shape;188;p52"/>
          <p:cNvSpPr txBox="1">
            <a:spLocks noGrp="1"/>
          </p:cNvSpPr>
          <p:nvPr>
            <p:ph type="body" idx="1"/>
          </p:nvPr>
        </p:nvSpPr>
        <p:spPr>
          <a:xfrm>
            <a:off x="595532"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2"/>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52"/>
          <p:cNvSpPr txBox="1">
            <a:spLocks noGrp="1"/>
          </p:cNvSpPr>
          <p:nvPr>
            <p:ph type="body" idx="2"/>
          </p:nvPr>
        </p:nvSpPr>
        <p:spPr>
          <a:xfrm>
            <a:off x="651746"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52"/>
          <p:cNvSpPr>
            <a:spLocks noGrp="1"/>
          </p:cNvSpPr>
          <p:nvPr>
            <p:ph type="pic" idx="3"/>
          </p:nvPr>
        </p:nvSpPr>
        <p:spPr>
          <a:xfrm>
            <a:off x="1006156"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07" name="Google Shape;207;p52"/>
          <p:cNvSpPr txBox="1">
            <a:spLocks noGrp="1"/>
          </p:cNvSpPr>
          <p:nvPr>
            <p:ph type="body" idx="4"/>
          </p:nvPr>
        </p:nvSpPr>
        <p:spPr>
          <a:xfrm>
            <a:off x="651746"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2"/>
          <p:cNvSpPr txBox="1">
            <a:spLocks noGrp="1"/>
          </p:cNvSpPr>
          <p:nvPr>
            <p:ph type="body" idx="5"/>
          </p:nvPr>
        </p:nvSpPr>
        <p:spPr>
          <a:xfrm>
            <a:off x="4520761"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2"/>
          <p:cNvSpPr txBox="1">
            <a:spLocks noGrp="1"/>
          </p:cNvSpPr>
          <p:nvPr>
            <p:ph type="body" idx="6"/>
          </p:nvPr>
        </p:nvSpPr>
        <p:spPr>
          <a:xfrm>
            <a:off x="4576975"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2"/>
          <p:cNvSpPr>
            <a:spLocks noGrp="1"/>
          </p:cNvSpPr>
          <p:nvPr>
            <p:ph type="pic" idx="7"/>
          </p:nvPr>
        </p:nvSpPr>
        <p:spPr>
          <a:xfrm>
            <a:off x="4931385"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11" name="Google Shape;211;p52"/>
          <p:cNvSpPr txBox="1">
            <a:spLocks noGrp="1"/>
          </p:cNvSpPr>
          <p:nvPr>
            <p:ph type="body" idx="8"/>
          </p:nvPr>
        </p:nvSpPr>
        <p:spPr>
          <a:xfrm>
            <a:off x="4576975"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52"/>
          <p:cNvSpPr txBox="1">
            <a:spLocks noGrp="1"/>
          </p:cNvSpPr>
          <p:nvPr>
            <p:ph type="body" idx="9"/>
          </p:nvPr>
        </p:nvSpPr>
        <p:spPr>
          <a:xfrm>
            <a:off x="8423688" y="3300413"/>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52"/>
          <p:cNvSpPr txBox="1">
            <a:spLocks noGrp="1"/>
          </p:cNvSpPr>
          <p:nvPr>
            <p:ph type="body" idx="13"/>
          </p:nvPr>
        </p:nvSpPr>
        <p:spPr>
          <a:xfrm>
            <a:off x="8479902" y="2665413"/>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2"/>
          <p:cNvSpPr>
            <a:spLocks noGrp="1"/>
          </p:cNvSpPr>
          <p:nvPr>
            <p:ph type="pic" idx="14"/>
          </p:nvPr>
        </p:nvSpPr>
        <p:spPr>
          <a:xfrm>
            <a:off x="8834312" y="1514667"/>
            <a:ext cx="2372519" cy="812404"/>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15" name="Google Shape;215;p52"/>
          <p:cNvSpPr txBox="1">
            <a:spLocks noGrp="1"/>
          </p:cNvSpPr>
          <p:nvPr>
            <p:ph type="body" idx="15"/>
          </p:nvPr>
        </p:nvSpPr>
        <p:spPr>
          <a:xfrm>
            <a:off x="8479902" y="5865811"/>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chemeClr val="lt1"/>
              </a:buClr>
              <a:buSzPts val="2400"/>
              <a:buNone/>
              <a:defRPr sz="2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3393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2_Custom Layout" userDrawn="1">
  <p:cSld name="12_Custom Layout">
    <p:spTree>
      <p:nvGrpSpPr>
        <p:cNvPr id="1" name="Shape 25"/>
        <p:cNvGrpSpPr/>
        <p:nvPr/>
      </p:nvGrpSpPr>
      <p:grpSpPr>
        <a:xfrm>
          <a:off x="0" y="0"/>
          <a:ext cx="0" cy="0"/>
          <a:chOff x="0" y="0"/>
          <a:chExt cx="0" cy="0"/>
        </a:xfrm>
      </p:grpSpPr>
      <p:pic>
        <p:nvPicPr>
          <p:cNvPr id="2" name="Google Shape;26;p35">
            <a:extLst>
              <a:ext uri="{FF2B5EF4-FFF2-40B4-BE49-F238E27FC236}">
                <a16:creationId xmlns:a16="http://schemas.microsoft.com/office/drawing/2014/main" id="{97AC5D29-2D19-1B95-A047-4A2FB6D90A3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8;p35">
            <a:extLst>
              <a:ext uri="{FF2B5EF4-FFF2-40B4-BE49-F238E27FC236}">
                <a16:creationId xmlns:a16="http://schemas.microsoft.com/office/drawing/2014/main" id="{883A503B-9BA4-0D92-8816-738E99B50C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27;p35"/>
          <p:cNvSpPr txBox="1">
            <a:spLocks noGrp="1"/>
          </p:cNvSpPr>
          <p:nvPr>
            <p:ph type="body" idx="1"/>
          </p:nvPr>
        </p:nvSpPr>
        <p:spPr>
          <a:xfrm>
            <a:off x="0" y="1165780"/>
            <a:ext cx="12192000" cy="569221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35"/>
          <p:cNvSpPr txBox="1">
            <a:spLocks noGrp="1"/>
          </p:cNvSpPr>
          <p:nvPr>
            <p:ph type="title"/>
          </p:nvPr>
        </p:nvSpPr>
        <p:spPr>
          <a:xfrm>
            <a:off x="573795" y="-10745"/>
            <a:ext cx="10515600" cy="1573036"/>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8767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6"/>
        <p:cNvGrpSpPr/>
        <p:nvPr/>
      </p:nvGrpSpPr>
      <p:grpSpPr>
        <a:xfrm>
          <a:off x="0" y="0"/>
          <a:ext cx="0" cy="0"/>
          <a:chOff x="0" y="0"/>
          <a:chExt cx="0" cy="0"/>
        </a:xfrm>
      </p:grpSpPr>
      <p:sp>
        <p:nvSpPr>
          <p:cNvPr id="2" name="Google Shape;217;p53">
            <a:extLst>
              <a:ext uri="{FF2B5EF4-FFF2-40B4-BE49-F238E27FC236}">
                <a16:creationId xmlns:a16="http://schemas.microsoft.com/office/drawing/2014/main" id="{3943D9F4-619C-4EB7-476E-CE6ECE9BB02F}"/>
              </a:ext>
            </a:extLst>
          </p:cNvPr>
          <p:cNvSpPr>
            <a:spLocks noChangeArrowheads="1"/>
          </p:cNvSpPr>
          <p:nvPr/>
        </p:nvSpPr>
        <p:spPr bwMode="auto">
          <a:xfrm>
            <a:off x="369888"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3" name="Google Shape;219;p53">
            <a:extLst>
              <a:ext uri="{FF2B5EF4-FFF2-40B4-BE49-F238E27FC236}">
                <a16:creationId xmlns:a16="http://schemas.microsoft.com/office/drawing/2014/main" id="{8E327E37-8625-4DDD-6307-81FBEEC8D3E7}"/>
              </a:ext>
            </a:extLst>
          </p:cNvPr>
          <p:cNvSpPr>
            <a:spLocks noChangeArrowheads="1"/>
          </p:cNvSpPr>
          <p:nvPr/>
        </p:nvSpPr>
        <p:spPr bwMode="auto">
          <a:xfrm>
            <a:off x="4284663"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220;p53">
            <a:extLst>
              <a:ext uri="{FF2B5EF4-FFF2-40B4-BE49-F238E27FC236}">
                <a16:creationId xmlns:a16="http://schemas.microsoft.com/office/drawing/2014/main" id="{DB07F07D-E80D-FCCB-62AD-363C41BDAC60}"/>
              </a:ext>
            </a:extLst>
          </p:cNvPr>
          <p:cNvSpPr>
            <a:spLocks noChangeArrowheads="1"/>
          </p:cNvSpPr>
          <p:nvPr/>
        </p:nvSpPr>
        <p:spPr bwMode="auto">
          <a:xfrm>
            <a:off x="8199438" y="3429000"/>
            <a:ext cx="3646487" cy="31670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5" name="Google Shape;221;p53">
            <a:extLst>
              <a:ext uri="{FF2B5EF4-FFF2-40B4-BE49-F238E27FC236}">
                <a16:creationId xmlns:a16="http://schemas.microsoft.com/office/drawing/2014/main" id="{3822FF27-41D0-0BB3-8ACE-EB91C86C9DD8}"/>
              </a:ext>
            </a:extLst>
          </p:cNvPr>
          <p:cNvCxnSpPr>
            <a:cxnSpLocks noChangeShapeType="1"/>
          </p:cNvCxnSpPr>
          <p:nvPr/>
        </p:nvCxnSpPr>
        <p:spPr bwMode="auto">
          <a:xfrm>
            <a:off x="976313" y="4513263"/>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6" name="Google Shape;222;p53">
            <a:extLst>
              <a:ext uri="{FF2B5EF4-FFF2-40B4-BE49-F238E27FC236}">
                <a16:creationId xmlns:a16="http://schemas.microsoft.com/office/drawing/2014/main" id="{A7E86646-4305-7B2D-3C58-D154B9DADA21}"/>
              </a:ext>
            </a:extLst>
          </p:cNvPr>
          <p:cNvCxnSpPr>
            <a:cxnSpLocks noChangeShapeType="1"/>
          </p:cNvCxnSpPr>
          <p:nvPr/>
        </p:nvCxnSpPr>
        <p:spPr bwMode="auto">
          <a:xfrm>
            <a:off x="4913313" y="4513263"/>
            <a:ext cx="2427287"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7" name="Google Shape;223;p53">
            <a:extLst>
              <a:ext uri="{FF2B5EF4-FFF2-40B4-BE49-F238E27FC236}">
                <a16:creationId xmlns:a16="http://schemas.microsoft.com/office/drawing/2014/main" id="{87882185-4FB0-D944-1A5E-54C40A3BC736}"/>
              </a:ext>
            </a:extLst>
          </p:cNvPr>
          <p:cNvCxnSpPr>
            <a:cxnSpLocks noChangeShapeType="1"/>
          </p:cNvCxnSpPr>
          <p:nvPr/>
        </p:nvCxnSpPr>
        <p:spPr bwMode="auto">
          <a:xfrm>
            <a:off x="8809038" y="4513263"/>
            <a:ext cx="2428875" cy="0"/>
          </a:xfrm>
          <a:prstGeom prst="straightConnector1">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pic>
        <p:nvPicPr>
          <p:cNvPr id="8" name="Google Shape;224;p53">
            <a:extLst>
              <a:ext uri="{FF2B5EF4-FFF2-40B4-BE49-F238E27FC236}">
                <a16:creationId xmlns:a16="http://schemas.microsoft.com/office/drawing/2014/main" id="{8989C384-23C3-7AFB-0B92-3E6099A3435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225;p53">
            <a:extLst>
              <a:ext uri="{FF2B5EF4-FFF2-40B4-BE49-F238E27FC236}">
                <a16:creationId xmlns:a16="http://schemas.microsoft.com/office/drawing/2014/main" id="{75B1C6A6-D3C0-D784-CCE7-2A0A2917F9E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Google Shape;218;p53"/>
          <p:cNvSpPr txBox="1">
            <a:spLocks noGrp="1"/>
          </p:cNvSpPr>
          <p:nvPr>
            <p:ph type="body" idx="1"/>
          </p:nvPr>
        </p:nvSpPr>
        <p:spPr>
          <a:xfrm>
            <a:off x="595532"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3"/>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3"/>
          <p:cNvSpPr txBox="1">
            <a:spLocks noGrp="1"/>
          </p:cNvSpPr>
          <p:nvPr>
            <p:ph type="body" idx="2"/>
          </p:nvPr>
        </p:nvSpPr>
        <p:spPr>
          <a:xfrm>
            <a:off x="651746"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3"/>
          <p:cNvSpPr txBox="1">
            <a:spLocks noGrp="1"/>
          </p:cNvSpPr>
          <p:nvPr>
            <p:ph type="body" idx="3"/>
          </p:nvPr>
        </p:nvSpPr>
        <p:spPr>
          <a:xfrm>
            <a:off x="4520761"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3"/>
          <p:cNvSpPr txBox="1">
            <a:spLocks noGrp="1"/>
          </p:cNvSpPr>
          <p:nvPr>
            <p:ph type="body" idx="4"/>
          </p:nvPr>
        </p:nvSpPr>
        <p:spPr>
          <a:xfrm>
            <a:off x="4576975"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53"/>
          <p:cNvSpPr>
            <a:spLocks noGrp="1"/>
          </p:cNvSpPr>
          <p:nvPr>
            <p:ph type="pic" idx="5"/>
          </p:nvPr>
        </p:nvSpPr>
        <p:spPr>
          <a:xfrm>
            <a:off x="4284504"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31" name="Google Shape;231;p53"/>
          <p:cNvSpPr txBox="1">
            <a:spLocks noGrp="1"/>
          </p:cNvSpPr>
          <p:nvPr>
            <p:ph type="body" idx="6"/>
          </p:nvPr>
        </p:nvSpPr>
        <p:spPr>
          <a:xfrm>
            <a:off x="8423688" y="4625397"/>
            <a:ext cx="3193766" cy="191770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3"/>
          <p:cNvSpPr txBox="1">
            <a:spLocks noGrp="1"/>
          </p:cNvSpPr>
          <p:nvPr>
            <p:ph type="body" idx="7"/>
          </p:nvPr>
        </p:nvSpPr>
        <p:spPr>
          <a:xfrm>
            <a:off x="8479902" y="3990397"/>
            <a:ext cx="3081338" cy="423862"/>
          </a:xfrm>
          <a:prstGeom prst="rect">
            <a:avLst/>
          </a:prstGeom>
          <a:noFill/>
          <a:ln>
            <a:noFill/>
          </a:ln>
        </p:spPr>
        <p:txBody>
          <a:bodyPr spcFirstLastPara="1">
            <a:noAutofit/>
          </a:bodyPr>
          <a:lstStyle>
            <a:lvl1pPr marL="457200" lvl="0" indent="-228600" algn="ctr">
              <a:lnSpc>
                <a:spcPct val="90000"/>
              </a:lnSpc>
              <a:spcBef>
                <a:spcPts val="1000"/>
              </a:spcBef>
              <a:spcAft>
                <a:spcPts val="0"/>
              </a:spcAft>
              <a:buClr>
                <a:srgbClr val="002060"/>
              </a:buClr>
              <a:buSzPts val="2400"/>
              <a:buNone/>
              <a:defRPr sz="24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53"/>
          <p:cNvSpPr>
            <a:spLocks noGrp="1"/>
          </p:cNvSpPr>
          <p:nvPr>
            <p:ph type="pic" idx="8"/>
          </p:nvPr>
        </p:nvSpPr>
        <p:spPr>
          <a:xfrm>
            <a:off x="8196747"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34" name="Google Shape;234;p53"/>
          <p:cNvSpPr>
            <a:spLocks noGrp="1"/>
          </p:cNvSpPr>
          <p:nvPr>
            <p:ph type="pic" idx="9"/>
          </p:nvPr>
        </p:nvSpPr>
        <p:spPr>
          <a:xfrm>
            <a:off x="360686" y="1331132"/>
            <a:ext cx="3646921" cy="199187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Tree>
    <p:extLst>
      <p:ext uri="{BB962C8B-B14F-4D97-AF65-F5344CB8AC3E}">
        <p14:creationId xmlns:p14="http://schemas.microsoft.com/office/powerpoint/2010/main" val="1581181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35"/>
        <p:cNvGrpSpPr/>
        <p:nvPr/>
      </p:nvGrpSpPr>
      <p:grpSpPr>
        <a:xfrm>
          <a:off x="0" y="0"/>
          <a:ext cx="0" cy="0"/>
          <a:chOff x="0" y="0"/>
          <a:chExt cx="0" cy="0"/>
        </a:xfrm>
      </p:grpSpPr>
      <p:sp>
        <p:nvSpPr>
          <p:cNvPr id="2" name="Google Shape;236;p54">
            <a:extLst>
              <a:ext uri="{FF2B5EF4-FFF2-40B4-BE49-F238E27FC236}">
                <a16:creationId xmlns:a16="http://schemas.microsoft.com/office/drawing/2014/main" id="{58274F7F-DD34-9F62-1C00-EE68F68910E0}"/>
              </a:ext>
            </a:extLst>
          </p:cNvPr>
          <p:cNvSpPr>
            <a:spLocks noChangeArrowheads="1"/>
          </p:cNvSpPr>
          <p:nvPr/>
        </p:nvSpPr>
        <p:spPr bwMode="auto">
          <a:xfrm>
            <a:off x="825500" y="4006850"/>
            <a:ext cx="4868863" cy="5699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3" name="Google Shape;237;p54">
            <a:extLst>
              <a:ext uri="{FF2B5EF4-FFF2-40B4-BE49-F238E27FC236}">
                <a16:creationId xmlns:a16="http://schemas.microsoft.com/office/drawing/2014/main" id="{BC6FB612-A2CB-C8F7-2AC1-7CB6F1A17755}"/>
              </a:ext>
            </a:extLst>
          </p:cNvPr>
          <p:cNvSpPr>
            <a:spLocks noChangeArrowheads="1"/>
          </p:cNvSpPr>
          <p:nvPr/>
        </p:nvSpPr>
        <p:spPr bwMode="auto">
          <a:xfrm>
            <a:off x="825500" y="1538288"/>
            <a:ext cx="4868863" cy="5699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4" name="Google Shape;238;p54">
            <a:extLst>
              <a:ext uri="{FF2B5EF4-FFF2-40B4-BE49-F238E27FC236}">
                <a16:creationId xmlns:a16="http://schemas.microsoft.com/office/drawing/2014/main" id="{A176AE63-6713-792E-C609-935C5E75E40D}"/>
              </a:ext>
            </a:extLst>
          </p:cNvPr>
          <p:cNvSpPr>
            <a:spLocks noChangeArrowheads="1"/>
          </p:cNvSpPr>
          <p:nvPr/>
        </p:nvSpPr>
        <p:spPr bwMode="auto">
          <a:xfrm>
            <a:off x="6470650" y="4006850"/>
            <a:ext cx="4870450" cy="5699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5" name="Google Shape;239;p54">
            <a:extLst>
              <a:ext uri="{FF2B5EF4-FFF2-40B4-BE49-F238E27FC236}">
                <a16:creationId xmlns:a16="http://schemas.microsoft.com/office/drawing/2014/main" id="{1FE83AAB-4E2F-5B42-89C6-71096CA2FD64}"/>
              </a:ext>
            </a:extLst>
          </p:cNvPr>
          <p:cNvSpPr>
            <a:spLocks noChangeArrowheads="1"/>
          </p:cNvSpPr>
          <p:nvPr/>
        </p:nvSpPr>
        <p:spPr bwMode="auto">
          <a:xfrm>
            <a:off x="6470650" y="1538288"/>
            <a:ext cx="4870450" cy="5699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6" name="Google Shape;240;p54">
            <a:extLst>
              <a:ext uri="{FF2B5EF4-FFF2-40B4-BE49-F238E27FC236}">
                <a16:creationId xmlns:a16="http://schemas.microsoft.com/office/drawing/2014/main" id="{3749CE7D-3DD5-0C9A-D7F4-81AE124AFF6B}"/>
              </a:ext>
            </a:extLst>
          </p:cNvPr>
          <p:cNvSpPr>
            <a:spLocks noChangeArrowheads="1"/>
          </p:cNvSpPr>
          <p:nvPr/>
        </p:nvSpPr>
        <p:spPr bwMode="auto">
          <a:xfrm>
            <a:off x="825500" y="4006850"/>
            <a:ext cx="623888" cy="5699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7" name="Google Shape;241;p54">
            <a:extLst>
              <a:ext uri="{FF2B5EF4-FFF2-40B4-BE49-F238E27FC236}">
                <a16:creationId xmlns:a16="http://schemas.microsoft.com/office/drawing/2014/main" id="{61D6F423-E523-6615-A7BF-293A5BC4FBFE}"/>
              </a:ext>
            </a:extLst>
          </p:cNvPr>
          <p:cNvSpPr>
            <a:spLocks noChangeArrowheads="1"/>
          </p:cNvSpPr>
          <p:nvPr/>
        </p:nvSpPr>
        <p:spPr bwMode="auto">
          <a:xfrm>
            <a:off x="825500" y="1538288"/>
            <a:ext cx="623888" cy="5699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8" name="Google Shape;242;p54">
            <a:extLst>
              <a:ext uri="{FF2B5EF4-FFF2-40B4-BE49-F238E27FC236}">
                <a16:creationId xmlns:a16="http://schemas.microsoft.com/office/drawing/2014/main" id="{289F99FB-4804-759B-079A-33799F5F065E}"/>
              </a:ext>
            </a:extLst>
          </p:cNvPr>
          <p:cNvSpPr>
            <a:spLocks noChangeArrowheads="1"/>
          </p:cNvSpPr>
          <p:nvPr/>
        </p:nvSpPr>
        <p:spPr bwMode="auto">
          <a:xfrm>
            <a:off x="6470650" y="4006850"/>
            <a:ext cx="623888" cy="569913"/>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9" name="Google Shape;243;p54">
            <a:extLst>
              <a:ext uri="{FF2B5EF4-FFF2-40B4-BE49-F238E27FC236}">
                <a16:creationId xmlns:a16="http://schemas.microsoft.com/office/drawing/2014/main" id="{477802D2-1939-E0AF-0140-93682D59810E}"/>
              </a:ext>
            </a:extLst>
          </p:cNvPr>
          <p:cNvSpPr>
            <a:spLocks noChangeArrowheads="1"/>
          </p:cNvSpPr>
          <p:nvPr/>
        </p:nvSpPr>
        <p:spPr bwMode="auto">
          <a:xfrm>
            <a:off x="6470650" y="1538288"/>
            <a:ext cx="623888" cy="56991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E7E6E6"/>
              </a:solidFill>
              <a:latin typeface="Calibri" panose="020F0502020204030204" pitchFamily="34" charset="0"/>
              <a:sym typeface="Calibri" panose="020F0502020204030204" pitchFamily="34" charset="0"/>
            </a:endParaRPr>
          </a:p>
        </p:txBody>
      </p:sp>
      <p:sp>
        <p:nvSpPr>
          <p:cNvPr id="10" name="Google Shape;244;p54">
            <a:extLst>
              <a:ext uri="{FF2B5EF4-FFF2-40B4-BE49-F238E27FC236}">
                <a16:creationId xmlns:a16="http://schemas.microsoft.com/office/drawing/2014/main" id="{EA9B512F-EA6C-369D-6AA9-366EC6EC27DB}"/>
              </a:ext>
            </a:extLst>
          </p:cNvPr>
          <p:cNvSpPr txBox="1">
            <a:spLocks noChangeArrowheads="1"/>
          </p:cNvSpPr>
          <p:nvPr/>
        </p:nvSpPr>
        <p:spPr bwMode="auto">
          <a:xfrm>
            <a:off x="950913" y="1577975"/>
            <a:ext cx="52228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1</a:t>
            </a:r>
            <a:endParaRPr lang="en-US" altLang="en-US">
              <a:latin typeface="Calibri" panose="020F0502020204030204" pitchFamily="34" charset="0"/>
            </a:endParaRPr>
          </a:p>
        </p:txBody>
      </p:sp>
      <p:sp>
        <p:nvSpPr>
          <p:cNvPr id="11" name="Google Shape;245;p54">
            <a:extLst>
              <a:ext uri="{FF2B5EF4-FFF2-40B4-BE49-F238E27FC236}">
                <a16:creationId xmlns:a16="http://schemas.microsoft.com/office/drawing/2014/main" id="{AE82AF1A-515F-0590-0D44-0F23C0162D21}"/>
              </a:ext>
            </a:extLst>
          </p:cNvPr>
          <p:cNvSpPr txBox="1">
            <a:spLocks noChangeArrowheads="1"/>
          </p:cNvSpPr>
          <p:nvPr/>
        </p:nvSpPr>
        <p:spPr bwMode="auto">
          <a:xfrm>
            <a:off x="6611938" y="1577975"/>
            <a:ext cx="5238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2</a:t>
            </a:r>
          </a:p>
        </p:txBody>
      </p:sp>
      <p:sp>
        <p:nvSpPr>
          <p:cNvPr id="12" name="Google Shape;246;p54">
            <a:extLst>
              <a:ext uri="{FF2B5EF4-FFF2-40B4-BE49-F238E27FC236}">
                <a16:creationId xmlns:a16="http://schemas.microsoft.com/office/drawing/2014/main" id="{FB9A66A4-B6B1-5B7E-EA07-B6E4B8A39ECF}"/>
              </a:ext>
            </a:extLst>
          </p:cNvPr>
          <p:cNvSpPr txBox="1">
            <a:spLocks noChangeArrowheads="1"/>
          </p:cNvSpPr>
          <p:nvPr/>
        </p:nvSpPr>
        <p:spPr bwMode="auto">
          <a:xfrm>
            <a:off x="950913" y="4052888"/>
            <a:ext cx="5222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3</a:t>
            </a:r>
            <a:endParaRPr lang="en-US" altLang="en-US">
              <a:latin typeface="Calibri" panose="020F0502020204030204" pitchFamily="34" charset="0"/>
            </a:endParaRPr>
          </a:p>
        </p:txBody>
      </p:sp>
      <p:sp>
        <p:nvSpPr>
          <p:cNvPr id="13" name="Google Shape;247;p54">
            <a:extLst>
              <a:ext uri="{FF2B5EF4-FFF2-40B4-BE49-F238E27FC236}">
                <a16:creationId xmlns:a16="http://schemas.microsoft.com/office/drawing/2014/main" id="{A823B202-3009-6042-EC56-2C40D100C803}"/>
              </a:ext>
            </a:extLst>
          </p:cNvPr>
          <p:cNvSpPr txBox="1">
            <a:spLocks noChangeArrowheads="1"/>
          </p:cNvSpPr>
          <p:nvPr/>
        </p:nvSpPr>
        <p:spPr bwMode="auto">
          <a:xfrm>
            <a:off x="6611938" y="4052888"/>
            <a:ext cx="5238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300"/>
            </a:pPr>
            <a:r>
              <a:rPr lang="en-US" altLang="en-US" sz="2300" b="1">
                <a:solidFill>
                  <a:srgbClr val="FFFFFF"/>
                </a:solidFill>
                <a:latin typeface="Calibri" panose="020F0502020204030204" pitchFamily="34" charset="0"/>
                <a:sym typeface="Calibri" panose="020F0502020204030204" pitchFamily="34" charset="0"/>
              </a:rPr>
              <a:t>4</a:t>
            </a:r>
            <a:endParaRPr lang="en-US" altLang="en-US">
              <a:latin typeface="Calibri" panose="020F0502020204030204" pitchFamily="34" charset="0"/>
            </a:endParaRPr>
          </a:p>
        </p:txBody>
      </p:sp>
      <p:pic>
        <p:nvPicPr>
          <p:cNvPr id="14" name="Google Shape;248;p54">
            <a:extLst>
              <a:ext uri="{FF2B5EF4-FFF2-40B4-BE49-F238E27FC236}">
                <a16:creationId xmlns:a16="http://schemas.microsoft.com/office/drawing/2014/main" id="{8948BC7B-7E84-A635-8335-52489E7D201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oogle Shape;249;p54">
            <a:extLst>
              <a:ext uri="{FF2B5EF4-FFF2-40B4-BE49-F238E27FC236}">
                <a16:creationId xmlns:a16="http://schemas.microsoft.com/office/drawing/2014/main" id="{369A25E7-37C8-D29F-F2F5-08FAF14B005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Google Shape;259;p54">
            <a:extLst>
              <a:ext uri="{FF2B5EF4-FFF2-40B4-BE49-F238E27FC236}">
                <a16:creationId xmlns:a16="http://schemas.microsoft.com/office/drawing/2014/main" id="{EA19AF91-174D-A7FF-94BC-85E866FCA1A1}"/>
              </a:ext>
            </a:extLst>
          </p:cNvPr>
          <p:cNvSpPr txBox="1">
            <a:spLocks noChangeArrowheads="1"/>
          </p:cNvSpPr>
          <p:nvPr/>
        </p:nvSpPr>
        <p:spPr bwMode="auto">
          <a:xfrm>
            <a:off x="334963" y="-5572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sp>
        <p:nvSpPr>
          <p:cNvPr id="250" name="Google Shape;250;p54"/>
          <p:cNvSpPr txBox="1">
            <a:spLocks noGrp="1"/>
          </p:cNvSpPr>
          <p:nvPr>
            <p:ph type="title"/>
          </p:nvPr>
        </p:nvSpPr>
        <p:spPr>
          <a:xfrm>
            <a:off x="573795" y="-1074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54"/>
          <p:cNvSpPr txBox="1">
            <a:spLocks noGrp="1"/>
          </p:cNvSpPr>
          <p:nvPr>
            <p:ph type="body" idx="1"/>
          </p:nvPr>
        </p:nvSpPr>
        <p:spPr>
          <a:xfrm>
            <a:off x="838200" y="2235660"/>
            <a:ext cx="4856163" cy="1506464"/>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54"/>
          <p:cNvSpPr txBox="1">
            <a:spLocks noGrp="1"/>
          </p:cNvSpPr>
          <p:nvPr>
            <p:ph type="body" idx="2"/>
          </p:nvPr>
        </p:nvSpPr>
        <p:spPr>
          <a:xfrm>
            <a:off x="1575900" y="1641491"/>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54"/>
          <p:cNvSpPr txBox="1">
            <a:spLocks noGrp="1"/>
          </p:cNvSpPr>
          <p:nvPr>
            <p:ph type="body" idx="3"/>
          </p:nvPr>
        </p:nvSpPr>
        <p:spPr>
          <a:xfrm>
            <a:off x="6461760" y="2235660"/>
            <a:ext cx="4856163" cy="1506464"/>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54"/>
          <p:cNvSpPr txBox="1">
            <a:spLocks noGrp="1"/>
          </p:cNvSpPr>
          <p:nvPr>
            <p:ph type="body" idx="4"/>
          </p:nvPr>
        </p:nvSpPr>
        <p:spPr>
          <a:xfrm>
            <a:off x="7199460" y="1641491"/>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54"/>
          <p:cNvSpPr txBox="1">
            <a:spLocks noGrp="1"/>
          </p:cNvSpPr>
          <p:nvPr>
            <p:ph type="body" idx="5"/>
          </p:nvPr>
        </p:nvSpPr>
        <p:spPr>
          <a:xfrm>
            <a:off x="838200" y="4714958"/>
            <a:ext cx="4856163" cy="1551088"/>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54"/>
          <p:cNvSpPr txBox="1">
            <a:spLocks noGrp="1"/>
          </p:cNvSpPr>
          <p:nvPr>
            <p:ph type="body" idx="6"/>
          </p:nvPr>
        </p:nvSpPr>
        <p:spPr>
          <a:xfrm>
            <a:off x="1575900" y="4120789"/>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54"/>
          <p:cNvSpPr txBox="1">
            <a:spLocks noGrp="1"/>
          </p:cNvSpPr>
          <p:nvPr>
            <p:ph type="body" idx="7"/>
          </p:nvPr>
        </p:nvSpPr>
        <p:spPr>
          <a:xfrm>
            <a:off x="6461760" y="4714958"/>
            <a:ext cx="4856163" cy="1551088"/>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2200"/>
              <a:buFont typeface="Arial"/>
              <a:buNone/>
              <a:defRPr sz="22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54"/>
          <p:cNvSpPr txBox="1">
            <a:spLocks noGrp="1"/>
          </p:cNvSpPr>
          <p:nvPr>
            <p:ph type="body" idx="8"/>
          </p:nvPr>
        </p:nvSpPr>
        <p:spPr>
          <a:xfrm>
            <a:off x="7199460" y="4120789"/>
            <a:ext cx="4118463" cy="34654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b="1">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76077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260"/>
        <p:cNvGrpSpPr/>
        <p:nvPr/>
      </p:nvGrpSpPr>
      <p:grpSpPr>
        <a:xfrm>
          <a:off x="0" y="0"/>
          <a:ext cx="0" cy="0"/>
          <a:chOff x="0" y="0"/>
          <a:chExt cx="0" cy="0"/>
        </a:xfrm>
      </p:grpSpPr>
      <p:sp>
        <p:nvSpPr>
          <p:cNvPr id="2" name="Google Shape;261;p55">
            <a:extLst>
              <a:ext uri="{FF2B5EF4-FFF2-40B4-BE49-F238E27FC236}">
                <a16:creationId xmlns:a16="http://schemas.microsoft.com/office/drawing/2014/main" id="{9B15B9FA-F222-0997-2EC9-3B6C2F2F7B54}"/>
              </a:ext>
            </a:extLst>
          </p:cNvPr>
          <p:cNvSpPr>
            <a:spLocks noChangeArrowheads="1"/>
          </p:cNvSpPr>
          <p:nvPr/>
        </p:nvSpPr>
        <p:spPr bwMode="auto">
          <a:xfrm>
            <a:off x="5767388" y="3560763"/>
            <a:ext cx="1020762" cy="1019175"/>
          </a:xfrm>
          <a:prstGeom prst="ellipse">
            <a:avLst/>
          </a:prstGeom>
          <a:solidFill>
            <a:srgbClr val="193968"/>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3" name="Google Shape;262;p55">
            <a:extLst>
              <a:ext uri="{FF2B5EF4-FFF2-40B4-BE49-F238E27FC236}">
                <a16:creationId xmlns:a16="http://schemas.microsoft.com/office/drawing/2014/main" id="{09B02FE0-2276-F14A-13FE-2526EC30F2D6}"/>
              </a:ext>
            </a:extLst>
          </p:cNvPr>
          <p:cNvSpPr>
            <a:spLocks noChangeArrowheads="1"/>
          </p:cNvSpPr>
          <p:nvPr/>
        </p:nvSpPr>
        <p:spPr bwMode="auto">
          <a:xfrm>
            <a:off x="5767388" y="5041900"/>
            <a:ext cx="1020762" cy="1020763"/>
          </a:xfrm>
          <a:prstGeom prst="ellipse">
            <a:avLst/>
          </a:prstGeom>
          <a:solidFill>
            <a:srgbClr val="5D8B7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cxnSp>
        <p:nvCxnSpPr>
          <p:cNvPr id="4" name="Google Shape;263;p55">
            <a:extLst>
              <a:ext uri="{FF2B5EF4-FFF2-40B4-BE49-F238E27FC236}">
                <a16:creationId xmlns:a16="http://schemas.microsoft.com/office/drawing/2014/main" id="{8845D948-C22C-6028-51CF-C184C71BED80}"/>
              </a:ext>
            </a:extLst>
          </p:cNvPr>
          <p:cNvCxnSpPr>
            <a:cxnSpLocks noChangeShapeType="1"/>
          </p:cNvCxnSpPr>
          <p:nvPr/>
        </p:nvCxnSpPr>
        <p:spPr bwMode="auto">
          <a:xfrm>
            <a:off x="5741988" y="4800600"/>
            <a:ext cx="5611812" cy="0"/>
          </a:xfrm>
          <a:prstGeom prst="straightConnector1">
            <a:avLst/>
          </a:prstGeom>
          <a:noFill/>
          <a:ln w="9525">
            <a:solidFill>
              <a:srgbClr val="202730"/>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264;p55">
            <a:extLst>
              <a:ext uri="{FF2B5EF4-FFF2-40B4-BE49-F238E27FC236}">
                <a16:creationId xmlns:a16="http://schemas.microsoft.com/office/drawing/2014/main" id="{F2CCEF4E-8AA6-7FAE-A96C-F1B2B1FF8495}"/>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265;p55">
            <a:extLst>
              <a:ext uri="{FF2B5EF4-FFF2-40B4-BE49-F238E27FC236}">
                <a16:creationId xmlns:a16="http://schemas.microsoft.com/office/drawing/2014/main" id="{8AD8D42E-872B-8A4D-0615-329B87E0A40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Google Shape;266;p55"/>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55"/>
          <p:cNvSpPr txBox="1">
            <a:spLocks noGrp="1"/>
          </p:cNvSpPr>
          <p:nvPr>
            <p:ph type="body" idx="1"/>
          </p:nvPr>
        </p:nvSpPr>
        <p:spPr>
          <a:xfrm>
            <a:off x="573796" y="1344765"/>
            <a:ext cx="4691542" cy="4914863"/>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55"/>
          <p:cNvSpPr txBox="1">
            <a:spLocks noGrp="1"/>
          </p:cNvSpPr>
          <p:nvPr>
            <p:ph type="body" idx="2"/>
          </p:nvPr>
        </p:nvSpPr>
        <p:spPr>
          <a:xfrm>
            <a:off x="7032625" y="3634662"/>
            <a:ext cx="4782864" cy="101956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262626"/>
              </a:buClr>
              <a:buSzPts val="2000"/>
              <a:buNone/>
              <a:defRPr sz="2000">
                <a:solidFill>
                  <a:srgbClr val="262626"/>
                </a:solidFill>
              </a:defRPr>
            </a:lvl1pPr>
            <a:lvl2pPr marL="914400" marR="0" lvl="1" indent="-228600" algn="l">
              <a:lnSpc>
                <a:spcPct val="90000"/>
              </a:lnSpc>
              <a:spcBef>
                <a:spcPts val="500"/>
              </a:spcBef>
              <a:spcAft>
                <a:spcPts val="0"/>
              </a:spcAft>
              <a:buClr>
                <a:schemeClr val="dk1"/>
              </a:buClr>
              <a:buSzPts val="2000"/>
              <a:buFont typeface="Arial"/>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55"/>
          <p:cNvSpPr txBox="1">
            <a:spLocks noGrp="1"/>
          </p:cNvSpPr>
          <p:nvPr>
            <p:ph type="body" idx="3"/>
          </p:nvPr>
        </p:nvSpPr>
        <p:spPr>
          <a:xfrm>
            <a:off x="7032625" y="5069058"/>
            <a:ext cx="4782864" cy="101956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262626"/>
              </a:buClr>
              <a:buSzPts val="2000"/>
              <a:buNone/>
              <a:defRPr sz="2000">
                <a:solidFill>
                  <a:srgbClr val="262626"/>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55"/>
          <p:cNvSpPr txBox="1">
            <a:spLocks noGrp="1"/>
          </p:cNvSpPr>
          <p:nvPr>
            <p:ph type="body" idx="4"/>
          </p:nvPr>
        </p:nvSpPr>
        <p:spPr>
          <a:xfrm>
            <a:off x="5741987" y="1546225"/>
            <a:ext cx="6073501" cy="1762125"/>
          </a:xfrm>
          <a:prstGeom prst="rect">
            <a:avLst/>
          </a:prstGeom>
          <a:noFill/>
          <a:ln>
            <a:noFill/>
          </a:ln>
        </p:spPr>
        <p:txBody>
          <a:bodyPr spcFirstLastPara="1">
            <a:no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81152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71"/>
        <p:cNvGrpSpPr/>
        <p:nvPr/>
      </p:nvGrpSpPr>
      <p:grpSpPr>
        <a:xfrm>
          <a:off x="0" y="0"/>
          <a:ext cx="0" cy="0"/>
          <a:chOff x="0" y="0"/>
          <a:chExt cx="0" cy="0"/>
        </a:xfrm>
      </p:grpSpPr>
      <p:sp>
        <p:nvSpPr>
          <p:cNvPr id="2" name="Google Shape;273;p56">
            <a:extLst>
              <a:ext uri="{FF2B5EF4-FFF2-40B4-BE49-F238E27FC236}">
                <a16:creationId xmlns:a16="http://schemas.microsoft.com/office/drawing/2014/main" id="{43235EEF-F391-902E-C9F5-40D1001D1CBA}"/>
              </a:ext>
            </a:extLst>
          </p:cNvPr>
          <p:cNvSpPr>
            <a:spLocks noChangeArrowheads="1"/>
          </p:cNvSpPr>
          <p:nvPr/>
        </p:nvSpPr>
        <p:spPr bwMode="auto">
          <a:xfrm>
            <a:off x="6337300" y="1060450"/>
            <a:ext cx="5854700" cy="5792788"/>
          </a:xfrm>
          <a:prstGeom prst="rect">
            <a:avLst/>
          </a:prstGeom>
          <a:solidFill>
            <a:srgbClr val="153259">
              <a:alpha val="6156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274;p56">
            <a:extLst>
              <a:ext uri="{FF2B5EF4-FFF2-40B4-BE49-F238E27FC236}">
                <a16:creationId xmlns:a16="http://schemas.microsoft.com/office/drawing/2014/main" id="{27C675C4-7CA7-9AAE-7C98-8D504B66070C}"/>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275;p56">
            <a:extLst>
              <a:ext uri="{FF2B5EF4-FFF2-40B4-BE49-F238E27FC236}">
                <a16:creationId xmlns:a16="http://schemas.microsoft.com/office/drawing/2014/main" id="{7A673B1A-3947-4474-393F-71EA098C367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280;p56">
            <a:extLst>
              <a:ext uri="{FF2B5EF4-FFF2-40B4-BE49-F238E27FC236}">
                <a16:creationId xmlns:a16="http://schemas.microsoft.com/office/drawing/2014/main" id="{10D4D30C-BC28-0CBC-38CC-79947645CEB1}"/>
              </a:ext>
            </a:extLst>
          </p:cNvPr>
          <p:cNvSpPr>
            <a:spLocks noChangeArrowheads="1"/>
          </p:cNvSpPr>
          <p:nvPr/>
        </p:nvSpPr>
        <p:spPr bwMode="auto">
          <a:xfrm>
            <a:off x="5810250" y="1685925"/>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281;p56">
            <a:extLst>
              <a:ext uri="{FF2B5EF4-FFF2-40B4-BE49-F238E27FC236}">
                <a16:creationId xmlns:a16="http://schemas.microsoft.com/office/drawing/2014/main" id="{37731BBF-83B0-027E-3287-58F544DBE406}"/>
              </a:ext>
            </a:extLst>
          </p:cNvPr>
          <p:cNvSpPr>
            <a:spLocks noChangeArrowheads="1"/>
          </p:cNvSpPr>
          <p:nvPr/>
        </p:nvSpPr>
        <p:spPr bwMode="auto">
          <a:xfrm>
            <a:off x="5810250" y="3257550"/>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282;p56">
            <a:extLst>
              <a:ext uri="{FF2B5EF4-FFF2-40B4-BE49-F238E27FC236}">
                <a16:creationId xmlns:a16="http://schemas.microsoft.com/office/drawing/2014/main" id="{9C7FB59A-1A08-70D7-C940-24CB76D51CC1}"/>
              </a:ext>
            </a:extLst>
          </p:cNvPr>
          <p:cNvSpPr>
            <a:spLocks noChangeArrowheads="1"/>
          </p:cNvSpPr>
          <p:nvPr/>
        </p:nvSpPr>
        <p:spPr bwMode="auto">
          <a:xfrm>
            <a:off x="5810250" y="4830763"/>
            <a:ext cx="1216025" cy="1216025"/>
          </a:xfrm>
          <a:prstGeom prst="ellipse">
            <a:avLst/>
          </a:prstGeom>
          <a:solidFill>
            <a:srgbClr val="153259"/>
          </a:solidFill>
          <a:ln w="76200">
            <a:solidFill>
              <a:srgbClr val="5D957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272" name="Google Shape;272;p56"/>
          <p:cNvSpPr>
            <a:spLocks noGrp="1"/>
          </p:cNvSpPr>
          <p:nvPr>
            <p:ph type="pic" idx="2"/>
          </p:nvPr>
        </p:nvSpPr>
        <p:spPr>
          <a:xfrm>
            <a:off x="0" y="1093699"/>
            <a:ext cx="6337300" cy="5759148"/>
          </a:xfrm>
          <a:prstGeom prst="rect">
            <a:avLst/>
          </a:prstGeom>
          <a:noFill/>
          <a:ln>
            <a:noFill/>
          </a:ln>
        </p:spPr>
        <p:txBody>
          <a:bodyPr spcFirstLastPara="1">
            <a:noAutofit/>
          </a:bodyPr>
          <a:lstStyle>
            <a:lvl1pPr marR="0" lvl="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276" name="Google Shape;276;p56"/>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56"/>
          <p:cNvSpPr txBox="1">
            <a:spLocks noGrp="1"/>
          </p:cNvSpPr>
          <p:nvPr>
            <p:ph type="body" idx="1"/>
          </p:nvPr>
        </p:nvSpPr>
        <p:spPr>
          <a:xfrm>
            <a:off x="7190670" y="1672640"/>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56"/>
          <p:cNvSpPr txBox="1">
            <a:spLocks noGrp="1"/>
          </p:cNvSpPr>
          <p:nvPr>
            <p:ph type="body" idx="3"/>
          </p:nvPr>
        </p:nvSpPr>
        <p:spPr>
          <a:xfrm>
            <a:off x="7190670" y="3237189"/>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56"/>
          <p:cNvSpPr txBox="1">
            <a:spLocks noGrp="1"/>
          </p:cNvSpPr>
          <p:nvPr>
            <p:ph type="body" idx="4"/>
          </p:nvPr>
        </p:nvSpPr>
        <p:spPr>
          <a:xfrm>
            <a:off x="7190670" y="4791801"/>
            <a:ext cx="4538663" cy="12362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dk1"/>
              </a:buClr>
              <a:buSzPts val="2000"/>
              <a:buNone/>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81173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83"/>
        <p:cNvGrpSpPr/>
        <p:nvPr/>
      </p:nvGrpSpPr>
      <p:grpSpPr>
        <a:xfrm>
          <a:off x="0" y="0"/>
          <a:ext cx="0" cy="0"/>
          <a:chOff x="0" y="0"/>
          <a:chExt cx="0" cy="0"/>
        </a:xfrm>
      </p:grpSpPr>
      <p:pic>
        <p:nvPicPr>
          <p:cNvPr id="2" name="Google Shape;284;p57">
            <a:extLst>
              <a:ext uri="{FF2B5EF4-FFF2-40B4-BE49-F238E27FC236}">
                <a16:creationId xmlns:a16="http://schemas.microsoft.com/office/drawing/2014/main" id="{1444BF4A-0EE0-22DF-BCD2-A0B954DD18E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285;p57">
            <a:extLst>
              <a:ext uri="{FF2B5EF4-FFF2-40B4-BE49-F238E27FC236}">
                <a16:creationId xmlns:a16="http://schemas.microsoft.com/office/drawing/2014/main" id="{030D9A91-0488-1E6B-47FB-7AD06AC95A0A}"/>
              </a:ext>
            </a:extLst>
          </p:cNvPr>
          <p:cNvSpPr>
            <a:spLocks noChangeArrowheads="1"/>
          </p:cNvSpPr>
          <p:nvPr/>
        </p:nvSpPr>
        <p:spPr bwMode="auto">
          <a:xfrm>
            <a:off x="1062038" y="2809875"/>
            <a:ext cx="3008312" cy="1292225"/>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286;p57">
            <a:extLst>
              <a:ext uri="{FF2B5EF4-FFF2-40B4-BE49-F238E27FC236}">
                <a16:creationId xmlns:a16="http://schemas.microsoft.com/office/drawing/2014/main" id="{D9F31FC6-515B-C431-F2E8-51696E5E8256}"/>
              </a:ext>
            </a:extLst>
          </p:cNvPr>
          <p:cNvSpPr>
            <a:spLocks noChangeArrowheads="1"/>
          </p:cNvSpPr>
          <p:nvPr/>
        </p:nvSpPr>
        <p:spPr bwMode="auto">
          <a:xfrm>
            <a:off x="2752725" y="4583113"/>
            <a:ext cx="3006725" cy="12906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287;p57">
            <a:extLst>
              <a:ext uri="{FF2B5EF4-FFF2-40B4-BE49-F238E27FC236}">
                <a16:creationId xmlns:a16="http://schemas.microsoft.com/office/drawing/2014/main" id="{B4339F02-CD0D-24A3-4423-87B179F49E6A}"/>
              </a:ext>
            </a:extLst>
          </p:cNvPr>
          <p:cNvSpPr>
            <a:spLocks noChangeArrowheads="1"/>
          </p:cNvSpPr>
          <p:nvPr/>
        </p:nvSpPr>
        <p:spPr bwMode="auto">
          <a:xfrm>
            <a:off x="6276975" y="4583113"/>
            <a:ext cx="3008313" cy="12906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288;p57">
            <a:extLst>
              <a:ext uri="{FF2B5EF4-FFF2-40B4-BE49-F238E27FC236}">
                <a16:creationId xmlns:a16="http://schemas.microsoft.com/office/drawing/2014/main" id="{C767487B-113A-E7DB-50EE-589DFC8D9704}"/>
              </a:ext>
            </a:extLst>
          </p:cNvPr>
          <p:cNvSpPr>
            <a:spLocks noChangeArrowheads="1"/>
          </p:cNvSpPr>
          <p:nvPr/>
        </p:nvSpPr>
        <p:spPr bwMode="auto">
          <a:xfrm>
            <a:off x="4587875" y="2809875"/>
            <a:ext cx="3006725" cy="1292225"/>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289;p57">
            <a:extLst>
              <a:ext uri="{FF2B5EF4-FFF2-40B4-BE49-F238E27FC236}">
                <a16:creationId xmlns:a16="http://schemas.microsoft.com/office/drawing/2014/main" id="{38D395AB-2D21-B179-C4B2-492B2973A205}"/>
              </a:ext>
            </a:extLst>
          </p:cNvPr>
          <p:cNvSpPr>
            <a:spLocks noChangeArrowheads="1"/>
          </p:cNvSpPr>
          <p:nvPr/>
        </p:nvSpPr>
        <p:spPr bwMode="auto">
          <a:xfrm>
            <a:off x="8104188" y="2809875"/>
            <a:ext cx="3008312" cy="1292225"/>
          </a:xfrm>
          <a:prstGeom prst="rect">
            <a:avLst/>
          </a:prstGeom>
          <a:solidFill>
            <a:srgbClr val="19396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8" name="Google Shape;290;p57">
            <a:extLst>
              <a:ext uri="{FF2B5EF4-FFF2-40B4-BE49-F238E27FC236}">
                <a16:creationId xmlns:a16="http://schemas.microsoft.com/office/drawing/2014/main" id="{C839BCEE-B309-C3D9-BBCA-81C80F7E9FD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Google Shape;291;p57"/>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57"/>
          <p:cNvSpPr txBox="1">
            <a:spLocks noGrp="1"/>
          </p:cNvSpPr>
          <p:nvPr>
            <p:ph type="body" idx="1"/>
          </p:nvPr>
        </p:nvSpPr>
        <p:spPr>
          <a:xfrm>
            <a:off x="1419971" y="3032825"/>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57"/>
          <p:cNvSpPr txBox="1">
            <a:spLocks noGrp="1"/>
          </p:cNvSpPr>
          <p:nvPr>
            <p:ph type="body" idx="2"/>
          </p:nvPr>
        </p:nvSpPr>
        <p:spPr>
          <a:xfrm>
            <a:off x="4964682" y="3032825"/>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57"/>
          <p:cNvSpPr txBox="1">
            <a:spLocks noGrp="1"/>
          </p:cNvSpPr>
          <p:nvPr>
            <p:ph type="body" idx="3"/>
          </p:nvPr>
        </p:nvSpPr>
        <p:spPr>
          <a:xfrm>
            <a:off x="8419082" y="3032825"/>
            <a:ext cx="2292350" cy="846137"/>
          </a:xfrm>
          <a:prstGeom prst="rect">
            <a:avLst/>
          </a:prstGeom>
          <a:noFill/>
          <a:ln>
            <a:noFill/>
          </a:ln>
        </p:spPr>
        <p:txBody>
          <a:bodyPr spcFirstLastPara="1" anchor="ctr">
            <a:noAutofit/>
          </a:bodyPr>
          <a:lstStyle>
            <a:lvl1pPr marL="457200" marR="0" lvl="0" indent="-228600" algn="ctr">
              <a:lnSpc>
                <a:spcPct val="90000"/>
              </a:lnSpc>
              <a:spcBef>
                <a:spcPts val="1000"/>
              </a:spcBef>
              <a:spcAft>
                <a:spcPts val="0"/>
              </a:spcAft>
              <a:buClr>
                <a:schemeClr val="lt1"/>
              </a:buClr>
              <a:buSzPts val="2800"/>
              <a:buFont typeface="Arial"/>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57"/>
          <p:cNvSpPr txBox="1">
            <a:spLocks noGrp="1"/>
          </p:cNvSpPr>
          <p:nvPr>
            <p:ph type="body" idx="4"/>
          </p:nvPr>
        </p:nvSpPr>
        <p:spPr>
          <a:xfrm>
            <a:off x="3109624" y="48164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57"/>
          <p:cNvSpPr txBox="1">
            <a:spLocks noGrp="1"/>
          </p:cNvSpPr>
          <p:nvPr>
            <p:ph type="body" idx="5"/>
          </p:nvPr>
        </p:nvSpPr>
        <p:spPr>
          <a:xfrm>
            <a:off x="6634995" y="4816469"/>
            <a:ext cx="2292350" cy="846137"/>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79863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297"/>
        <p:cNvGrpSpPr/>
        <p:nvPr/>
      </p:nvGrpSpPr>
      <p:grpSpPr>
        <a:xfrm>
          <a:off x="0" y="0"/>
          <a:ext cx="0" cy="0"/>
          <a:chOff x="0" y="0"/>
          <a:chExt cx="0" cy="0"/>
        </a:xfrm>
      </p:grpSpPr>
      <p:pic>
        <p:nvPicPr>
          <p:cNvPr id="2" name="Google Shape;298;p58">
            <a:extLst>
              <a:ext uri="{FF2B5EF4-FFF2-40B4-BE49-F238E27FC236}">
                <a16:creationId xmlns:a16="http://schemas.microsoft.com/office/drawing/2014/main" id="{C74B8079-76AB-0856-BD50-E14A737E5FD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00;p58">
            <a:extLst>
              <a:ext uri="{FF2B5EF4-FFF2-40B4-BE49-F238E27FC236}">
                <a16:creationId xmlns:a16="http://schemas.microsoft.com/office/drawing/2014/main" id="{05D40C4F-54BB-9E72-CABF-DC691206C0BF}"/>
              </a:ext>
            </a:extLst>
          </p:cNvPr>
          <p:cNvSpPr>
            <a:spLocks noChangeArrowheads="1"/>
          </p:cNvSpPr>
          <p:nvPr/>
        </p:nvSpPr>
        <p:spPr bwMode="auto">
          <a:xfrm>
            <a:off x="7113588" y="1208088"/>
            <a:ext cx="4706937" cy="1282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01;p58">
            <a:extLst>
              <a:ext uri="{FF2B5EF4-FFF2-40B4-BE49-F238E27FC236}">
                <a16:creationId xmlns:a16="http://schemas.microsoft.com/office/drawing/2014/main" id="{737E7B0D-563C-48BB-12B9-EBF44EDFCECA}"/>
              </a:ext>
            </a:extLst>
          </p:cNvPr>
          <p:cNvSpPr>
            <a:spLocks noChangeArrowheads="1"/>
          </p:cNvSpPr>
          <p:nvPr/>
        </p:nvSpPr>
        <p:spPr bwMode="auto">
          <a:xfrm>
            <a:off x="7108825" y="2611438"/>
            <a:ext cx="4706938" cy="128111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02;p58">
            <a:extLst>
              <a:ext uri="{FF2B5EF4-FFF2-40B4-BE49-F238E27FC236}">
                <a16:creationId xmlns:a16="http://schemas.microsoft.com/office/drawing/2014/main" id="{320FF4F1-77BB-C465-73FB-795BCDF77920}"/>
              </a:ext>
            </a:extLst>
          </p:cNvPr>
          <p:cNvSpPr>
            <a:spLocks noChangeArrowheads="1"/>
          </p:cNvSpPr>
          <p:nvPr/>
        </p:nvSpPr>
        <p:spPr bwMode="auto">
          <a:xfrm>
            <a:off x="7113588" y="4021138"/>
            <a:ext cx="4706937" cy="1282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303;p58">
            <a:extLst>
              <a:ext uri="{FF2B5EF4-FFF2-40B4-BE49-F238E27FC236}">
                <a16:creationId xmlns:a16="http://schemas.microsoft.com/office/drawing/2014/main" id="{A8991DC4-0634-3FA0-6DCA-D21ABA0AA0DF}"/>
              </a:ext>
            </a:extLst>
          </p:cNvPr>
          <p:cNvSpPr>
            <a:spLocks noChangeArrowheads="1"/>
          </p:cNvSpPr>
          <p:nvPr/>
        </p:nvSpPr>
        <p:spPr bwMode="auto">
          <a:xfrm>
            <a:off x="7113588" y="5432425"/>
            <a:ext cx="4706937" cy="12811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304;p58">
            <a:extLst>
              <a:ext uri="{FF2B5EF4-FFF2-40B4-BE49-F238E27FC236}">
                <a16:creationId xmlns:a16="http://schemas.microsoft.com/office/drawing/2014/main" id="{DFC6A84D-FFB2-7C82-AB31-A964D7379881}"/>
              </a:ext>
            </a:extLst>
          </p:cNvPr>
          <p:cNvSpPr>
            <a:spLocks noChangeArrowheads="1"/>
          </p:cNvSpPr>
          <p:nvPr/>
        </p:nvSpPr>
        <p:spPr bwMode="auto">
          <a:xfrm>
            <a:off x="995363" y="1522413"/>
            <a:ext cx="1811337" cy="177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305;p58">
            <a:extLst>
              <a:ext uri="{FF2B5EF4-FFF2-40B4-BE49-F238E27FC236}">
                <a16:creationId xmlns:a16="http://schemas.microsoft.com/office/drawing/2014/main" id="{32A6874D-6096-1C51-870D-79ACBFB84BE7}"/>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9" name="Google Shape;306;p58">
            <a:extLst>
              <a:ext uri="{FF2B5EF4-FFF2-40B4-BE49-F238E27FC236}">
                <a16:creationId xmlns:a16="http://schemas.microsoft.com/office/drawing/2014/main" id="{4144C801-8E51-BF82-8543-6F633B9B517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 name="Google Shape;299;p58"/>
          <p:cNvSpPr txBox="1">
            <a:spLocks noGrp="1"/>
          </p:cNvSpPr>
          <p:nvPr>
            <p:ph type="body" idx="1"/>
          </p:nvPr>
        </p:nvSpPr>
        <p:spPr>
          <a:xfrm>
            <a:off x="600864" y="1187125"/>
            <a:ext cx="6189675" cy="55343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8"/>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58"/>
          <p:cNvSpPr txBox="1">
            <a:spLocks noGrp="1"/>
          </p:cNvSpPr>
          <p:nvPr>
            <p:ph type="body" idx="2"/>
          </p:nvPr>
        </p:nvSpPr>
        <p:spPr>
          <a:xfrm>
            <a:off x="7843416" y="1462331"/>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58"/>
          <p:cNvSpPr txBox="1">
            <a:spLocks noGrp="1"/>
          </p:cNvSpPr>
          <p:nvPr>
            <p:ph type="body" idx="3"/>
          </p:nvPr>
        </p:nvSpPr>
        <p:spPr>
          <a:xfrm>
            <a:off x="7843416" y="2871129"/>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58"/>
          <p:cNvSpPr txBox="1">
            <a:spLocks noGrp="1"/>
          </p:cNvSpPr>
          <p:nvPr>
            <p:ph type="body" idx="4"/>
          </p:nvPr>
        </p:nvSpPr>
        <p:spPr>
          <a:xfrm>
            <a:off x="7843416" y="4248373"/>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58"/>
          <p:cNvSpPr txBox="1">
            <a:spLocks noGrp="1"/>
          </p:cNvSpPr>
          <p:nvPr>
            <p:ph type="body" idx="5"/>
          </p:nvPr>
        </p:nvSpPr>
        <p:spPr>
          <a:xfrm>
            <a:off x="7843416" y="5659484"/>
            <a:ext cx="3806717" cy="851580"/>
          </a:xfrm>
          <a:prstGeom prst="rect">
            <a:avLst/>
          </a:prstGeom>
          <a:noFill/>
          <a:ln>
            <a:noFill/>
          </a:ln>
        </p:spPr>
        <p:txBody>
          <a:bodyPr spcFirstLastPara="1">
            <a:noAutofit/>
          </a:bodyPr>
          <a:lstStyle>
            <a:lvl1pPr marL="457200" marR="0" lvl="0" indent="-228600" algn="l">
              <a:lnSpc>
                <a:spcPct val="90000"/>
              </a:lnSpc>
              <a:spcBef>
                <a:spcPts val="1000"/>
              </a:spcBef>
              <a:spcAft>
                <a:spcPts val="0"/>
              </a:spcAft>
              <a:buClr>
                <a:schemeClr val="dk1"/>
              </a:buClr>
              <a:buSzPts val="1900"/>
              <a:buFont typeface="Arial"/>
              <a:buNone/>
              <a:defRPr sz="1900"/>
            </a:lvl1pPr>
            <a:lvl2pPr marL="914400" lvl="1" indent="-355600" algn="l">
              <a:lnSpc>
                <a:spcPct val="90000"/>
              </a:lnSpc>
              <a:spcBef>
                <a:spcPts val="500"/>
              </a:spcBef>
              <a:spcAft>
                <a:spcPts val="0"/>
              </a:spcAft>
              <a:buClr>
                <a:schemeClr val="dk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Arial"/>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58"/>
          <p:cNvSpPr txBox="1">
            <a:spLocks noGrp="1"/>
          </p:cNvSpPr>
          <p:nvPr>
            <p:ph type="body" idx="6"/>
          </p:nvPr>
        </p:nvSpPr>
        <p:spPr>
          <a:xfrm>
            <a:off x="7210142" y="1462331"/>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8"/>
          <p:cNvSpPr txBox="1">
            <a:spLocks noGrp="1"/>
          </p:cNvSpPr>
          <p:nvPr>
            <p:ph type="body" idx="7"/>
          </p:nvPr>
        </p:nvSpPr>
        <p:spPr>
          <a:xfrm>
            <a:off x="7210142" y="2873442"/>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58"/>
          <p:cNvSpPr txBox="1">
            <a:spLocks noGrp="1"/>
          </p:cNvSpPr>
          <p:nvPr>
            <p:ph type="body" idx="8"/>
          </p:nvPr>
        </p:nvSpPr>
        <p:spPr>
          <a:xfrm>
            <a:off x="7210142" y="5661797"/>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58"/>
          <p:cNvSpPr txBox="1">
            <a:spLocks noGrp="1"/>
          </p:cNvSpPr>
          <p:nvPr>
            <p:ph type="body" idx="9"/>
          </p:nvPr>
        </p:nvSpPr>
        <p:spPr>
          <a:xfrm>
            <a:off x="7210142" y="4250686"/>
            <a:ext cx="619125" cy="851580"/>
          </a:xfrm>
          <a:prstGeom prst="rect">
            <a:avLst/>
          </a:prstGeom>
          <a:noFill/>
          <a:ln>
            <a:noFill/>
          </a:ln>
        </p:spPr>
        <p:txBody>
          <a:bodyPr spcFirstLastPara="1" anchor="ctr">
            <a:noAutofit/>
          </a:bodyPr>
          <a:lstStyle>
            <a:lvl1pPr marL="457200" lvl="0" indent="-228600" algn="ctr">
              <a:lnSpc>
                <a:spcPct val="90000"/>
              </a:lnSpc>
              <a:spcBef>
                <a:spcPts val="1000"/>
              </a:spcBef>
              <a:spcAft>
                <a:spcPts val="0"/>
              </a:spcAft>
              <a:buClr>
                <a:srgbClr val="002060"/>
              </a:buClr>
              <a:buSzPts val="3200"/>
              <a:buNone/>
              <a:defRPr sz="3200" b="1">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84130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16"/>
        <p:cNvGrpSpPr/>
        <p:nvPr/>
      </p:nvGrpSpPr>
      <p:grpSpPr>
        <a:xfrm>
          <a:off x="0" y="0"/>
          <a:ext cx="0" cy="0"/>
          <a:chOff x="0" y="0"/>
          <a:chExt cx="0" cy="0"/>
        </a:xfrm>
      </p:grpSpPr>
      <p:pic>
        <p:nvPicPr>
          <p:cNvPr id="2" name="Google Shape;317;p59">
            <a:extLst>
              <a:ext uri="{FF2B5EF4-FFF2-40B4-BE49-F238E27FC236}">
                <a16:creationId xmlns:a16="http://schemas.microsoft.com/office/drawing/2014/main" id="{21B982FA-E122-4C6F-2419-1F71B882816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19;p59">
            <a:extLst>
              <a:ext uri="{FF2B5EF4-FFF2-40B4-BE49-F238E27FC236}">
                <a16:creationId xmlns:a16="http://schemas.microsoft.com/office/drawing/2014/main" id="{9A34981B-05F4-15FD-4466-FF52837728EC}"/>
              </a:ext>
            </a:extLst>
          </p:cNvPr>
          <p:cNvSpPr>
            <a:spLocks noChangeArrowheads="1"/>
          </p:cNvSpPr>
          <p:nvPr/>
        </p:nvSpPr>
        <p:spPr bwMode="auto">
          <a:xfrm>
            <a:off x="7113588" y="1208088"/>
            <a:ext cx="4706937" cy="5505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20;p59">
            <a:extLst>
              <a:ext uri="{FF2B5EF4-FFF2-40B4-BE49-F238E27FC236}">
                <a16:creationId xmlns:a16="http://schemas.microsoft.com/office/drawing/2014/main" id="{3A11D189-5D5C-8737-CF43-698ED2A091DC}"/>
              </a:ext>
            </a:extLst>
          </p:cNvPr>
          <p:cNvSpPr>
            <a:spLocks noChangeArrowheads="1"/>
          </p:cNvSpPr>
          <p:nvPr/>
        </p:nvSpPr>
        <p:spPr bwMode="auto">
          <a:xfrm>
            <a:off x="995363" y="1522413"/>
            <a:ext cx="1811337" cy="1774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21;p59">
            <a:extLst>
              <a:ext uri="{FF2B5EF4-FFF2-40B4-BE49-F238E27FC236}">
                <a16:creationId xmlns:a16="http://schemas.microsoft.com/office/drawing/2014/main" id="{26CC43FF-01F5-6956-A77B-50279DCB8272}"/>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6" name="Google Shape;322;p59">
            <a:extLst>
              <a:ext uri="{FF2B5EF4-FFF2-40B4-BE49-F238E27FC236}">
                <a16:creationId xmlns:a16="http://schemas.microsoft.com/office/drawing/2014/main" id="{4932ACBD-24C9-3D17-A69C-0719113D515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Google Shape;318;p59"/>
          <p:cNvSpPr txBox="1">
            <a:spLocks noGrp="1"/>
          </p:cNvSpPr>
          <p:nvPr>
            <p:ph type="body" idx="1"/>
          </p:nvPr>
        </p:nvSpPr>
        <p:spPr>
          <a:xfrm>
            <a:off x="600864" y="1187125"/>
            <a:ext cx="6189675" cy="5534350"/>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0">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59"/>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9"/>
          <p:cNvSpPr txBox="1">
            <a:spLocks noGrp="1"/>
          </p:cNvSpPr>
          <p:nvPr>
            <p:ph type="body" idx="2"/>
          </p:nvPr>
        </p:nvSpPr>
        <p:spPr>
          <a:xfrm>
            <a:off x="7303912" y="1470556"/>
            <a:ext cx="4357864" cy="1577293"/>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59"/>
          <p:cNvSpPr txBox="1">
            <a:spLocks noGrp="1"/>
          </p:cNvSpPr>
          <p:nvPr>
            <p:ph type="body" idx="3"/>
          </p:nvPr>
        </p:nvSpPr>
        <p:spPr>
          <a:xfrm>
            <a:off x="7303912" y="3203588"/>
            <a:ext cx="4357864" cy="1605479"/>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59"/>
          <p:cNvSpPr txBox="1">
            <a:spLocks noGrp="1"/>
          </p:cNvSpPr>
          <p:nvPr>
            <p:ph type="body" idx="4"/>
          </p:nvPr>
        </p:nvSpPr>
        <p:spPr>
          <a:xfrm>
            <a:off x="7303912" y="4975944"/>
            <a:ext cx="4357864" cy="1605479"/>
          </a:xfrm>
          <a:prstGeom prst="rect">
            <a:avLst/>
          </a:prstGeom>
          <a:noFill/>
          <a:ln>
            <a:noFill/>
          </a:ln>
        </p:spPr>
        <p:txBody>
          <a:bodyPr spcFirstLastPara="1">
            <a:noAutofit/>
          </a:bodyPr>
          <a:lstStyle>
            <a:lvl1pPr marL="457200" lvl="0" indent="-381000" algn="l">
              <a:lnSpc>
                <a:spcPct val="90000"/>
              </a:lnSpc>
              <a:spcBef>
                <a:spcPts val="1000"/>
              </a:spcBef>
              <a:spcAft>
                <a:spcPts val="0"/>
              </a:spcAft>
              <a:buClr>
                <a:schemeClr val="dk1"/>
              </a:buClr>
              <a:buSzPts val="2400"/>
              <a:buFont typeface="Arial"/>
              <a:buChar char="•"/>
              <a:defRPr sz="2400"/>
            </a:lvl1pPr>
            <a:lvl2pPr marL="914400" lvl="1" indent="-381000" algn="l">
              <a:lnSpc>
                <a:spcPct val="90000"/>
              </a:lnSpc>
              <a:spcBef>
                <a:spcPts val="500"/>
              </a:spcBef>
              <a:spcAft>
                <a:spcPts val="0"/>
              </a:spcAft>
              <a:buClr>
                <a:schemeClr val="dk1"/>
              </a:buClr>
              <a:buSzPts val="2400"/>
              <a:buFont typeface="Calibri"/>
              <a:buAutoNum type="arabicParenR"/>
              <a:defRPr/>
            </a:lvl2pPr>
            <a:lvl3pPr marL="1371600" lvl="2" indent="-355600" algn="l">
              <a:lnSpc>
                <a:spcPct val="90000"/>
              </a:lnSpc>
              <a:spcBef>
                <a:spcPts val="500"/>
              </a:spcBef>
              <a:spcAft>
                <a:spcPts val="0"/>
              </a:spcAft>
              <a:buClr>
                <a:schemeClr val="dk1"/>
              </a:buClr>
              <a:buSzPts val="2000"/>
              <a:buFont typeface="Calibri"/>
              <a:buAutoNum type="arabicParenR"/>
              <a:defRPr/>
            </a:lvl3pPr>
            <a:lvl4pPr marL="1828800" lvl="3" indent="-342900" algn="l">
              <a:lnSpc>
                <a:spcPct val="90000"/>
              </a:lnSpc>
              <a:spcBef>
                <a:spcPts val="500"/>
              </a:spcBef>
              <a:spcAft>
                <a:spcPts val="0"/>
              </a:spcAft>
              <a:buClr>
                <a:schemeClr val="dk1"/>
              </a:buClr>
              <a:buSzPts val="1800"/>
              <a:buFont typeface="Calibri"/>
              <a:buAutoNum type="arabicParenR"/>
              <a:defRPr/>
            </a:lvl4pPr>
            <a:lvl5pPr marL="2286000" lvl="4" indent="-342900" algn="l">
              <a:lnSpc>
                <a:spcPct val="90000"/>
              </a:lnSpc>
              <a:spcBef>
                <a:spcPts val="500"/>
              </a:spcBef>
              <a:spcAft>
                <a:spcPts val="0"/>
              </a:spcAft>
              <a:buClr>
                <a:schemeClr val="dk1"/>
              </a:buClr>
              <a:buSzPts val="1800"/>
              <a:buFont typeface="Calibri"/>
              <a:buAutoNum type="arabicParen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06608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327"/>
        <p:cNvGrpSpPr/>
        <p:nvPr/>
      </p:nvGrpSpPr>
      <p:grpSpPr>
        <a:xfrm>
          <a:off x="0" y="0"/>
          <a:ext cx="0" cy="0"/>
          <a:chOff x="0" y="0"/>
          <a:chExt cx="0" cy="0"/>
        </a:xfrm>
      </p:grpSpPr>
      <p:sp>
        <p:nvSpPr>
          <p:cNvPr id="2" name="Google Shape;328;p60">
            <a:extLst>
              <a:ext uri="{FF2B5EF4-FFF2-40B4-BE49-F238E27FC236}">
                <a16:creationId xmlns:a16="http://schemas.microsoft.com/office/drawing/2014/main" id="{094D6FFF-D6EB-ADB5-23C4-5E16ABF819E8}"/>
              </a:ext>
            </a:extLst>
          </p:cNvPr>
          <p:cNvSpPr>
            <a:spLocks noChangeArrowheads="1"/>
          </p:cNvSpPr>
          <p:nvPr/>
        </p:nvSpPr>
        <p:spPr bwMode="auto">
          <a:xfrm>
            <a:off x="7113588" y="1208088"/>
            <a:ext cx="4706937" cy="5505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329;p60">
            <a:extLst>
              <a:ext uri="{FF2B5EF4-FFF2-40B4-BE49-F238E27FC236}">
                <a16:creationId xmlns:a16="http://schemas.microsoft.com/office/drawing/2014/main" id="{E0B781CB-985A-DDE0-1F7E-296218183D2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30;p60">
            <a:extLst>
              <a:ext uri="{FF2B5EF4-FFF2-40B4-BE49-F238E27FC236}">
                <a16:creationId xmlns:a16="http://schemas.microsoft.com/office/drawing/2014/main" id="{2CF5F402-4137-CE5C-F23F-EB66FF53A260}"/>
              </a:ext>
            </a:extLst>
          </p:cNvPr>
          <p:cNvSpPr>
            <a:spLocks noChangeArrowheads="1"/>
          </p:cNvSpPr>
          <p:nvPr/>
        </p:nvSpPr>
        <p:spPr bwMode="auto">
          <a:xfrm>
            <a:off x="600075" y="1187450"/>
            <a:ext cx="6191250" cy="5526088"/>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31;p60">
            <a:extLst>
              <a:ext uri="{FF2B5EF4-FFF2-40B4-BE49-F238E27FC236}">
                <a16:creationId xmlns:a16="http://schemas.microsoft.com/office/drawing/2014/main" id="{408FEA19-2617-6101-E202-C42F6BEC4C4C}"/>
              </a:ext>
            </a:extLst>
          </p:cNvPr>
          <p:cNvSpPr txBox="1">
            <a:spLocks noChangeArrowheads="1"/>
          </p:cNvSpPr>
          <p:nvPr/>
        </p:nvSpPr>
        <p:spPr bwMode="auto">
          <a:xfrm>
            <a:off x="1116013" y="72358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latin typeface="Calibri" panose="020F0502020204030204" pitchFamily="34" charset="0"/>
              <a:sym typeface="Calibri" panose="020F0502020204030204" pitchFamily="34" charset="0"/>
            </a:endParaRPr>
          </a:p>
        </p:txBody>
      </p:sp>
      <p:pic>
        <p:nvPicPr>
          <p:cNvPr id="6" name="Google Shape;332;p60">
            <a:extLst>
              <a:ext uri="{FF2B5EF4-FFF2-40B4-BE49-F238E27FC236}">
                <a16:creationId xmlns:a16="http://schemas.microsoft.com/office/drawing/2014/main" id="{18FFC121-BFF4-3086-81EE-9E3C5D895F6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 name="Google Shape;333;p60"/>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60"/>
          <p:cNvSpPr txBox="1">
            <a:spLocks noGrp="1"/>
          </p:cNvSpPr>
          <p:nvPr>
            <p:ph type="body" idx="1"/>
          </p:nvPr>
        </p:nvSpPr>
        <p:spPr>
          <a:xfrm>
            <a:off x="1209786" y="1836924"/>
            <a:ext cx="4814293" cy="4220253"/>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60"/>
          <p:cNvSpPr txBox="1">
            <a:spLocks noGrp="1"/>
          </p:cNvSpPr>
          <p:nvPr>
            <p:ph type="body" idx="2"/>
          </p:nvPr>
        </p:nvSpPr>
        <p:spPr>
          <a:xfrm>
            <a:off x="7303912" y="1470555"/>
            <a:ext cx="4357864" cy="5043133"/>
          </a:xfrm>
          <a:prstGeom prst="rect">
            <a:avLst/>
          </a:prstGeom>
          <a:noFill/>
          <a:ln>
            <a:noFill/>
          </a:ln>
        </p:spPr>
        <p:txBody>
          <a:bodyPr spcFirstLastPara="1">
            <a:noAutofit/>
          </a:bodyPr>
          <a:lstStyle>
            <a:lvl1pPr marL="457200" marR="0" lvl="0" indent="-406400" algn="l">
              <a:lnSpc>
                <a:spcPct val="90000"/>
              </a:lnSpc>
              <a:spcBef>
                <a:spcPts val="1000"/>
              </a:spcBef>
              <a:spcAft>
                <a:spcPts val="0"/>
              </a:spcAft>
              <a:buClr>
                <a:schemeClr val="dk1"/>
              </a:buClr>
              <a:buSzPts val="2800"/>
              <a:buFont typeface="Calibri"/>
              <a:buAutoNum type="arabicPeriod"/>
              <a:defRPr sz="2800"/>
            </a:lvl1pPr>
            <a:lvl2pPr marL="914400" lvl="1" indent="-355600" algn="l">
              <a:lnSpc>
                <a:spcPct val="90000"/>
              </a:lnSpc>
              <a:spcBef>
                <a:spcPts val="500"/>
              </a:spcBef>
              <a:spcAft>
                <a:spcPts val="0"/>
              </a:spcAft>
              <a:buClr>
                <a:schemeClr val="dk1"/>
              </a:buClr>
              <a:buSzPts val="2000"/>
              <a:buFont typeface="Calibri"/>
              <a:buAutoNum type="arabicPeriod"/>
              <a:defRPr sz="2000"/>
            </a:lvl2pPr>
            <a:lvl3pPr marL="1371600" lvl="2" indent="-342900" algn="l">
              <a:lnSpc>
                <a:spcPct val="90000"/>
              </a:lnSpc>
              <a:spcBef>
                <a:spcPts val="500"/>
              </a:spcBef>
              <a:spcAft>
                <a:spcPts val="0"/>
              </a:spcAft>
              <a:buClr>
                <a:schemeClr val="dk1"/>
              </a:buClr>
              <a:buSzPts val="1800"/>
              <a:buFont typeface="Calibri"/>
              <a:buAutoNum type="arabicPeriod"/>
              <a:defRPr sz="1800"/>
            </a:lvl3pPr>
            <a:lvl4pPr marL="1828800" lvl="3" indent="-330200" algn="l">
              <a:lnSpc>
                <a:spcPct val="90000"/>
              </a:lnSpc>
              <a:spcBef>
                <a:spcPts val="500"/>
              </a:spcBef>
              <a:spcAft>
                <a:spcPts val="0"/>
              </a:spcAft>
              <a:buClr>
                <a:schemeClr val="dk1"/>
              </a:buClr>
              <a:buSzPts val="1600"/>
              <a:buFont typeface="Calibri"/>
              <a:buAutoNum type="arabicPeriod"/>
              <a:defRPr sz="1600"/>
            </a:lvl4pPr>
            <a:lvl5pPr marL="2286000" lvl="4" indent="-330200" algn="l">
              <a:lnSpc>
                <a:spcPct val="90000"/>
              </a:lnSpc>
              <a:spcBef>
                <a:spcPts val="500"/>
              </a:spcBef>
              <a:spcAft>
                <a:spcPts val="0"/>
              </a:spcAft>
              <a:buClr>
                <a:schemeClr val="dk1"/>
              </a:buClr>
              <a:buSzPts val="1600"/>
              <a:buFont typeface="Calibri"/>
              <a:buAutoNum type="arabicPeriod"/>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35368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336"/>
        <p:cNvGrpSpPr/>
        <p:nvPr/>
      </p:nvGrpSpPr>
      <p:grpSpPr>
        <a:xfrm>
          <a:off x="0" y="0"/>
          <a:ext cx="0" cy="0"/>
          <a:chOff x="0" y="0"/>
          <a:chExt cx="0" cy="0"/>
        </a:xfrm>
      </p:grpSpPr>
      <p:pic>
        <p:nvPicPr>
          <p:cNvPr id="2" name="Google Shape;337;p61">
            <a:extLst>
              <a:ext uri="{FF2B5EF4-FFF2-40B4-BE49-F238E27FC236}">
                <a16:creationId xmlns:a16="http://schemas.microsoft.com/office/drawing/2014/main" id="{849BA895-5277-3140-7864-3A7DA49FD67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38;p61">
            <a:extLst>
              <a:ext uri="{FF2B5EF4-FFF2-40B4-BE49-F238E27FC236}">
                <a16:creationId xmlns:a16="http://schemas.microsoft.com/office/drawing/2014/main" id="{B7EDCD15-D5AE-5A46-9791-64287F2F48A5}"/>
              </a:ext>
            </a:extLst>
          </p:cNvPr>
          <p:cNvSpPr>
            <a:spLocks noChangeArrowheads="1"/>
          </p:cNvSpPr>
          <p:nvPr/>
        </p:nvSpPr>
        <p:spPr bwMode="auto">
          <a:xfrm>
            <a:off x="571500" y="4089400"/>
            <a:ext cx="5373688" cy="2279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39;p61">
            <a:extLst>
              <a:ext uri="{FF2B5EF4-FFF2-40B4-BE49-F238E27FC236}">
                <a16:creationId xmlns:a16="http://schemas.microsoft.com/office/drawing/2014/main" id="{D026AE17-2624-6AD3-E50E-E96FDD601E21}"/>
              </a:ext>
            </a:extLst>
          </p:cNvPr>
          <p:cNvSpPr>
            <a:spLocks noChangeArrowheads="1"/>
          </p:cNvSpPr>
          <p:nvPr/>
        </p:nvSpPr>
        <p:spPr bwMode="auto">
          <a:xfrm>
            <a:off x="571500" y="1609725"/>
            <a:ext cx="5373688" cy="2279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40;p61">
            <a:extLst>
              <a:ext uri="{FF2B5EF4-FFF2-40B4-BE49-F238E27FC236}">
                <a16:creationId xmlns:a16="http://schemas.microsoft.com/office/drawing/2014/main" id="{699709AA-2175-1A71-F4F2-984A02D0379C}"/>
              </a:ext>
            </a:extLst>
          </p:cNvPr>
          <p:cNvSpPr>
            <a:spLocks noChangeArrowheads="1"/>
          </p:cNvSpPr>
          <p:nvPr/>
        </p:nvSpPr>
        <p:spPr bwMode="auto">
          <a:xfrm>
            <a:off x="6170613" y="4089400"/>
            <a:ext cx="5373687" cy="2279650"/>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6" name="Google Shape;341;p61">
            <a:extLst>
              <a:ext uri="{FF2B5EF4-FFF2-40B4-BE49-F238E27FC236}">
                <a16:creationId xmlns:a16="http://schemas.microsoft.com/office/drawing/2014/main" id="{D603FB04-696A-8246-7C54-42035C58C1C0}"/>
              </a:ext>
            </a:extLst>
          </p:cNvPr>
          <p:cNvSpPr>
            <a:spLocks noChangeArrowheads="1"/>
          </p:cNvSpPr>
          <p:nvPr/>
        </p:nvSpPr>
        <p:spPr bwMode="auto">
          <a:xfrm>
            <a:off x="6170613" y="1609725"/>
            <a:ext cx="5373687" cy="2279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7" name="Google Shape;342;p61">
            <a:extLst>
              <a:ext uri="{FF2B5EF4-FFF2-40B4-BE49-F238E27FC236}">
                <a16:creationId xmlns:a16="http://schemas.microsoft.com/office/drawing/2014/main" id="{120227AD-6EA1-82B5-1FB9-EA8B67FFBAEE}"/>
              </a:ext>
            </a:extLst>
          </p:cNvPr>
          <p:cNvCxnSpPr>
            <a:cxnSpLocks noChangeShapeType="1"/>
          </p:cNvCxnSpPr>
          <p:nvPr/>
        </p:nvCxnSpPr>
        <p:spPr bwMode="auto">
          <a:xfrm>
            <a:off x="1973263" y="1793875"/>
            <a:ext cx="0" cy="1790700"/>
          </a:xfrm>
          <a:prstGeom prst="straightConnector1">
            <a:avLst/>
          </a:prstGeom>
          <a:noFill/>
          <a:ln w="9525">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8" name="Google Shape;343;p61">
            <a:extLst>
              <a:ext uri="{FF2B5EF4-FFF2-40B4-BE49-F238E27FC236}">
                <a16:creationId xmlns:a16="http://schemas.microsoft.com/office/drawing/2014/main" id="{865B7175-724D-1A09-AF90-6C9DBC5187E4}"/>
              </a:ext>
            </a:extLst>
          </p:cNvPr>
          <p:cNvCxnSpPr>
            <a:cxnSpLocks noChangeShapeType="1"/>
          </p:cNvCxnSpPr>
          <p:nvPr/>
        </p:nvCxnSpPr>
        <p:spPr bwMode="auto">
          <a:xfrm>
            <a:off x="1973263" y="4391025"/>
            <a:ext cx="0" cy="1746250"/>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9" name="Google Shape;344;p61">
            <a:extLst>
              <a:ext uri="{FF2B5EF4-FFF2-40B4-BE49-F238E27FC236}">
                <a16:creationId xmlns:a16="http://schemas.microsoft.com/office/drawing/2014/main" id="{338331D9-936A-3A15-C3D8-588B90744CC7}"/>
              </a:ext>
            </a:extLst>
          </p:cNvPr>
          <p:cNvCxnSpPr>
            <a:cxnSpLocks noChangeShapeType="1"/>
          </p:cNvCxnSpPr>
          <p:nvPr/>
        </p:nvCxnSpPr>
        <p:spPr bwMode="auto">
          <a:xfrm>
            <a:off x="7556500" y="1793875"/>
            <a:ext cx="0" cy="1790700"/>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0" name="Google Shape;345;p61">
            <a:extLst>
              <a:ext uri="{FF2B5EF4-FFF2-40B4-BE49-F238E27FC236}">
                <a16:creationId xmlns:a16="http://schemas.microsoft.com/office/drawing/2014/main" id="{2D89ACAB-90E5-8F89-2E21-3D37EA405D6F}"/>
              </a:ext>
            </a:extLst>
          </p:cNvPr>
          <p:cNvCxnSpPr>
            <a:cxnSpLocks noChangeShapeType="1"/>
          </p:cNvCxnSpPr>
          <p:nvPr/>
        </p:nvCxnSpPr>
        <p:spPr bwMode="auto">
          <a:xfrm>
            <a:off x="7556500" y="4391025"/>
            <a:ext cx="0" cy="1746250"/>
          </a:xfrm>
          <a:prstGeom prst="straightConnector1">
            <a:avLst/>
          </a:prstGeom>
          <a:noFill/>
          <a:ln w="9525">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pic>
        <p:nvPicPr>
          <p:cNvPr id="11" name="Google Shape;346;p61">
            <a:extLst>
              <a:ext uri="{FF2B5EF4-FFF2-40B4-BE49-F238E27FC236}">
                <a16:creationId xmlns:a16="http://schemas.microsoft.com/office/drawing/2014/main" id="{D768F9BD-5FBC-87D6-34CE-F6FF6C8E875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Google Shape;347;p61">
            <a:extLst>
              <a:ext uri="{FF2B5EF4-FFF2-40B4-BE49-F238E27FC236}">
                <a16:creationId xmlns:a16="http://schemas.microsoft.com/office/drawing/2014/main" id="{3F13AF38-B374-6606-0DA4-A9D7DC9961E8}"/>
              </a:ext>
            </a:extLst>
          </p:cNvPr>
          <p:cNvCxnSpPr>
            <a:cxnSpLocks noChangeShapeType="1"/>
          </p:cNvCxnSpPr>
          <p:nvPr/>
        </p:nvCxnSpPr>
        <p:spPr bwMode="auto">
          <a:xfrm>
            <a:off x="13377863" y="4348163"/>
            <a:ext cx="0" cy="1576387"/>
          </a:xfrm>
          <a:prstGeom prst="straightConnector1">
            <a:avLst/>
          </a:prstGeom>
          <a:noFill/>
          <a:ln w="952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sp>
        <p:nvSpPr>
          <p:cNvPr id="348" name="Google Shape;348;p61"/>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61"/>
          <p:cNvSpPr>
            <a:spLocks noGrp="1"/>
          </p:cNvSpPr>
          <p:nvPr>
            <p:ph type="pic" idx="2"/>
          </p:nvPr>
        </p:nvSpPr>
        <p:spPr>
          <a:xfrm>
            <a:off x="824088" y="2100263"/>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0" name="Google Shape;350;p61"/>
          <p:cNvSpPr>
            <a:spLocks noGrp="1"/>
          </p:cNvSpPr>
          <p:nvPr>
            <p:ph type="pic" idx="3"/>
          </p:nvPr>
        </p:nvSpPr>
        <p:spPr>
          <a:xfrm>
            <a:off x="6425021" y="2100263"/>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1" name="Google Shape;351;p61"/>
          <p:cNvSpPr>
            <a:spLocks noGrp="1"/>
          </p:cNvSpPr>
          <p:nvPr>
            <p:ph type="pic" idx="4"/>
          </p:nvPr>
        </p:nvSpPr>
        <p:spPr>
          <a:xfrm>
            <a:off x="824088" y="4617686"/>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2" name="Google Shape;352;p61"/>
          <p:cNvSpPr>
            <a:spLocks noGrp="1"/>
          </p:cNvSpPr>
          <p:nvPr>
            <p:ph type="pic" idx="5"/>
          </p:nvPr>
        </p:nvSpPr>
        <p:spPr>
          <a:xfrm>
            <a:off x="6425021" y="4617686"/>
            <a:ext cx="903288" cy="1331912"/>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53" name="Google Shape;353;p61"/>
          <p:cNvSpPr txBox="1">
            <a:spLocks noGrp="1"/>
          </p:cNvSpPr>
          <p:nvPr>
            <p:ph type="body" idx="1"/>
          </p:nvPr>
        </p:nvSpPr>
        <p:spPr>
          <a:xfrm>
            <a:off x="2197100" y="1855788"/>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61"/>
          <p:cNvSpPr txBox="1">
            <a:spLocks noGrp="1"/>
          </p:cNvSpPr>
          <p:nvPr>
            <p:ph type="body" idx="6"/>
          </p:nvPr>
        </p:nvSpPr>
        <p:spPr>
          <a:xfrm>
            <a:off x="7782892" y="1855788"/>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61"/>
          <p:cNvSpPr txBox="1">
            <a:spLocks noGrp="1"/>
          </p:cNvSpPr>
          <p:nvPr>
            <p:ph type="body" idx="7"/>
          </p:nvPr>
        </p:nvSpPr>
        <p:spPr>
          <a:xfrm>
            <a:off x="2197100" y="4430023"/>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61"/>
          <p:cNvSpPr txBox="1">
            <a:spLocks noGrp="1"/>
          </p:cNvSpPr>
          <p:nvPr>
            <p:ph type="body" idx="8"/>
          </p:nvPr>
        </p:nvSpPr>
        <p:spPr>
          <a:xfrm>
            <a:off x="7782892" y="4430023"/>
            <a:ext cx="3582988" cy="1728787"/>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68533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57"/>
        <p:cNvGrpSpPr/>
        <p:nvPr/>
      </p:nvGrpSpPr>
      <p:grpSpPr>
        <a:xfrm>
          <a:off x="0" y="0"/>
          <a:ext cx="0" cy="0"/>
          <a:chOff x="0" y="0"/>
          <a:chExt cx="0" cy="0"/>
        </a:xfrm>
      </p:grpSpPr>
      <p:pic>
        <p:nvPicPr>
          <p:cNvPr id="2" name="Google Shape;358;p62">
            <a:extLst>
              <a:ext uri="{FF2B5EF4-FFF2-40B4-BE49-F238E27FC236}">
                <a16:creationId xmlns:a16="http://schemas.microsoft.com/office/drawing/2014/main" id="{B58441FF-8C37-E9DC-FDC8-408687BF1F9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59;p62">
            <a:extLst>
              <a:ext uri="{FF2B5EF4-FFF2-40B4-BE49-F238E27FC236}">
                <a16:creationId xmlns:a16="http://schemas.microsoft.com/office/drawing/2014/main" id="{1144EF81-45F5-D650-66B3-0CC8403FF2D0}"/>
              </a:ext>
            </a:extLst>
          </p:cNvPr>
          <p:cNvSpPr>
            <a:spLocks noChangeArrowheads="1"/>
          </p:cNvSpPr>
          <p:nvPr/>
        </p:nvSpPr>
        <p:spPr bwMode="auto">
          <a:xfrm>
            <a:off x="677863" y="1570038"/>
            <a:ext cx="1111250" cy="1217612"/>
          </a:xfrm>
          <a:prstGeom prst="rect">
            <a:avLst/>
          </a:prstGeom>
          <a:solidFill>
            <a:srgbClr val="193968"/>
          </a:solidFill>
          <a:ln w="12700">
            <a:solidFill>
              <a:srgbClr val="5D8B72"/>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360;p62">
            <a:extLst>
              <a:ext uri="{FF2B5EF4-FFF2-40B4-BE49-F238E27FC236}">
                <a16:creationId xmlns:a16="http://schemas.microsoft.com/office/drawing/2014/main" id="{F0740186-7385-D8BB-CBD2-2576CF866113}"/>
              </a:ext>
            </a:extLst>
          </p:cNvPr>
          <p:cNvCxnSpPr>
            <a:cxnSpLocks noChangeShapeType="1"/>
          </p:cNvCxnSpPr>
          <p:nvPr/>
        </p:nvCxnSpPr>
        <p:spPr bwMode="auto">
          <a:xfrm>
            <a:off x="1985963" y="2035175"/>
            <a:ext cx="3622675" cy="0"/>
          </a:xfrm>
          <a:prstGeom prst="straightConnector1">
            <a:avLst/>
          </a:prstGeom>
          <a:noFill/>
          <a:ln w="9525">
            <a:solidFill>
              <a:srgbClr val="5D8B72"/>
            </a:solidFill>
            <a:miter lim="800000"/>
            <a:headEnd type="none" w="sm" len="sm"/>
            <a:tailEnd type="none" w="sm" len="sm"/>
          </a:ln>
          <a:extLst>
            <a:ext uri="{909E8E84-426E-40DD-AFC4-6F175D3DCCD1}">
              <a14:hiddenFill xmlns:a14="http://schemas.microsoft.com/office/drawing/2010/main">
                <a:noFill/>
              </a14:hiddenFill>
            </a:ext>
          </a:extLst>
        </p:spPr>
      </p:cxnSp>
      <p:sp>
        <p:nvSpPr>
          <p:cNvPr id="5" name="Google Shape;361;p62">
            <a:extLst>
              <a:ext uri="{FF2B5EF4-FFF2-40B4-BE49-F238E27FC236}">
                <a16:creationId xmlns:a16="http://schemas.microsoft.com/office/drawing/2014/main" id="{AC608E3A-D189-CDBD-3F89-692FAF945221}"/>
              </a:ext>
            </a:extLst>
          </p:cNvPr>
          <p:cNvSpPr>
            <a:spLocks noChangeArrowheads="1"/>
          </p:cNvSpPr>
          <p:nvPr/>
        </p:nvSpPr>
        <p:spPr bwMode="auto">
          <a:xfrm>
            <a:off x="6423025" y="1570038"/>
            <a:ext cx="1111250" cy="1217612"/>
          </a:xfrm>
          <a:prstGeom prst="rect">
            <a:avLst/>
          </a:prstGeom>
          <a:solidFill>
            <a:srgbClr val="193968"/>
          </a:solidFill>
          <a:ln w="12700">
            <a:solidFill>
              <a:srgbClr val="5D8B72"/>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6" name="Google Shape;362;p62">
            <a:extLst>
              <a:ext uri="{FF2B5EF4-FFF2-40B4-BE49-F238E27FC236}">
                <a16:creationId xmlns:a16="http://schemas.microsoft.com/office/drawing/2014/main" id="{22AB02CB-E6B4-9A60-CA18-88B7E3DC1664}"/>
              </a:ext>
            </a:extLst>
          </p:cNvPr>
          <p:cNvCxnSpPr>
            <a:cxnSpLocks noChangeShapeType="1"/>
          </p:cNvCxnSpPr>
          <p:nvPr/>
        </p:nvCxnSpPr>
        <p:spPr bwMode="auto">
          <a:xfrm>
            <a:off x="7729538" y="2035175"/>
            <a:ext cx="3624262" cy="0"/>
          </a:xfrm>
          <a:prstGeom prst="straightConnector1">
            <a:avLst/>
          </a:prstGeom>
          <a:noFill/>
          <a:ln w="9525">
            <a:solidFill>
              <a:srgbClr val="5D8B72"/>
            </a:solidFill>
            <a:miter lim="800000"/>
            <a:headEnd type="none" w="sm" len="sm"/>
            <a:tailEnd type="none" w="sm" len="sm"/>
          </a:ln>
          <a:extLst>
            <a:ext uri="{909E8E84-426E-40DD-AFC4-6F175D3DCCD1}">
              <a14:hiddenFill xmlns:a14="http://schemas.microsoft.com/office/drawing/2010/main">
                <a:noFill/>
              </a14:hiddenFill>
            </a:ext>
          </a:extLst>
        </p:spPr>
      </p:cxnSp>
      <p:pic>
        <p:nvPicPr>
          <p:cNvPr id="7" name="Google Shape;363;p62">
            <a:extLst>
              <a:ext uri="{FF2B5EF4-FFF2-40B4-BE49-F238E27FC236}">
                <a16:creationId xmlns:a16="http://schemas.microsoft.com/office/drawing/2014/main" id="{BC95DB4A-564D-67EC-5F74-E751542FFC6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Google Shape;364;p62"/>
          <p:cNvSpPr txBox="1">
            <a:spLocks noGrp="1"/>
          </p:cNvSpPr>
          <p:nvPr>
            <p:ph type="body" idx="1"/>
          </p:nvPr>
        </p:nvSpPr>
        <p:spPr>
          <a:xfrm>
            <a:off x="677780" y="3770592"/>
            <a:ext cx="5193756" cy="274114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1">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62"/>
          <p:cNvSpPr txBox="1">
            <a:spLocks noGrp="1"/>
          </p:cNvSpPr>
          <p:nvPr>
            <p:ph type="body" idx="2"/>
          </p:nvPr>
        </p:nvSpPr>
        <p:spPr>
          <a:xfrm>
            <a:off x="6398356" y="3770592"/>
            <a:ext cx="5193756" cy="2741149"/>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2800"/>
              <a:buNone/>
              <a:defRPr sz="2800" b="1">
                <a:solidFill>
                  <a:schemeClr val="dk1"/>
                </a:solidFill>
              </a:defRPr>
            </a:lvl1pPr>
            <a:lvl2pPr marL="914400" lvl="1" indent="-406400" algn="l">
              <a:lnSpc>
                <a:spcPct val="90000"/>
              </a:lnSpc>
              <a:spcBef>
                <a:spcPts val="500"/>
              </a:spcBef>
              <a:spcAft>
                <a:spcPts val="0"/>
              </a:spcAft>
              <a:buClr>
                <a:srgbClr val="5D8B72"/>
              </a:buClr>
              <a:buSzPts val="2800"/>
              <a:buFont typeface="Noto Sans Symbols"/>
              <a:buChar char="▪"/>
              <a:defRPr sz="2800">
                <a:solidFill>
                  <a:schemeClr val="dk1"/>
                </a:solidFill>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62"/>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62"/>
          <p:cNvSpPr>
            <a:spLocks noGrp="1"/>
          </p:cNvSpPr>
          <p:nvPr>
            <p:ph type="pic" idx="3"/>
          </p:nvPr>
        </p:nvSpPr>
        <p:spPr>
          <a:xfrm>
            <a:off x="767644" y="1741678"/>
            <a:ext cx="965282" cy="891293"/>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8" name="Google Shape;368;p62"/>
          <p:cNvSpPr>
            <a:spLocks noGrp="1"/>
          </p:cNvSpPr>
          <p:nvPr>
            <p:ph type="pic" idx="4"/>
          </p:nvPr>
        </p:nvSpPr>
        <p:spPr>
          <a:xfrm>
            <a:off x="6491111" y="1741678"/>
            <a:ext cx="965282" cy="891293"/>
          </a:xfrm>
          <a:prstGeom prst="rect">
            <a:avLst/>
          </a:prstGeom>
          <a:noFill/>
          <a:ln>
            <a:noFill/>
          </a:ln>
        </p:spPr>
        <p:txBody>
          <a:bodyPr spcFirstLastPara="1">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9" name="Google Shape;369;p62"/>
          <p:cNvSpPr txBox="1">
            <a:spLocks noGrp="1"/>
          </p:cNvSpPr>
          <p:nvPr>
            <p:ph type="body" idx="5"/>
          </p:nvPr>
        </p:nvSpPr>
        <p:spPr>
          <a:xfrm>
            <a:off x="1984279" y="2143956"/>
            <a:ext cx="3887257" cy="139894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1900"/>
              <a:buNone/>
              <a:defRPr sz="19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62"/>
          <p:cNvSpPr txBox="1">
            <a:spLocks noGrp="1"/>
          </p:cNvSpPr>
          <p:nvPr>
            <p:ph type="body" idx="6"/>
          </p:nvPr>
        </p:nvSpPr>
        <p:spPr>
          <a:xfrm>
            <a:off x="7754885" y="2143956"/>
            <a:ext cx="3837227" cy="1398948"/>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chemeClr val="dk1"/>
              </a:buClr>
              <a:buSzPts val="1900"/>
              <a:buNone/>
              <a:defRPr sz="19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1" name="Google Shape;371;p62"/>
          <p:cNvSpPr txBox="1">
            <a:spLocks noGrp="1"/>
          </p:cNvSpPr>
          <p:nvPr>
            <p:ph type="body" idx="7"/>
          </p:nvPr>
        </p:nvSpPr>
        <p:spPr>
          <a:xfrm>
            <a:off x="1984279" y="1570765"/>
            <a:ext cx="3887257" cy="38243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2" name="Google Shape;372;p62"/>
          <p:cNvSpPr txBox="1">
            <a:spLocks noGrp="1"/>
          </p:cNvSpPr>
          <p:nvPr>
            <p:ph type="body" idx="8"/>
          </p:nvPr>
        </p:nvSpPr>
        <p:spPr>
          <a:xfrm>
            <a:off x="7742527" y="1570765"/>
            <a:ext cx="3837227" cy="382436"/>
          </a:xfrm>
          <a:prstGeom prst="rect">
            <a:avLst/>
          </a:prstGeom>
          <a:noFill/>
          <a:ln>
            <a:noFill/>
          </a:ln>
        </p:spPr>
        <p:txBody>
          <a:bodyPr spcFirstLastPara="1">
            <a:no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767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31"/>
        <p:cNvGrpSpPr/>
        <p:nvPr/>
      </p:nvGrpSpPr>
      <p:grpSpPr>
        <a:xfrm>
          <a:off x="0" y="0"/>
          <a:ext cx="0" cy="0"/>
          <a:chOff x="0" y="0"/>
          <a:chExt cx="0" cy="0"/>
        </a:xfrm>
      </p:grpSpPr>
      <p:pic>
        <p:nvPicPr>
          <p:cNvPr id="2" name="Google Shape;32;p36">
            <a:extLst>
              <a:ext uri="{FF2B5EF4-FFF2-40B4-BE49-F238E27FC236}">
                <a16:creationId xmlns:a16="http://schemas.microsoft.com/office/drawing/2014/main" id="{FC408AB6-3D37-7984-5F6A-6A74FA4F433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Google Shape;33;p36"/>
          <p:cNvSpPr txBox="1">
            <a:spLocks noGrp="1"/>
          </p:cNvSpPr>
          <p:nvPr>
            <p:ph type="title"/>
          </p:nvPr>
        </p:nvSpPr>
        <p:spPr>
          <a:xfrm>
            <a:off x="497840"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33185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373"/>
        <p:cNvGrpSpPr/>
        <p:nvPr/>
      </p:nvGrpSpPr>
      <p:grpSpPr>
        <a:xfrm>
          <a:off x="0" y="0"/>
          <a:ext cx="0" cy="0"/>
          <a:chOff x="0" y="0"/>
          <a:chExt cx="0" cy="0"/>
        </a:xfrm>
      </p:grpSpPr>
      <p:pic>
        <p:nvPicPr>
          <p:cNvPr id="2" name="Google Shape;374;p63">
            <a:extLst>
              <a:ext uri="{FF2B5EF4-FFF2-40B4-BE49-F238E27FC236}">
                <a16:creationId xmlns:a16="http://schemas.microsoft.com/office/drawing/2014/main" id="{5EC6C20D-B15B-E5E3-B980-F14A3C0ED94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75;p63">
            <a:extLst>
              <a:ext uri="{FF2B5EF4-FFF2-40B4-BE49-F238E27FC236}">
                <a16:creationId xmlns:a16="http://schemas.microsoft.com/office/drawing/2014/main" id="{F9D0A923-4609-A491-1EC7-EFDC0ADAFA91}"/>
              </a:ext>
            </a:extLst>
          </p:cNvPr>
          <p:cNvSpPr>
            <a:spLocks noChangeArrowheads="1"/>
          </p:cNvSpPr>
          <p:nvPr/>
        </p:nvSpPr>
        <p:spPr bwMode="auto">
          <a:xfrm>
            <a:off x="4254500" y="3263900"/>
            <a:ext cx="3665538"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376;p63">
            <a:extLst>
              <a:ext uri="{FF2B5EF4-FFF2-40B4-BE49-F238E27FC236}">
                <a16:creationId xmlns:a16="http://schemas.microsoft.com/office/drawing/2014/main" id="{819FDE49-2AFE-29EC-1E0E-457BACE27AC1}"/>
              </a:ext>
            </a:extLst>
          </p:cNvPr>
          <p:cNvSpPr>
            <a:spLocks noChangeArrowheads="1"/>
          </p:cNvSpPr>
          <p:nvPr/>
        </p:nvSpPr>
        <p:spPr bwMode="auto">
          <a:xfrm>
            <a:off x="4254500" y="1589088"/>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 name="Google Shape;377;p63">
            <a:extLst>
              <a:ext uri="{FF2B5EF4-FFF2-40B4-BE49-F238E27FC236}">
                <a16:creationId xmlns:a16="http://schemas.microsoft.com/office/drawing/2014/main" id="{DA101F25-A5CC-DFEA-6398-62A66668BCED}"/>
              </a:ext>
            </a:extLst>
          </p:cNvPr>
          <p:cNvSpPr>
            <a:spLocks noChangeArrowheads="1"/>
          </p:cNvSpPr>
          <p:nvPr/>
        </p:nvSpPr>
        <p:spPr bwMode="auto">
          <a:xfrm>
            <a:off x="4254500" y="4970463"/>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6" name="Google Shape;378;p63">
            <a:extLst>
              <a:ext uri="{FF2B5EF4-FFF2-40B4-BE49-F238E27FC236}">
                <a16:creationId xmlns:a16="http://schemas.microsoft.com/office/drawing/2014/main" id="{A9576411-A577-FD3C-37E1-A939843985B5}"/>
              </a:ext>
            </a:extLst>
          </p:cNvPr>
          <p:cNvSpPr>
            <a:spLocks noChangeArrowheads="1"/>
          </p:cNvSpPr>
          <p:nvPr/>
        </p:nvSpPr>
        <p:spPr bwMode="auto">
          <a:xfrm>
            <a:off x="8039100" y="3263900"/>
            <a:ext cx="3665538"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7" name="Google Shape;379;p63">
            <a:extLst>
              <a:ext uri="{FF2B5EF4-FFF2-40B4-BE49-F238E27FC236}">
                <a16:creationId xmlns:a16="http://schemas.microsoft.com/office/drawing/2014/main" id="{13464517-A625-B788-CAEC-C184C964DA38}"/>
              </a:ext>
            </a:extLst>
          </p:cNvPr>
          <p:cNvSpPr>
            <a:spLocks noChangeArrowheads="1"/>
          </p:cNvSpPr>
          <p:nvPr/>
        </p:nvSpPr>
        <p:spPr bwMode="auto">
          <a:xfrm>
            <a:off x="8039100" y="1589088"/>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8" name="Google Shape;380;p63">
            <a:extLst>
              <a:ext uri="{FF2B5EF4-FFF2-40B4-BE49-F238E27FC236}">
                <a16:creationId xmlns:a16="http://schemas.microsoft.com/office/drawing/2014/main" id="{E7CCF554-035F-FB8D-2003-968812B7C7EE}"/>
              </a:ext>
            </a:extLst>
          </p:cNvPr>
          <p:cNvSpPr>
            <a:spLocks noChangeArrowheads="1"/>
          </p:cNvSpPr>
          <p:nvPr/>
        </p:nvSpPr>
        <p:spPr bwMode="auto">
          <a:xfrm>
            <a:off x="8039100" y="4970463"/>
            <a:ext cx="3665538"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9" name="Google Shape;381;p63">
            <a:extLst>
              <a:ext uri="{FF2B5EF4-FFF2-40B4-BE49-F238E27FC236}">
                <a16:creationId xmlns:a16="http://schemas.microsoft.com/office/drawing/2014/main" id="{CCA4B85E-244D-0761-5AFA-F657E873CD62}"/>
              </a:ext>
            </a:extLst>
          </p:cNvPr>
          <p:cNvSpPr>
            <a:spLocks noChangeArrowheads="1"/>
          </p:cNvSpPr>
          <p:nvPr/>
        </p:nvSpPr>
        <p:spPr bwMode="auto">
          <a:xfrm>
            <a:off x="455613" y="3263900"/>
            <a:ext cx="3665537" cy="1503363"/>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0" name="Google Shape;382;p63">
            <a:extLst>
              <a:ext uri="{FF2B5EF4-FFF2-40B4-BE49-F238E27FC236}">
                <a16:creationId xmlns:a16="http://schemas.microsoft.com/office/drawing/2014/main" id="{A82AE94E-D771-5C15-C361-727DD903A452}"/>
              </a:ext>
            </a:extLst>
          </p:cNvPr>
          <p:cNvSpPr>
            <a:spLocks noChangeArrowheads="1"/>
          </p:cNvSpPr>
          <p:nvPr/>
        </p:nvSpPr>
        <p:spPr bwMode="auto">
          <a:xfrm>
            <a:off x="455613" y="1589088"/>
            <a:ext cx="3665537"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buFont typeface="Calibri" panose="020F0502020204030204" pitchFamily="34" charset="0"/>
              <a:buNone/>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11" name="Google Shape;383;p63">
            <a:extLst>
              <a:ext uri="{FF2B5EF4-FFF2-40B4-BE49-F238E27FC236}">
                <a16:creationId xmlns:a16="http://schemas.microsoft.com/office/drawing/2014/main" id="{82AD2993-D36C-915D-F379-6654D83D84F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1989138"/>
            <a:ext cx="8191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384;p63">
            <a:extLst>
              <a:ext uri="{FF2B5EF4-FFF2-40B4-BE49-F238E27FC236}">
                <a16:creationId xmlns:a16="http://schemas.microsoft.com/office/drawing/2014/main" id="{CABE925D-2E1C-266C-5EFF-95D0E2F2D16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188" y="3719513"/>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385;p63">
            <a:extLst>
              <a:ext uri="{FF2B5EF4-FFF2-40B4-BE49-F238E27FC236}">
                <a16:creationId xmlns:a16="http://schemas.microsoft.com/office/drawing/2014/main" id="{6A68472E-E35D-E017-2624-DBC4FEBE731E}"/>
              </a:ext>
            </a:extLst>
          </p:cNvPr>
          <p:cNvSpPr txBox="1">
            <a:spLocks noChangeArrowheads="1"/>
          </p:cNvSpPr>
          <p:nvPr/>
        </p:nvSpPr>
        <p:spPr bwMode="auto">
          <a:xfrm>
            <a:off x="8799513" y="1725613"/>
            <a:ext cx="293846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3200"/>
              <a:buFont typeface="Calibri" panose="020F0502020204030204" pitchFamily="34" charset="0"/>
              <a:buNone/>
            </a:pPr>
            <a:r>
              <a:rPr lang="en-US" altLang="en-US" sz="3200" b="1">
                <a:solidFill>
                  <a:srgbClr val="153259"/>
                </a:solidFill>
                <a:latin typeface="Calibri" panose="020F0502020204030204" pitchFamily="34" charset="0"/>
                <a:sym typeface="Calibri" panose="020F0502020204030204" pitchFamily="34" charset="0"/>
              </a:rPr>
              <a:t>2 CAMPUSES</a:t>
            </a:r>
            <a:endParaRPr lang="en-US" altLang="en-US">
              <a:latin typeface="Calibri" panose="020F0502020204030204" pitchFamily="34" charset="0"/>
            </a:endParaRPr>
          </a:p>
          <a:p>
            <a:pPr eaLnBrk="1" hangingPunct="1">
              <a:buClr>
                <a:srgbClr val="153259"/>
              </a:buClr>
              <a:buSzPts val="1800"/>
              <a:buFont typeface="Calibri" panose="020F0502020204030204" pitchFamily="34" charset="0"/>
              <a:buNone/>
            </a:pPr>
            <a:r>
              <a:rPr lang="en-US" altLang="en-US" sz="1800">
                <a:solidFill>
                  <a:srgbClr val="153259"/>
                </a:solidFill>
                <a:latin typeface="Calibri" panose="020F0502020204030204" pitchFamily="34" charset="0"/>
                <a:sym typeface="Calibri" panose="020F0502020204030204" pitchFamily="34" charset="0"/>
              </a:rPr>
              <a:t>GAITHERSBURG, MD [HQ] BOULDER, CO</a:t>
            </a:r>
            <a:endParaRPr lang="en-US" altLang="en-US">
              <a:latin typeface="Calibri" panose="020F0502020204030204" pitchFamily="34" charset="0"/>
            </a:endParaRPr>
          </a:p>
        </p:txBody>
      </p:sp>
      <p:sp>
        <p:nvSpPr>
          <p:cNvPr id="14" name="Google Shape;386;p63">
            <a:extLst>
              <a:ext uri="{FF2B5EF4-FFF2-40B4-BE49-F238E27FC236}">
                <a16:creationId xmlns:a16="http://schemas.microsoft.com/office/drawing/2014/main" id="{B88A1C35-46EC-80FA-8DD3-A1DCA3CE107C}"/>
              </a:ext>
            </a:extLst>
          </p:cNvPr>
          <p:cNvSpPr txBox="1">
            <a:spLocks noChangeArrowheads="1"/>
          </p:cNvSpPr>
          <p:nvPr/>
        </p:nvSpPr>
        <p:spPr bwMode="auto">
          <a:xfrm>
            <a:off x="2093913" y="3495675"/>
            <a:ext cx="165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3,500+ </a:t>
            </a:r>
            <a:r>
              <a:rPr lang="en-US" altLang="en-US" sz="2000">
                <a:solidFill>
                  <a:srgbClr val="153259"/>
                </a:solidFill>
                <a:latin typeface="Calibri" panose="020F0502020204030204" pitchFamily="34" charset="0"/>
                <a:sym typeface="Calibri" panose="020F0502020204030204" pitchFamily="34" charset="0"/>
              </a:rPr>
              <a:t>ASSOCIATES</a:t>
            </a:r>
            <a:endParaRPr lang="en-US" altLang="en-US">
              <a:latin typeface="Calibri" panose="020F0502020204030204" pitchFamily="34" charset="0"/>
            </a:endParaRPr>
          </a:p>
        </p:txBody>
      </p:sp>
      <p:sp>
        <p:nvSpPr>
          <p:cNvPr id="15" name="Google Shape;387;p63">
            <a:extLst>
              <a:ext uri="{FF2B5EF4-FFF2-40B4-BE49-F238E27FC236}">
                <a16:creationId xmlns:a16="http://schemas.microsoft.com/office/drawing/2014/main" id="{DE88CC48-B987-87AA-1978-FB627345A8A3}"/>
              </a:ext>
            </a:extLst>
          </p:cNvPr>
          <p:cNvSpPr txBox="1">
            <a:spLocks noChangeArrowheads="1"/>
          </p:cNvSpPr>
          <p:nvPr/>
        </p:nvSpPr>
        <p:spPr bwMode="auto">
          <a:xfrm>
            <a:off x="5683250" y="3403600"/>
            <a:ext cx="19097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10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COLLABORATIVE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INSTITUTES</a:t>
            </a:r>
            <a:endParaRPr lang="en-US" altLang="en-US" sz="1800">
              <a:solidFill>
                <a:srgbClr val="153259"/>
              </a:solidFill>
              <a:latin typeface="Calibri" panose="020F0502020204030204" pitchFamily="34" charset="0"/>
              <a:sym typeface="Calibri" panose="020F0502020204030204" pitchFamily="34" charset="0"/>
            </a:endParaRPr>
          </a:p>
        </p:txBody>
      </p:sp>
      <p:sp>
        <p:nvSpPr>
          <p:cNvPr id="16" name="Google Shape;388;p63">
            <a:extLst>
              <a:ext uri="{FF2B5EF4-FFF2-40B4-BE49-F238E27FC236}">
                <a16:creationId xmlns:a16="http://schemas.microsoft.com/office/drawing/2014/main" id="{5034544B-705A-00E6-1EDA-8D5316F7769E}"/>
              </a:ext>
            </a:extLst>
          </p:cNvPr>
          <p:cNvSpPr txBox="1">
            <a:spLocks noChangeArrowheads="1"/>
          </p:cNvSpPr>
          <p:nvPr/>
        </p:nvSpPr>
        <p:spPr bwMode="auto">
          <a:xfrm>
            <a:off x="5614988" y="1681163"/>
            <a:ext cx="1909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5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NOBEL PRIZES</a:t>
            </a:r>
            <a:endParaRPr lang="en-US" altLang="en-US">
              <a:latin typeface="Calibri" panose="020F0502020204030204" pitchFamily="34" charset="0"/>
            </a:endParaRPr>
          </a:p>
        </p:txBody>
      </p:sp>
      <p:sp>
        <p:nvSpPr>
          <p:cNvPr id="17" name="Google Shape;389;p63">
            <a:extLst>
              <a:ext uri="{FF2B5EF4-FFF2-40B4-BE49-F238E27FC236}">
                <a16:creationId xmlns:a16="http://schemas.microsoft.com/office/drawing/2014/main" id="{F94290F1-4A77-888E-BD4F-5E7A58EE3052}"/>
              </a:ext>
            </a:extLst>
          </p:cNvPr>
          <p:cNvSpPr txBox="1">
            <a:spLocks noChangeArrowheads="1"/>
          </p:cNvSpPr>
          <p:nvPr/>
        </p:nvSpPr>
        <p:spPr bwMode="auto">
          <a:xfrm>
            <a:off x="8936038" y="3371850"/>
            <a:ext cx="249396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400+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BUSINESSES USING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NIST FACILITIES</a:t>
            </a:r>
            <a:endParaRPr lang="en-US" altLang="en-US">
              <a:latin typeface="Calibri" panose="020F0502020204030204" pitchFamily="34" charset="0"/>
            </a:endParaRPr>
          </a:p>
        </p:txBody>
      </p:sp>
      <p:pic>
        <p:nvPicPr>
          <p:cNvPr id="18" name="Google Shape;390;p63">
            <a:extLst>
              <a:ext uri="{FF2B5EF4-FFF2-40B4-BE49-F238E27FC236}">
                <a16:creationId xmlns:a16="http://schemas.microsoft.com/office/drawing/2014/main" id="{ED6A8C2A-AFEF-7D4E-2F7B-83C6589EA20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25" y="1754188"/>
            <a:ext cx="86201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oogle Shape;391;p63">
            <a:extLst>
              <a:ext uri="{FF2B5EF4-FFF2-40B4-BE49-F238E27FC236}">
                <a16:creationId xmlns:a16="http://schemas.microsoft.com/office/drawing/2014/main" id="{0B892B03-E958-361E-1F56-6F6EA920DEC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925" y="3495675"/>
            <a:ext cx="8159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oogle Shape;392;p63">
            <a:extLst>
              <a:ext uri="{FF2B5EF4-FFF2-40B4-BE49-F238E27FC236}">
                <a16:creationId xmlns:a16="http://schemas.microsoft.com/office/drawing/2014/main" id="{B2B9B65D-760C-35C8-450A-9127ED36A66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538" y="3581400"/>
            <a:ext cx="9667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oogle Shape;393;p63">
            <a:extLst>
              <a:ext uri="{FF2B5EF4-FFF2-40B4-BE49-F238E27FC236}">
                <a16:creationId xmlns:a16="http://schemas.microsoft.com/office/drawing/2014/main" id="{80D02101-5A39-63AF-47B9-D4549E94F4CB}"/>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6275" y="1841500"/>
            <a:ext cx="8429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Google Shape;394;p63">
            <a:extLst>
              <a:ext uri="{FF2B5EF4-FFF2-40B4-BE49-F238E27FC236}">
                <a16:creationId xmlns:a16="http://schemas.microsoft.com/office/drawing/2014/main" id="{BB3D958F-A7BE-6000-C1DE-C70F85616B40}"/>
              </a:ext>
            </a:extLst>
          </p:cNvPr>
          <p:cNvSpPr txBox="1">
            <a:spLocks noChangeArrowheads="1"/>
          </p:cNvSpPr>
          <p:nvPr/>
        </p:nvSpPr>
        <p:spPr bwMode="auto">
          <a:xfrm>
            <a:off x="2000250" y="1624013"/>
            <a:ext cx="21701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153259"/>
              </a:buClr>
              <a:buSzPts val="4000"/>
              <a:buFont typeface="Calibri" panose="020F0502020204030204" pitchFamily="34" charset="0"/>
              <a:buNone/>
            </a:pPr>
            <a:r>
              <a:rPr lang="en-US" altLang="en-US" sz="4000" b="1">
                <a:solidFill>
                  <a:srgbClr val="153259"/>
                </a:solidFill>
                <a:latin typeface="Calibri" panose="020F0502020204030204" pitchFamily="34" charset="0"/>
                <a:sym typeface="Calibri" panose="020F0502020204030204" pitchFamily="34" charset="0"/>
              </a:rPr>
              <a:t>3,400+ </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FEDERAL</a:t>
            </a:r>
            <a:endParaRPr lang="en-US" altLang="en-US">
              <a:latin typeface="Calibri" panose="020F0502020204030204" pitchFamily="34" charset="0"/>
            </a:endParaRPr>
          </a:p>
          <a:p>
            <a:pPr eaLnBrk="1" hangingPunct="1">
              <a:buClr>
                <a:srgbClr val="153259"/>
              </a:buClr>
              <a:buSzPts val="2000"/>
              <a:buFont typeface="Calibri" panose="020F0502020204030204" pitchFamily="34" charset="0"/>
              <a:buNone/>
            </a:pPr>
            <a:r>
              <a:rPr lang="en-US" altLang="en-US" sz="2000">
                <a:solidFill>
                  <a:srgbClr val="153259"/>
                </a:solidFill>
                <a:latin typeface="Calibri" panose="020F0502020204030204" pitchFamily="34" charset="0"/>
                <a:sym typeface="Calibri" panose="020F0502020204030204" pitchFamily="34" charset="0"/>
              </a:rPr>
              <a:t>EMPLOYEES</a:t>
            </a:r>
            <a:endParaRPr lang="en-US" altLang="en-US">
              <a:latin typeface="Calibri" panose="020F0502020204030204" pitchFamily="34" charset="0"/>
            </a:endParaRPr>
          </a:p>
        </p:txBody>
      </p:sp>
      <p:sp>
        <p:nvSpPr>
          <p:cNvPr id="23" name="Google Shape;395;p63">
            <a:extLst>
              <a:ext uri="{FF2B5EF4-FFF2-40B4-BE49-F238E27FC236}">
                <a16:creationId xmlns:a16="http://schemas.microsoft.com/office/drawing/2014/main" id="{44F6524E-29C4-2A1F-E42A-CBC21599610A}"/>
              </a:ext>
            </a:extLst>
          </p:cNvPr>
          <p:cNvSpPr>
            <a:spLocks noChangeArrowheads="1"/>
          </p:cNvSpPr>
          <p:nvPr/>
        </p:nvSpPr>
        <p:spPr bwMode="auto">
          <a:xfrm>
            <a:off x="455613" y="4970463"/>
            <a:ext cx="3665537" cy="1503362"/>
          </a:xfrm>
          <a:prstGeom prst="rect">
            <a:avLst/>
          </a:prstGeom>
          <a:solidFill>
            <a:schemeClr val="bg1">
              <a:alpha val="7058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endParaRPr lang="en-US" altLang="en-US" sz="1800">
              <a:solidFill>
                <a:srgbClr val="153259"/>
              </a:solidFill>
              <a:latin typeface="Calibri" panose="020F0502020204030204" pitchFamily="34" charset="0"/>
              <a:sym typeface="Calibri" panose="020F0502020204030204" pitchFamily="34" charset="0"/>
            </a:endParaRPr>
          </a:p>
        </p:txBody>
      </p:sp>
      <p:sp>
        <p:nvSpPr>
          <p:cNvPr id="24" name="Google Shape;396;p63">
            <a:extLst>
              <a:ext uri="{FF2B5EF4-FFF2-40B4-BE49-F238E27FC236}">
                <a16:creationId xmlns:a16="http://schemas.microsoft.com/office/drawing/2014/main" id="{03A47247-0DC1-45E6-3ED3-8E87B952E33D}"/>
              </a:ext>
            </a:extLst>
          </p:cNvPr>
          <p:cNvSpPr>
            <a:spLocks noChangeArrowheads="1"/>
          </p:cNvSpPr>
          <p:nvPr/>
        </p:nvSpPr>
        <p:spPr bwMode="auto">
          <a:xfrm>
            <a:off x="1935163" y="5181600"/>
            <a:ext cx="213201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1800"/>
            </a:pPr>
            <a:r>
              <a:rPr lang="en-US" altLang="en-US" sz="1800">
                <a:solidFill>
                  <a:srgbClr val="153259"/>
                </a:solidFill>
                <a:latin typeface="Calibri" panose="020F0502020204030204" pitchFamily="34" charset="0"/>
                <a:sym typeface="Calibri" panose="020F0502020204030204" pitchFamily="34" charset="0"/>
              </a:rPr>
              <a:t>NATIONAL OFFICE COORDINATING 14 MANUFACTURING INSTITUTES </a:t>
            </a:r>
            <a:endParaRPr lang="en-US" altLang="en-US">
              <a:latin typeface="Calibri" panose="020F0502020204030204" pitchFamily="34" charset="0"/>
            </a:endParaRPr>
          </a:p>
        </p:txBody>
      </p:sp>
      <p:sp>
        <p:nvSpPr>
          <p:cNvPr id="25" name="Google Shape;397;p63">
            <a:extLst>
              <a:ext uri="{FF2B5EF4-FFF2-40B4-BE49-F238E27FC236}">
                <a16:creationId xmlns:a16="http://schemas.microsoft.com/office/drawing/2014/main" id="{CEEA4AF4-6D46-43A2-2546-8662E50AA587}"/>
              </a:ext>
            </a:extLst>
          </p:cNvPr>
          <p:cNvSpPr>
            <a:spLocks noChangeArrowheads="1"/>
          </p:cNvSpPr>
          <p:nvPr/>
        </p:nvSpPr>
        <p:spPr bwMode="auto">
          <a:xfrm>
            <a:off x="5435600" y="4937125"/>
            <a:ext cx="25082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3600"/>
            </a:pPr>
            <a:r>
              <a:rPr lang="en-US" altLang="en-US" sz="3600" b="1">
                <a:solidFill>
                  <a:srgbClr val="153259"/>
                </a:solidFill>
                <a:latin typeface="Calibri" panose="020F0502020204030204" pitchFamily="34" charset="0"/>
                <a:sym typeface="Calibri" panose="020F0502020204030204" pitchFamily="34" charset="0"/>
              </a:rPr>
              <a:t>51 </a:t>
            </a:r>
            <a:endParaRPr lang="en-US" altLang="en-US">
              <a:latin typeface="Calibri" panose="020F0502020204030204" pitchFamily="34" charset="0"/>
            </a:endParaRPr>
          </a:p>
          <a:p>
            <a:pPr eaLnBrk="1" hangingPunct="1">
              <a:buSzPts val="1800"/>
            </a:pPr>
            <a:r>
              <a:rPr lang="en-US" altLang="en-US" sz="1800">
                <a:solidFill>
                  <a:srgbClr val="153259"/>
                </a:solidFill>
                <a:latin typeface="Calibri" panose="020F0502020204030204" pitchFamily="34" charset="0"/>
                <a:sym typeface="Calibri" panose="020F0502020204030204" pitchFamily="34" charset="0"/>
              </a:rPr>
              <a:t>MANUFACTURING EXTENSION PARTNERSHIP CENTERS</a:t>
            </a:r>
            <a:endParaRPr lang="en-US" altLang="en-US">
              <a:latin typeface="Calibri" panose="020F0502020204030204" pitchFamily="34" charset="0"/>
            </a:endParaRPr>
          </a:p>
        </p:txBody>
      </p:sp>
      <p:sp>
        <p:nvSpPr>
          <p:cNvPr id="26" name="Google Shape;398;p63">
            <a:extLst>
              <a:ext uri="{FF2B5EF4-FFF2-40B4-BE49-F238E27FC236}">
                <a16:creationId xmlns:a16="http://schemas.microsoft.com/office/drawing/2014/main" id="{1BB10BF1-DC62-3E36-8A38-0B64F870B1B3}"/>
              </a:ext>
            </a:extLst>
          </p:cNvPr>
          <p:cNvSpPr>
            <a:spLocks noChangeArrowheads="1"/>
          </p:cNvSpPr>
          <p:nvPr/>
        </p:nvSpPr>
        <p:spPr bwMode="auto">
          <a:xfrm>
            <a:off x="9129713" y="5241925"/>
            <a:ext cx="2508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r>
              <a:rPr lang="en-US" altLang="en-US" sz="1800">
                <a:solidFill>
                  <a:srgbClr val="153259"/>
                </a:solidFill>
                <a:latin typeface="Calibri" panose="020F0502020204030204" pitchFamily="34" charset="0"/>
                <a:sym typeface="Calibri" panose="020F0502020204030204" pitchFamily="34" charset="0"/>
              </a:rPr>
              <a:t>U.S. BALDRIGE PERFORMANCE EXCELLENCE PROGRAM</a:t>
            </a:r>
            <a:endParaRPr lang="en-US" altLang="en-US">
              <a:latin typeface="Calibri" panose="020F0502020204030204" pitchFamily="34" charset="0"/>
            </a:endParaRPr>
          </a:p>
        </p:txBody>
      </p:sp>
      <p:pic>
        <p:nvPicPr>
          <p:cNvPr id="27" name="Google Shape;399;p63">
            <a:extLst>
              <a:ext uri="{FF2B5EF4-FFF2-40B4-BE49-F238E27FC236}">
                <a16:creationId xmlns:a16="http://schemas.microsoft.com/office/drawing/2014/main" id="{767D3A48-9ECA-53DA-E421-55B43E4272A4}"/>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88" y="5419725"/>
            <a:ext cx="11906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oogle Shape;400;p63">
            <a:extLst>
              <a:ext uri="{FF2B5EF4-FFF2-40B4-BE49-F238E27FC236}">
                <a16:creationId xmlns:a16="http://schemas.microsoft.com/office/drawing/2014/main" id="{5D5161B6-E755-3F6F-04BE-8B4459AF888E}"/>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663" y="5207000"/>
            <a:ext cx="84296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oogle Shape;401;p63">
            <a:extLst>
              <a:ext uri="{FF2B5EF4-FFF2-40B4-BE49-F238E27FC236}">
                <a16:creationId xmlns:a16="http://schemas.microsoft.com/office/drawing/2014/main" id="{5E959483-9501-6339-06BF-E660067F2DE3}"/>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3888" y="5241925"/>
            <a:ext cx="9667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Google Shape;402;p63">
            <a:extLst>
              <a:ext uri="{FF2B5EF4-FFF2-40B4-BE49-F238E27FC236}">
                <a16:creationId xmlns:a16="http://schemas.microsoft.com/office/drawing/2014/main" id="{385DFBA3-178F-50BD-8622-930C49A2928F}"/>
              </a:ext>
            </a:extLst>
          </p:cNvPr>
          <p:cNvSpPr txBox="1">
            <a:spLocks noChangeArrowheads="1"/>
          </p:cNvSpPr>
          <p:nvPr/>
        </p:nvSpPr>
        <p:spPr bwMode="auto">
          <a:xfrm>
            <a:off x="0" y="204788"/>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7200"/>
            </a:pPr>
            <a:r>
              <a:rPr lang="en-US" altLang="en-US" sz="7200">
                <a:solidFill>
                  <a:srgbClr val="FFFFFF"/>
                </a:solidFill>
                <a:latin typeface="Calibri" panose="020F0502020204030204" pitchFamily="34" charset="0"/>
                <a:sym typeface="Calibri" panose="020F0502020204030204" pitchFamily="34" charset="0"/>
              </a:rPr>
              <a:t>NIST AT A GLANCE</a:t>
            </a:r>
            <a:endParaRPr lang="en-US" altLang="en-US">
              <a:latin typeface="Calibri" panose="020F0502020204030204" pitchFamily="34" charset="0"/>
            </a:endParaRPr>
          </a:p>
        </p:txBody>
      </p:sp>
    </p:spTree>
    <p:extLst>
      <p:ext uri="{BB962C8B-B14F-4D97-AF65-F5344CB8AC3E}">
        <p14:creationId xmlns:p14="http://schemas.microsoft.com/office/powerpoint/2010/main" val="2541304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03"/>
        <p:cNvGrpSpPr/>
        <p:nvPr/>
      </p:nvGrpSpPr>
      <p:grpSpPr>
        <a:xfrm>
          <a:off x="0" y="0"/>
          <a:ext cx="0" cy="0"/>
          <a:chOff x="0" y="0"/>
          <a:chExt cx="0" cy="0"/>
        </a:xfrm>
      </p:grpSpPr>
      <p:pic>
        <p:nvPicPr>
          <p:cNvPr id="2" name="Google Shape;405;p64">
            <a:extLst>
              <a:ext uri="{FF2B5EF4-FFF2-40B4-BE49-F238E27FC236}">
                <a16:creationId xmlns:a16="http://schemas.microsoft.com/office/drawing/2014/main" id="{5185C762-988A-626E-7A77-9636DFBB6C5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138" y="3790950"/>
            <a:ext cx="389572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406;p64">
            <a:extLst>
              <a:ext uri="{FF2B5EF4-FFF2-40B4-BE49-F238E27FC236}">
                <a16:creationId xmlns:a16="http://schemas.microsoft.com/office/drawing/2014/main" id="{478BC56C-765A-C36E-25C0-0055D72E858E}"/>
              </a:ext>
            </a:extLst>
          </p:cNvPr>
          <p:cNvSpPr/>
          <p:nvPr/>
        </p:nvSpPr>
        <p:spPr>
          <a:xfrm>
            <a:off x="0" y="3790711"/>
            <a:ext cx="3916875" cy="2490548"/>
          </a:xfrm>
          <a:prstGeom prst="rect">
            <a:avLst/>
          </a:prstGeom>
          <a:blipFill rotWithShape="1">
            <a:blip r:embed="rId3">
              <a:alphaModFix/>
            </a:blip>
            <a:stretch>
              <a:fillRect l="101"/>
            </a:stretch>
          </a:blipFill>
          <a:ln>
            <a:noFill/>
          </a:ln>
        </p:spPr>
        <p:txBody>
          <a:bodyPr spcFirstLastPara="1" lIns="91425" tIns="45700" rIns="91425" bIns="45700" anchor="ctr"/>
          <a:lstStyle/>
          <a:p>
            <a:pPr algn="ctr" eaLnBrk="1" fontAlgn="auto" hangingPunct="1">
              <a:spcBef>
                <a:spcPts val="0"/>
              </a:spcBef>
              <a:spcAft>
                <a:spcPts val="0"/>
              </a:spcAft>
              <a:buClr>
                <a:srgbClr val="000000"/>
              </a:buClr>
              <a:buSzPts val="1800"/>
              <a:buFont typeface="Arial"/>
              <a:buNone/>
              <a:defRPr/>
            </a:pPr>
            <a:endParaRPr sz="1800" kern="0">
              <a:solidFill>
                <a:schemeClr val="lt1"/>
              </a:solidFill>
              <a:latin typeface="Calibri"/>
              <a:ea typeface="Calibri"/>
              <a:cs typeface="Calibri"/>
              <a:sym typeface="Calibri"/>
            </a:endParaRPr>
          </a:p>
        </p:txBody>
      </p:sp>
      <p:sp>
        <p:nvSpPr>
          <p:cNvPr id="4" name="Google Shape;407;p64">
            <a:extLst>
              <a:ext uri="{FF2B5EF4-FFF2-40B4-BE49-F238E27FC236}">
                <a16:creationId xmlns:a16="http://schemas.microsoft.com/office/drawing/2014/main" id="{14C1490B-BD08-CA72-5D0B-9530FA82C5FC}"/>
              </a:ext>
            </a:extLst>
          </p:cNvPr>
          <p:cNvSpPr>
            <a:spLocks noChangeArrowheads="1"/>
          </p:cNvSpPr>
          <p:nvPr/>
        </p:nvSpPr>
        <p:spPr bwMode="auto">
          <a:xfrm>
            <a:off x="8275638" y="3790950"/>
            <a:ext cx="3916362" cy="24907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solidFill>
                  <a:srgbClr val="FFFFFF"/>
                </a:solidFill>
                <a:latin typeface="Calibri" panose="020F0502020204030204" pitchFamily="34" charset="0"/>
                <a:sym typeface="Calibri" panose="020F0502020204030204" pitchFamily="34" charset="0"/>
              </a:rPr>
              <a:t>a</a:t>
            </a:r>
            <a:endParaRPr lang="en-US" altLang="en-US">
              <a:latin typeface="Calibri" panose="020F0502020204030204" pitchFamily="34" charset="0"/>
            </a:endParaRPr>
          </a:p>
        </p:txBody>
      </p:sp>
      <p:pic>
        <p:nvPicPr>
          <p:cNvPr id="5" name="Google Shape;408;p64">
            <a:extLst>
              <a:ext uri="{FF2B5EF4-FFF2-40B4-BE49-F238E27FC236}">
                <a16:creationId xmlns:a16="http://schemas.microsoft.com/office/drawing/2014/main" id="{D07E6CDA-3EF9-D18D-E55F-4E0C361CD47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409;p64">
            <a:extLst>
              <a:ext uri="{FF2B5EF4-FFF2-40B4-BE49-F238E27FC236}">
                <a16:creationId xmlns:a16="http://schemas.microsoft.com/office/drawing/2014/main" id="{04FE9CD0-73D2-6CED-0D14-5769E3B8495F}"/>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Google Shape;404;p64"/>
          <p:cNvSpPr txBox="1">
            <a:spLocks noGrp="1"/>
          </p:cNvSpPr>
          <p:nvPr>
            <p:ph type="body" idx="1"/>
          </p:nvPr>
        </p:nvSpPr>
        <p:spPr>
          <a:xfrm>
            <a:off x="719253" y="1957038"/>
            <a:ext cx="10753493" cy="1143000"/>
          </a:xfrm>
          <a:prstGeom prst="rect">
            <a:avLst/>
          </a:prstGeom>
          <a:noFill/>
          <a:ln>
            <a:noFill/>
          </a:ln>
        </p:spPr>
        <p:txBody>
          <a:bodyPr spcFirstLastPara="1">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0" name="Google Shape;410;p64"/>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51719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1"/>
        <p:cNvGrpSpPr/>
        <p:nvPr/>
      </p:nvGrpSpPr>
      <p:grpSpPr>
        <a:xfrm>
          <a:off x="0" y="0"/>
          <a:ext cx="0" cy="0"/>
          <a:chOff x="0" y="0"/>
          <a:chExt cx="0" cy="0"/>
        </a:xfrm>
      </p:grpSpPr>
      <p:pic>
        <p:nvPicPr>
          <p:cNvPr id="2" name="Google Shape;412;p65">
            <a:extLst>
              <a:ext uri="{FF2B5EF4-FFF2-40B4-BE49-F238E27FC236}">
                <a16:creationId xmlns:a16="http://schemas.microsoft.com/office/drawing/2014/main" id="{A5CAD4DB-9314-975A-DFC0-B3E8004DD17C}"/>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413;p65">
            <a:extLst>
              <a:ext uri="{FF2B5EF4-FFF2-40B4-BE49-F238E27FC236}">
                <a16:creationId xmlns:a16="http://schemas.microsoft.com/office/drawing/2014/main" id="{9C2A8F50-0B5E-C4F3-CEEF-097DF5D3822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414;p65">
            <a:extLst>
              <a:ext uri="{FF2B5EF4-FFF2-40B4-BE49-F238E27FC236}">
                <a16:creationId xmlns:a16="http://schemas.microsoft.com/office/drawing/2014/main" id="{F64BF203-1655-38A4-20B6-66D274AEDBE1}"/>
              </a:ext>
            </a:extLst>
          </p:cNvPr>
          <p:cNvCxnSpPr>
            <a:cxnSpLocks noChangeShapeType="1"/>
          </p:cNvCxnSpPr>
          <p:nvPr/>
        </p:nvCxnSpPr>
        <p:spPr bwMode="auto">
          <a:xfrm rot="10800000" flipH="1">
            <a:off x="2408238" y="3643313"/>
            <a:ext cx="7494587" cy="12700"/>
          </a:xfrm>
          <a:prstGeom prst="bentConnector3">
            <a:avLst>
              <a:gd name="adj1" fmla="val 0"/>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5" name="Google Shape;415;p65">
            <a:extLst>
              <a:ext uri="{FF2B5EF4-FFF2-40B4-BE49-F238E27FC236}">
                <a16:creationId xmlns:a16="http://schemas.microsoft.com/office/drawing/2014/main" id="{660E98A8-DFF3-D495-52C2-EB107C967FA0}"/>
              </a:ext>
            </a:extLst>
          </p:cNvPr>
          <p:cNvSpPr txBox="1">
            <a:spLocks noChangeArrowheads="1"/>
          </p:cNvSpPr>
          <p:nvPr/>
        </p:nvSpPr>
        <p:spPr bwMode="auto">
          <a:xfrm>
            <a:off x="1608138" y="1270000"/>
            <a:ext cx="2933700" cy="338138"/>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Chief of Staff</a:t>
            </a:r>
            <a:endParaRPr lang="en-US" altLang="en-US">
              <a:latin typeface="Calibri" panose="020F0502020204030204" pitchFamily="34" charset="0"/>
            </a:endParaRPr>
          </a:p>
        </p:txBody>
      </p:sp>
      <p:sp>
        <p:nvSpPr>
          <p:cNvPr id="6" name="Google Shape;416;p65">
            <a:extLst>
              <a:ext uri="{FF2B5EF4-FFF2-40B4-BE49-F238E27FC236}">
                <a16:creationId xmlns:a16="http://schemas.microsoft.com/office/drawing/2014/main" id="{39964E65-26B2-2B8E-18F6-A06AE2EC6597}"/>
              </a:ext>
            </a:extLst>
          </p:cNvPr>
          <p:cNvSpPr txBox="1">
            <a:spLocks noChangeArrowheads="1"/>
          </p:cNvSpPr>
          <p:nvPr/>
        </p:nvSpPr>
        <p:spPr bwMode="auto">
          <a:xfrm>
            <a:off x="1049338" y="3624263"/>
            <a:ext cx="2651125"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Laboratory Programs </a:t>
            </a:r>
            <a:endParaRPr lang="en-US" altLang="en-US">
              <a:latin typeface="Calibri" panose="020F0502020204030204" pitchFamily="34" charset="0"/>
            </a:endParaRPr>
          </a:p>
        </p:txBody>
      </p:sp>
      <p:sp>
        <p:nvSpPr>
          <p:cNvPr id="7" name="Google Shape;417;p65">
            <a:extLst>
              <a:ext uri="{FF2B5EF4-FFF2-40B4-BE49-F238E27FC236}">
                <a16:creationId xmlns:a16="http://schemas.microsoft.com/office/drawing/2014/main" id="{4A91E8D9-4D51-DEAE-3E29-A53AD5FF1FFB}"/>
              </a:ext>
            </a:extLst>
          </p:cNvPr>
          <p:cNvSpPr txBox="1">
            <a:spLocks noChangeArrowheads="1"/>
          </p:cNvSpPr>
          <p:nvPr/>
        </p:nvSpPr>
        <p:spPr bwMode="auto">
          <a:xfrm>
            <a:off x="8542338" y="3624263"/>
            <a:ext cx="2651125"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Management Resources</a:t>
            </a:r>
            <a:r>
              <a:rPr lang="en-US" altLang="en-US" sz="16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p:txBody>
      </p:sp>
      <p:sp>
        <p:nvSpPr>
          <p:cNvPr id="8" name="Google Shape;418;p65">
            <a:extLst>
              <a:ext uri="{FF2B5EF4-FFF2-40B4-BE49-F238E27FC236}">
                <a16:creationId xmlns:a16="http://schemas.microsoft.com/office/drawing/2014/main" id="{8D71D36E-FB11-D96F-2DCE-6A63FCCCE656}"/>
              </a:ext>
            </a:extLst>
          </p:cNvPr>
          <p:cNvSpPr txBox="1">
            <a:spLocks noChangeArrowheads="1"/>
          </p:cNvSpPr>
          <p:nvPr/>
        </p:nvSpPr>
        <p:spPr bwMode="auto">
          <a:xfrm>
            <a:off x="1262063" y="5570538"/>
            <a:ext cx="2032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Jim Olthoff</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Laboratory Programs (Acting)</a:t>
            </a:r>
            <a:endParaRPr lang="en-US" altLang="en-US">
              <a:latin typeface="Calibri" panose="020F0502020204030204" pitchFamily="34" charset="0"/>
            </a:endParaRPr>
          </a:p>
        </p:txBody>
      </p:sp>
      <p:pic>
        <p:nvPicPr>
          <p:cNvPr id="9" name="Google Shape;419;p65">
            <a:extLst>
              <a:ext uri="{FF2B5EF4-FFF2-40B4-BE49-F238E27FC236}">
                <a16:creationId xmlns:a16="http://schemas.microsoft.com/office/drawing/2014/main" id="{41132950-5276-58B3-3256-B353F7E1CA7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4106863"/>
            <a:ext cx="135096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20;p65">
            <a:extLst>
              <a:ext uri="{FF2B5EF4-FFF2-40B4-BE49-F238E27FC236}">
                <a16:creationId xmlns:a16="http://schemas.microsoft.com/office/drawing/2014/main" id="{69FC50F0-EA82-1150-2BDC-37C0659ABD72}"/>
              </a:ext>
            </a:extLst>
          </p:cNvPr>
          <p:cNvSpPr txBox="1">
            <a:spLocks noChangeArrowheads="1"/>
          </p:cNvSpPr>
          <p:nvPr/>
        </p:nvSpPr>
        <p:spPr bwMode="auto">
          <a:xfrm>
            <a:off x="4716463" y="5570538"/>
            <a:ext cx="2913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Phillip Singerman</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Innovation and Industry Services</a:t>
            </a:r>
            <a:endParaRPr lang="en-US" altLang="en-US">
              <a:latin typeface="Calibri" panose="020F0502020204030204" pitchFamily="34" charset="0"/>
            </a:endParaRPr>
          </a:p>
        </p:txBody>
      </p:sp>
      <p:sp>
        <p:nvSpPr>
          <p:cNvPr id="11" name="Google Shape;421;p65">
            <a:extLst>
              <a:ext uri="{FF2B5EF4-FFF2-40B4-BE49-F238E27FC236}">
                <a16:creationId xmlns:a16="http://schemas.microsoft.com/office/drawing/2014/main" id="{0E983D8A-248F-5B6A-6093-CBE855F6725D}"/>
              </a:ext>
            </a:extLst>
          </p:cNvPr>
          <p:cNvSpPr txBox="1">
            <a:spLocks noChangeArrowheads="1"/>
          </p:cNvSpPr>
          <p:nvPr/>
        </p:nvSpPr>
        <p:spPr bwMode="auto">
          <a:xfrm>
            <a:off x="8894763" y="5570538"/>
            <a:ext cx="2265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b="1">
                <a:latin typeface="Calibri" panose="020F0502020204030204" pitchFamily="34" charset="0"/>
                <a:sym typeface="Calibri" panose="020F0502020204030204" pitchFamily="34" charset="0"/>
              </a:rPr>
              <a:t>Del Brockett</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Associate Director </a:t>
            </a:r>
            <a:endParaRPr lang="en-US" altLang="en-US">
              <a:latin typeface="Calibri" panose="020F0502020204030204" pitchFamily="34" charset="0"/>
            </a:endParaRPr>
          </a:p>
          <a:p>
            <a:pPr algn="ctr" eaLnBrk="1" hangingPunct="1">
              <a:buSzPts val="1400"/>
            </a:pPr>
            <a:r>
              <a:rPr lang="en-US" altLang="en-US">
                <a:latin typeface="Calibri" panose="020F0502020204030204" pitchFamily="34" charset="0"/>
                <a:sym typeface="Calibri" panose="020F0502020204030204" pitchFamily="34" charset="0"/>
              </a:rPr>
              <a:t>for Management Resources</a:t>
            </a:r>
            <a:endParaRPr lang="en-US" altLang="en-US">
              <a:latin typeface="Calibri" panose="020F0502020204030204" pitchFamily="34" charset="0"/>
            </a:endParaRPr>
          </a:p>
        </p:txBody>
      </p:sp>
      <p:cxnSp>
        <p:nvCxnSpPr>
          <p:cNvPr id="12" name="Google Shape;422;p65">
            <a:extLst>
              <a:ext uri="{FF2B5EF4-FFF2-40B4-BE49-F238E27FC236}">
                <a16:creationId xmlns:a16="http://schemas.microsoft.com/office/drawing/2014/main" id="{5DA3707B-65AD-3354-8BA5-947DFE5B5AF4}"/>
              </a:ext>
            </a:extLst>
          </p:cNvPr>
          <p:cNvCxnSpPr>
            <a:cxnSpLocks noChangeShapeType="1"/>
          </p:cNvCxnSpPr>
          <p:nvPr/>
        </p:nvCxnSpPr>
        <p:spPr bwMode="auto">
          <a:xfrm rot="10800000" flipH="1">
            <a:off x="4527550" y="1397000"/>
            <a:ext cx="674688" cy="7938"/>
          </a:xfrm>
          <a:prstGeom prst="straightConnector1">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3" name="Google Shape;423;p65">
            <a:extLst>
              <a:ext uri="{FF2B5EF4-FFF2-40B4-BE49-F238E27FC236}">
                <a16:creationId xmlns:a16="http://schemas.microsoft.com/office/drawing/2014/main" id="{248D9DDC-BA84-6DA0-CA78-AB4DCC801E1C}"/>
              </a:ext>
            </a:extLst>
          </p:cNvPr>
          <p:cNvCxnSpPr>
            <a:cxnSpLocks noChangeShapeType="1"/>
          </p:cNvCxnSpPr>
          <p:nvPr/>
        </p:nvCxnSpPr>
        <p:spPr bwMode="auto">
          <a:xfrm>
            <a:off x="6154738" y="1589088"/>
            <a:ext cx="0" cy="2041525"/>
          </a:xfrm>
          <a:prstGeom prst="straightConnector1">
            <a:avLst/>
          </a:prstGeom>
          <a:noFill/>
          <a:ln w="1905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14" name="Google Shape;425;p65">
            <a:extLst>
              <a:ext uri="{FF2B5EF4-FFF2-40B4-BE49-F238E27FC236}">
                <a16:creationId xmlns:a16="http://schemas.microsoft.com/office/drawing/2014/main" id="{965637B0-2E89-D5E7-A408-1E52CBCFB479}"/>
              </a:ext>
            </a:extLst>
          </p:cNvPr>
          <p:cNvSpPr txBox="1">
            <a:spLocks noChangeArrowheads="1"/>
          </p:cNvSpPr>
          <p:nvPr/>
        </p:nvSpPr>
        <p:spPr bwMode="auto">
          <a:xfrm>
            <a:off x="6915150" y="2033588"/>
            <a:ext cx="2911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Walter Copan</a:t>
            </a:r>
            <a:endParaRPr lang="en-US" altLang="en-US">
              <a:latin typeface="Calibri" panose="020F0502020204030204" pitchFamily="34" charset="0"/>
            </a:endParaRPr>
          </a:p>
          <a:p>
            <a:pPr eaLnBrk="1" hangingPunct="1">
              <a:buSzPts val="1400"/>
            </a:pPr>
            <a:r>
              <a:rPr lang="en-US" altLang="en-US">
                <a:latin typeface="Calibri" panose="020F0502020204030204" pitchFamily="34" charset="0"/>
                <a:sym typeface="Calibri" panose="020F0502020204030204" pitchFamily="34" charset="0"/>
              </a:rPr>
              <a:t>Under Secretary of Commerce for Standards and Technology, and </a:t>
            </a:r>
            <a:endParaRPr lang="en-US" altLang="en-US">
              <a:latin typeface="Calibri" panose="020F0502020204030204" pitchFamily="34" charset="0"/>
            </a:endParaRPr>
          </a:p>
          <a:p>
            <a:pPr eaLnBrk="1" hangingPunct="1">
              <a:buSzPts val="1400"/>
            </a:pPr>
            <a:r>
              <a:rPr lang="en-US" altLang="en-US">
                <a:latin typeface="Calibri" panose="020F0502020204030204" pitchFamily="34" charset="0"/>
                <a:sym typeface="Calibri" panose="020F0502020204030204" pitchFamily="34" charset="0"/>
              </a:rPr>
              <a:t>NIST Director</a:t>
            </a:r>
            <a:endParaRPr lang="en-US" altLang="en-US">
              <a:latin typeface="Calibri" panose="020F0502020204030204" pitchFamily="34" charset="0"/>
            </a:endParaRPr>
          </a:p>
        </p:txBody>
      </p:sp>
      <p:pic>
        <p:nvPicPr>
          <p:cNvPr id="15" name="Google Shape;426;p65">
            <a:extLst>
              <a:ext uri="{FF2B5EF4-FFF2-40B4-BE49-F238E27FC236}">
                <a16:creationId xmlns:a16="http://schemas.microsoft.com/office/drawing/2014/main" id="{4A1C9AC4-569D-7B4A-CD4F-5CA402DC4AF9}"/>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913" y="4100513"/>
            <a:ext cx="12017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Google Shape;424;p65">
            <a:extLst>
              <a:ext uri="{FF2B5EF4-FFF2-40B4-BE49-F238E27FC236}">
                <a16:creationId xmlns:a16="http://schemas.microsoft.com/office/drawing/2014/main" id="{FDBF20B9-F1FE-6CBE-99A3-E194F5852191}"/>
              </a:ext>
            </a:extLst>
          </p:cNvPr>
          <p:cNvSpPr txBox="1">
            <a:spLocks noChangeArrowheads="1"/>
          </p:cNvSpPr>
          <p:nvPr/>
        </p:nvSpPr>
        <p:spPr bwMode="auto">
          <a:xfrm>
            <a:off x="5030788" y="1250950"/>
            <a:ext cx="2249487" cy="338138"/>
          </a:xfrm>
          <a:prstGeom prst="rect">
            <a:avLst/>
          </a:prstGeom>
          <a:solidFill>
            <a:schemeClr val="bg1"/>
          </a:solidFill>
          <a:ln w="19050">
            <a:solidFill>
              <a:srgbClr val="0F294A"/>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Director</a:t>
            </a:r>
            <a:endParaRPr lang="en-US" altLang="en-US" sz="1600" u="sng">
              <a:latin typeface="Calibri" panose="020F0502020204030204" pitchFamily="34" charset="0"/>
              <a:sym typeface="Calibri" panose="020F0502020204030204" pitchFamily="34" charset="0"/>
            </a:endParaRPr>
          </a:p>
        </p:txBody>
      </p:sp>
      <p:pic>
        <p:nvPicPr>
          <p:cNvPr id="17" name="Google Shape;427;p65">
            <a:extLst>
              <a:ext uri="{FF2B5EF4-FFF2-40B4-BE49-F238E27FC236}">
                <a16:creationId xmlns:a16="http://schemas.microsoft.com/office/drawing/2014/main" id="{A49BE6EA-FE17-8654-B1F7-20D5377A47F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913" y="1704975"/>
            <a:ext cx="1477962"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oogle Shape;428;p65">
            <a:extLst>
              <a:ext uri="{FF2B5EF4-FFF2-40B4-BE49-F238E27FC236}">
                <a16:creationId xmlns:a16="http://schemas.microsoft.com/office/drawing/2014/main" id="{2CC24999-0D19-CB22-74A9-43110E87FB33}"/>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4338" y="4095750"/>
            <a:ext cx="118745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Google Shape;429;p65">
            <a:extLst>
              <a:ext uri="{FF2B5EF4-FFF2-40B4-BE49-F238E27FC236}">
                <a16:creationId xmlns:a16="http://schemas.microsoft.com/office/drawing/2014/main" id="{EE8277CF-4040-A2DF-3384-7D604FEE599A}"/>
              </a:ext>
            </a:extLst>
          </p:cNvPr>
          <p:cNvSpPr txBox="1">
            <a:spLocks noChangeArrowheads="1"/>
          </p:cNvSpPr>
          <p:nvPr/>
        </p:nvSpPr>
        <p:spPr bwMode="auto">
          <a:xfrm>
            <a:off x="4337050" y="3643313"/>
            <a:ext cx="3568700" cy="338137"/>
          </a:xfrm>
          <a:prstGeom prst="rect">
            <a:avLst/>
          </a:prstGeom>
          <a:solidFill>
            <a:schemeClr val="bg1"/>
          </a:solidFill>
          <a:ln w="19050">
            <a:solidFill>
              <a:srgbClr val="0F294A"/>
            </a:solidFill>
            <a:miter lim="800000"/>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latin typeface="Calibri" panose="020F0502020204030204" pitchFamily="34" charset="0"/>
                <a:sym typeface="Calibri" panose="020F0502020204030204" pitchFamily="34" charset="0"/>
              </a:rPr>
              <a:t>Innovation and Industry Services</a:t>
            </a:r>
            <a:endParaRPr lang="en-US" altLang="en-US">
              <a:latin typeface="Calibri" panose="020F0502020204030204" pitchFamily="34" charset="0"/>
            </a:endParaRPr>
          </a:p>
        </p:txBody>
      </p:sp>
      <p:pic>
        <p:nvPicPr>
          <p:cNvPr id="20" name="Google Shape;431;p65">
            <a:extLst>
              <a:ext uri="{FF2B5EF4-FFF2-40B4-BE49-F238E27FC236}">
                <a16:creationId xmlns:a16="http://schemas.microsoft.com/office/drawing/2014/main" id="{B5A03C41-7E9C-0D13-6010-067618E5C6A4}"/>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770063"/>
            <a:ext cx="15208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Google Shape;432;p65">
            <a:extLst>
              <a:ext uri="{FF2B5EF4-FFF2-40B4-BE49-F238E27FC236}">
                <a16:creationId xmlns:a16="http://schemas.microsoft.com/office/drawing/2014/main" id="{7AED542A-459A-BB51-6A86-C9FDE810760D}"/>
              </a:ext>
            </a:extLst>
          </p:cNvPr>
          <p:cNvSpPr txBox="1">
            <a:spLocks noChangeArrowheads="1"/>
          </p:cNvSpPr>
          <p:nvPr/>
        </p:nvSpPr>
        <p:spPr bwMode="auto">
          <a:xfrm>
            <a:off x="215900" y="2081213"/>
            <a:ext cx="16652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1400"/>
            </a:pPr>
            <a:r>
              <a:rPr lang="en-US" altLang="en-US" b="1">
                <a:latin typeface="Calibri" panose="020F0502020204030204" pitchFamily="34" charset="0"/>
                <a:sym typeface="Calibri" panose="020F0502020204030204" pitchFamily="34" charset="0"/>
              </a:rPr>
              <a:t>Kevin Kimball</a:t>
            </a:r>
            <a:endParaRPr lang="en-US" altLang="en-US">
              <a:latin typeface="Calibri" panose="020F0502020204030204" pitchFamily="34" charset="0"/>
            </a:endParaRPr>
          </a:p>
          <a:p>
            <a:pPr algn="r" eaLnBrk="1" hangingPunct="1">
              <a:buSzPts val="1400"/>
            </a:pPr>
            <a:r>
              <a:rPr lang="en-US" altLang="en-US">
                <a:latin typeface="Calibri" panose="020F0502020204030204" pitchFamily="34" charset="0"/>
                <a:sym typeface="Calibri" panose="020F0502020204030204" pitchFamily="34" charset="0"/>
              </a:rPr>
              <a:t>Chief of Staff </a:t>
            </a:r>
            <a:endParaRPr lang="en-US" altLang="en-US">
              <a:latin typeface="Calibri" panose="020F0502020204030204" pitchFamily="34" charset="0"/>
            </a:endParaRPr>
          </a:p>
          <a:p>
            <a:pPr algn="r" eaLnBrk="1" hangingPunct="1">
              <a:buSzPts val="1400"/>
            </a:pPr>
            <a:r>
              <a:rPr lang="en-US" altLang="en-US">
                <a:latin typeface="Calibri" panose="020F0502020204030204" pitchFamily="34" charset="0"/>
                <a:sym typeface="Calibri" panose="020F0502020204030204" pitchFamily="34" charset="0"/>
              </a:rPr>
              <a:t>NIST </a:t>
            </a:r>
            <a:endParaRPr lang="en-US" altLang="en-US">
              <a:latin typeface="Calibri" panose="020F0502020204030204" pitchFamily="34" charset="0"/>
            </a:endParaRPr>
          </a:p>
        </p:txBody>
      </p:sp>
      <p:sp>
        <p:nvSpPr>
          <p:cNvPr id="430" name="Google Shape;430;p65"/>
          <p:cNvSpPr txBox="1">
            <a:spLocks noGrp="1"/>
          </p:cNvSpPr>
          <p:nvPr>
            <p:ph type="title"/>
          </p:nvPr>
        </p:nvSpPr>
        <p:spPr>
          <a:xfrm>
            <a:off x="573795" y="-10746"/>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4400"/>
              <a:buFont typeface="Calibri"/>
              <a:buNone/>
              <a:defRPr sz="44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87064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33"/>
        <p:cNvGrpSpPr/>
        <p:nvPr/>
      </p:nvGrpSpPr>
      <p:grpSpPr>
        <a:xfrm>
          <a:off x="0" y="0"/>
          <a:ext cx="0" cy="0"/>
          <a:chOff x="0" y="0"/>
          <a:chExt cx="0" cy="0"/>
        </a:xfrm>
      </p:grpSpPr>
      <p:pic>
        <p:nvPicPr>
          <p:cNvPr id="2" name="Google Shape;434;p66">
            <a:extLst>
              <a:ext uri="{FF2B5EF4-FFF2-40B4-BE49-F238E27FC236}">
                <a16:creationId xmlns:a16="http://schemas.microsoft.com/office/drawing/2014/main" id="{E7DE6FDE-74DF-02DA-D426-BC6824139B4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435;p66">
            <a:extLst>
              <a:ext uri="{FF2B5EF4-FFF2-40B4-BE49-F238E27FC236}">
                <a16:creationId xmlns:a16="http://schemas.microsoft.com/office/drawing/2014/main" id="{B185BB3B-FA7D-F3D1-E944-57BBAB3EE7E7}"/>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Joint Institute and Center Locations</a:t>
            </a:r>
          </a:p>
        </p:txBody>
      </p:sp>
      <p:pic>
        <p:nvPicPr>
          <p:cNvPr id="4" name="Google Shape;436;p66">
            <a:extLst>
              <a:ext uri="{FF2B5EF4-FFF2-40B4-BE49-F238E27FC236}">
                <a16:creationId xmlns:a16="http://schemas.microsoft.com/office/drawing/2014/main" id="{38070DCF-1F06-4E15-9128-1827BD3E77D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437;p66">
            <a:extLst>
              <a:ext uri="{FF2B5EF4-FFF2-40B4-BE49-F238E27FC236}">
                <a16:creationId xmlns:a16="http://schemas.microsoft.com/office/drawing/2014/main" id="{8F2121E5-06A1-507F-20E1-069801C73EC5}"/>
              </a:ext>
            </a:extLst>
          </p:cNvPr>
          <p:cNvSpPr txBox="1">
            <a:spLocks noChangeArrowheads="1"/>
          </p:cNvSpPr>
          <p:nvPr/>
        </p:nvSpPr>
        <p:spPr bwMode="auto">
          <a:xfrm>
            <a:off x="3862388" y="2794000"/>
            <a:ext cx="23971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Construction (CRF)</a:t>
            </a:r>
            <a:endParaRPr lang="en-US" altLang="en-US">
              <a:latin typeface="Calibri" panose="020F0502020204030204" pitchFamily="34" charset="0"/>
            </a:endParaRPr>
          </a:p>
          <a:p>
            <a:pPr eaLnBrk="1" hangingPunct="1">
              <a:buSzPts val="2000"/>
            </a:pPr>
            <a:r>
              <a:rPr lang="en-US" altLang="en-US" sz="2000" b="1">
                <a:solidFill>
                  <a:srgbClr val="FFFFFF"/>
                </a:solidFill>
                <a:latin typeface="Calibri" panose="020F0502020204030204" pitchFamily="34" charset="0"/>
                <a:sym typeface="Calibri" panose="020F0502020204030204" pitchFamily="34" charset="0"/>
              </a:rPr>
              <a:t>$319 Million</a:t>
            </a:r>
            <a:endParaRPr lang="en-US" altLang="en-US">
              <a:latin typeface="Calibri" panose="020F0502020204030204" pitchFamily="34" charset="0"/>
            </a:endParaRPr>
          </a:p>
        </p:txBody>
      </p:sp>
      <p:sp>
        <p:nvSpPr>
          <p:cNvPr id="6" name="Google Shape;438;p66">
            <a:extLst>
              <a:ext uri="{FF2B5EF4-FFF2-40B4-BE49-F238E27FC236}">
                <a16:creationId xmlns:a16="http://schemas.microsoft.com/office/drawing/2014/main" id="{B58A650D-A398-E256-05A6-B8241F56EE0C}"/>
              </a:ext>
            </a:extLst>
          </p:cNvPr>
          <p:cNvSpPr txBox="1">
            <a:spLocks noChangeArrowheads="1"/>
          </p:cNvSpPr>
          <p:nvPr/>
        </p:nvSpPr>
        <p:spPr bwMode="auto">
          <a:xfrm>
            <a:off x="6356350" y="3686175"/>
            <a:ext cx="21637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Laboratory Research (STRS) </a:t>
            </a:r>
            <a:r>
              <a:rPr lang="en-US" altLang="en-US" sz="2000" b="1">
                <a:solidFill>
                  <a:srgbClr val="FFFFFF"/>
                </a:solidFill>
                <a:latin typeface="Calibri" panose="020F0502020204030204" pitchFamily="34" charset="0"/>
                <a:sym typeface="Calibri" panose="020F0502020204030204" pitchFamily="34" charset="0"/>
              </a:rPr>
              <a:t>$724.5 Million</a:t>
            </a:r>
            <a:endParaRPr lang="en-US" altLang="en-US" sz="1800" b="1">
              <a:solidFill>
                <a:srgbClr val="FFFFFF"/>
              </a:solidFill>
              <a:latin typeface="Calibri" panose="020F0502020204030204" pitchFamily="34" charset="0"/>
              <a:sym typeface="Calibri" panose="020F0502020204030204" pitchFamily="34" charset="0"/>
            </a:endParaRPr>
          </a:p>
        </p:txBody>
      </p:sp>
      <p:pic>
        <p:nvPicPr>
          <p:cNvPr id="7" name="Google Shape;439;p66">
            <a:extLst>
              <a:ext uri="{FF2B5EF4-FFF2-40B4-BE49-F238E27FC236}">
                <a16:creationId xmlns:a16="http://schemas.microsoft.com/office/drawing/2014/main" id="{F52BF73E-59B5-DC27-C252-A763D155725C}"/>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090613"/>
            <a:ext cx="9347200"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440;p66">
            <a:extLst>
              <a:ext uri="{FF2B5EF4-FFF2-40B4-BE49-F238E27FC236}">
                <a16:creationId xmlns:a16="http://schemas.microsoft.com/office/drawing/2014/main" id="{19644A9C-88AC-6D73-B3DB-DA1CFF1158C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13" y="1416050"/>
            <a:ext cx="86233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441;p66">
            <a:extLst>
              <a:ext uri="{FF2B5EF4-FFF2-40B4-BE49-F238E27FC236}">
                <a16:creationId xmlns:a16="http://schemas.microsoft.com/office/drawing/2014/main" id="{4EFD41C0-35E0-B309-6503-461D767B8359}"/>
              </a:ext>
            </a:extLst>
          </p:cNvPr>
          <p:cNvSpPr txBox="1"/>
          <p:nvPr/>
        </p:nvSpPr>
        <p:spPr>
          <a:xfrm>
            <a:off x="3214688" y="3168650"/>
            <a:ext cx="1020762" cy="484188"/>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0" name="Google Shape;442;p66">
            <a:extLst>
              <a:ext uri="{FF2B5EF4-FFF2-40B4-BE49-F238E27FC236}">
                <a16:creationId xmlns:a16="http://schemas.microsoft.com/office/drawing/2014/main" id="{9E415EFE-50FF-62EF-0A81-D6E5F9E1BF0E}"/>
              </a:ext>
            </a:extLst>
          </p:cNvPr>
          <p:cNvSpPr txBox="1"/>
          <p:nvPr/>
        </p:nvSpPr>
        <p:spPr>
          <a:xfrm>
            <a:off x="7186613" y="4276725"/>
            <a:ext cx="1020762" cy="484188"/>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1" name="Google Shape;443;p66">
            <a:extLst>
              <a:ext uri="{FF2B5EF4-FFF2-40B4-BE49-F238E27FC236}">
                <a16:creationId xmlns:a16="http://schemas.microsoft.com/office/drawing/2014/main" id="{98D83B22-71EB-C7CF-20F6-41C1271AFC1E}"/>
              </a:ext>
            </a:extLst>
          </p:cNvPr>
          <p:cNvSpPr txBox="1"/>
          <p:nvPr/>
        </p:nvSpPr>
        <p:spPr>
          <a:xfrm>
            <a:off x="542925" y="3141663"/>
            <a:ext cx="1020763" cy="484187"/>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2" name="Google Shape;444;p66">
            <a:extLst>
              <a:ext uri="{FF2B5EF4-FFF2-40B4-BE49-F238E27FC236}">
                <a16:creationId xmlns:a16="http://schemas.microsoft.com/office/drawing/2014/main" id="{2195F3F9-17AF-461B-A42D-2724FC1189DC}"/>
              </a:ext>
            </a:extLst>
          </p:cNvPr>
          <p:cNvSpPr txBox="1"/>
          <p:nvPr/>
        </p:nvSpPr>
        <p:spPr>
          <a:xfrm>
            <a:off x="2765425" y="5876925"/>
            <a:ext cx="1020763"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3" name="Google Shape;445;p66">
            <a:extLst>
              <a:ext uri="{FF2B5EF4-FFF2-40B4-BE49-F238E27FC236}">
                <a16:creationId xmlns:a16="http://schemas.microsoft.com/office/drawing/2014/main" id="{7B027B2D-194C-7EC8-7FBF-89D3F862C0F4}"/>
              </a:ext>
            </a:extLst>
          </p:cNvPr>
          <p:cNvSpPr txBox="1"/>
          <p:nvPr/>
        </p:nvSpPr>
        <p:spPr>
          <a:xfrm>
            <a:off x="3214688" y="3019425"/>
            <a:ext cx="1020762"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4" name="Google Shape;446;p66">
            <a:extLst>
              <a:ext uri="{FF2B5EF4-FFF2-40B4-BE49-F238E27FC236}">
                <a16:creationId xmlns:a16="http://schemas.microsoft.com/office/drawing/2014/main" id="{872232E0-DE6F-D301-E0DE-3CA3335FE57E}"/>
              </a:ext>
            </a:extLst>
          </p:cNvPr>
          <p:cNvSpPr txBox="1"/>
          <p:nvPr/>
        </p:nvSpPr>
        <p:spPr>
          <a:xfrm>
            <a:off x="7186613" y="4127500"/>
            <a:ext cx="1020762"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5" name="Google Shape;447;p66">
            <a:extLst>
              <a:ext uri="{FF2B5EF4-FFF2-40B4-BE49-F238E27FC236}">
                <a16:creationId xmlns:a16="http://schemas.microsoft.com/office/drawing/2014/main" id="{CE399C4B-FD19-29EC-DE92-197E130C45D8}"/>
              </a:ext>
            </a:extLst>
          </p:cNvPr>
          <p:cNvSpPr txBox="1"/>
          <p:nvPr/>
        </p:nvSpPr>
        <p:spPr>
          <a:xfrm>
            <a:off x="542925" y="2992438"/>
            <a:ext cx="1020763" cy="482600"/>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sp>
        <p:nvSpPr>
          <p:cNvPr id="16" name="Google Shape;448;p66">
            <a:extLst>
              <a:ext uri="{FF2B5EF4-FFF2-40B4-BE49-F238E27FC236}">
                <a16:creationId xmlns:a16="http://schemas.microsoft.com/office/drawing/2014/main" id="{08032E50-FEBA-6AFF-D1A2-8CE9164CD941}"/>
              </a:ext>
            </a:extLst>
          </p:cNvPr>
          <p:cNvSpPr txBox="1"/>
          <p:nvPr/>
        </p:nvSpPr>
        <p:spPr>
          <a:xfrm>
            <a:off x="2765425" y="5726113"/>
            <a:ext cx="1020763" cy="484187"/>
          </a:xfrm>
          <a:prstGeom prst="rect">
            <a:avLst/>
          </a:prstGeom>
          <a:noFill/>
          <a:ln>
            <a:noFill/>
          </a:ln>
        </p:spPr>
        <p:txBody>
          <a:bodyPr spcFirstLastPara="1" lIns="91425" tIns="45700" rIns="91425" bIns="45700" anchor="ctr"/>
          <a:lstStyle/>
          <a:p>
            <a:pPr eaLnBrk="1" fontAlgn="auto" hangingPunct="1">
              <a:lnSpc>
                <a:spcPct val="80000"/>
              </a:lnSpc>
              <a:spcBef>
                <a:spcPts val="0"/>
              </a:spcBef>
              <a:spcAft>
                <a:spcPts val="0"/>
              </a:spcAft>
              <a:buClr>
                <a:schemeClr val="dk1"/>
              </a:buClr>
              <a:buSzPts val="2960"/>
              <a:buFont typeface="Arial"/>
              <a:buNone/>
              <a:defRPr/>
            </a:pPr>
            <a:endParaRPr sz="2960" b="1" kern="0" dirty="0">
              <a:solidFill>
                <a:schemeClr val="lt1"/>
              </a:solidFill>
              <a:latin typeface="Calibri" panose="020F0502020204030204" pitchFamily="34" charset="0"/>
              <a:ea typeface="Arial"/>
              <a:cs typeface="Calibri" panose="020F0502020204030204" pitchFamily="34" charset="0"/>
              <a:sym typeface="Arial"/>
            </a:endParaRPr>
          </a:p>
        </p:txBody>
      </p:sp>
      <p:grpSp>
        <p:nvGrpSpPr>
          <p:cNvPr id="17" name="Google Shape;449;p66">
            <a:extLst>
              <a:ext uri="{FF2B5EF4-FFF2-40B4-BE49-F238E27FC236}">
                <a16:creationId xmlns:a16="http://schemas.microsoft.com/office/drawing/2014/main" id="{CE18840A-A279-1F13-EB69-6DE9D815B8FE}"/>
              </a:ext>
            </a:extLst>
          </p:cNvPr>
          <p:cNvGrpSpPr>
            <a:grpSpLocks/>
          </p:cNvGrpSpPr>
          <p:nvPr/>
        </p:nvGrpSpPr>
        <p:grpSpPr bwMode="auto">
          <a:xfrm>
            <a:off x="9386888" y="1162050"/>
            <a:ext cx="1827212" cy="504825"/>
            <a:chOff x="9386496" y="1161625"/>
            <a:chExt cx="1827651" cy="504470"/>
          </a:xfrm>
        </p:grpSpPr>
        <p:pic>
          <p:nvPicPr>
            <p:cNvPr id="18" name="Google Shape;450;p66">
              <a:extLst>
                <a:ext uri="{FF2B5EF4-FFF2-40B4-BE49-F238E27FC236}">
                  <a16:creationId xmlns:a16="http://schemas.microsoft.com/office/drawing/2014/main" id="{2493C480-9009-9658-AAD5-2612827465A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9398" y="1161625"/>
              <a:ext cx="374749" cy="50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Google Shape;451;p66">
              <a:extLst>
                <a:ext uri="{FF2B5EF4-FFF2-40B4-BE49-F238E27FC236}">
                  <a16:creationId xmlns:a16="http://schemas.microsoft.com/office/drawing/2014/main" id="{DD6CB44D-6D3D-9418-C39B-42FE0BA47935}"/>
                </a:ext>
              </a:extLst>
            </p:cNvPr>
            <p:cNvSpPr txBox="1">
              <a:spLocks noChangeArrowheads="1"/>
            </p:cNvSpPr>
            <p:nvPr/>
          </p:nvSpPr>
          <p:spPr bwMode="auto">
            <a:xfrm>
              <a:off x="9386496" y="1194762"/>
              <a:ext cx="1317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NIST Campuses</a:t>
              </a:r>
              <a:endParaRPr lang="en-US" altLang="en-US">
                <a:latin typeface="Calibri" panose="020F0502020204030204" pitchFamily="34" charset="0"/>
              </a:endParaRPr>
            </a:p>
          </p:txBody>
        </p:sp>
      </p:grpSp>
      <p:grpSp>
        <p:nvGrpSpPr>
          <p:cNvPr id="20" name="Google Shape;452;p66">
            <a:extLst>
              <a:ext uri="{FF2B5EF4-FFF2-40B4-BE49-F238E27FC236}">
                <a16:creationId xmlns:a16="http://schemas.microsoft.com/office/drawing/2014/main" id="{379BF650-0688-580F-2C8B-D323FD64BD67}"/>
              </a:ext>
            </a:extLst>
          </p:cNvPr>
          <p:cNvGrpSpPr>
            <a:grpSpLocks/>
          </p:cNvGrpSpPr>
          <p:nvPr/>
        </p:nvGrpSpPr>
        <p:grpSpPr bwMode="auto">
          <a:xfrm>
            <a:off x="9386888" y="1784350"/>
            <a:ext cx="2528887" cy="533400"/>
            <a:chOff x="9386496" y="1784590"/>
            <a:chExt cx="2530035" cy="533287"/>
          </a:xfrm>
        </p:grpSpPr>
        <p:pic>
          <p:nvPicPr>
            <p:cNvPr id="21" name="Google Shape;453;p66">
              <a:extLst>
                <a:ext uri="{FF2B5EF4-FFF2-40B4-BE49-F238E27FC236}">
                  <a16:creationId xmlns:a16="http://schemas.microsoft.com/office/drawing/2014/main" id="{70F996F2-0503-BFDA-5C61-E6737D9C77BE}"/>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6566" y="178459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Google Shape;454;p66">
              <a:extLst>
                <a:ext uri="{FF2B5EF4-FFF2-40B4-BE49-F238E27FC236}">
                  <a16:creationId xmlns:a16="http://schemas.microsoft.com/office/drawing/2014/main" id="{38A2686B-7779-3151-8DB5-E95FC6604752}"/>
                </a:ext>
              </a:extLst>
            </p:cNvPr>
            <p:cNvSpPr txBox="1">
              <a:spLocks noChangeArrowheads="1"/>
            </p:cNvSpPr>
            <p:nvPr/>
          </p:nvSpPr>
          <p:spPr bwMode="auto">
            <a:xfrm>
              <a:off x="9386496" y="1998702"/>
              <a:ext cx="2208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Joint Institutes and Centers</a:t>
              </a:r>
              <a:endParaRPr lang="en-US" altLang="en-US">
                <a:latin typeface="Calibri" panose="020F0502020204030204" pitchFamily="34" charset="0"/>
              </a:endParaRPr>
            </a:p>
          </p:txBody>
        </p:sp>
      </p:grpSp>
      <p:grpSp>
        <p:nvGrpSpPr>
          <p:cNvPr id="23" name="Google Shape;455;p66">
            <a:extLst>
              <a:ext uri="{FF2B5EF4-FFF2-40B4-BE49-F238E27FC236}">
                <a16:creationId xmlns:a16="http://schemas.microsoft.com/office/drawing/2014/main" id="{5063CEBE-49B0-3AC1-F533-B82B6B4032A8}"/>
              </a:ext>
            </a:extLst>
          </p:cNvPr>
          <p:cNvGrpSpPr>
            <a:grpSpLocks/>
          </p:cNvGrpSpPr>
          <p:nvPr/>
        </p:nvGrpSpPr>
        <p:grpSpPr bwMode="auto">
          <a:xfrm>
            <a:off x="9386888" y="5554663"/>
            <a:ext cx="2497137" cy="533400"/>
            <a:chOff x="9386496" y="5555020"/>
            <a:chExt cx="2496882" cy="533287"/>
          </a:xfrm>
        </p:grpSpPr>
        <p:pic>
          <p:nvPicPr>
            <p:cNvPr id="24" name="Google Shape;456;p66">
              <a:extLst>
                <a:ext uri="{FF2B5EF4-FFF2-40B4-BE49-F238E27FC236}">
                  <a16:creationId xmlns:a16="http://schemas.microsoft.com/office/drawing/2014/main" id="{D6524F66-2587-FD6D-57F3-C1406AF8867D}"/>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3413" y="555502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Google Shape;457;p66">
              <a:extLst>
                <a:ext uri="{FF2B5EF4-FFF2-40B4-BE49-F238E27FC236}">
                  <a16:creationId xmlns:a16="http://schemas.microsoft.com/office/drawing/2014/main" id="{191C688E-5BB1-65CE-6F2F-B4E109458AD6}"/>
                </a:ext>
              </a:extLst>
            </p:cNvPr>
            <p:cNvSpPr txBox="1">
              <a:spLocks noChangeArrowheads="1"/>
            </p:cNvSpPr>
            <p:nvPr/>
          </p:nvSpPr>
          <p:spPr bwMode="auto">
            <a:xfrm>
              <a:off x="9386496" y="5684416"/>
              <a:ext cx="2130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NIST Centers of Excellence</a:t>
              </a:r>
              <a:endParaRPr lang="en-US" altLang="en-US">
                <a:latin typeface="Calibri" panose="020F0502020204030204" pitchFamily="34" charset="0"/>
                <a:sym typeface="Calibri" panose="020F0502020204030204" pitchFamily="34" charset="0"/>
              </a:endParaRPr>
            </a:p>
          </p:txBody>
        </p:sp>
      </p:grpSp>
      <p:grpSp>
        <p:nvGrpSpPr>
          <p:cNvPr id="26" name="Google Shape;458;p66">
            <a:extLst>
              <a:ext uri="{FF2B5EF4-FFF2-40B4-BE49-F238E27FC236}">
                <a16:creationId xmlns:a16="http://schemas.microsoft.com/office/drawing/2014/main" id="{9767DC3D-E1C2-7018-BE8B-D5168E0B7D12}"/>
              </a:ext>
            </a:extLst>
          </p:cNvPr>
          <p:cNvGrpSpPr>
            <a:grpSpLocks/>
          </p:cNvGrpSpPr>
          <p:nvPr/>
        </p:nvGrpSpPr>
        <p:grpSpPr bwMode="auto">
          <a:xfrm>
            <a:off x="7466013" y="2282825"/>
            <a:ext cx="4492625" cy="1196975"/>
            <a:chOff x="7466568" y="2282245"/>
            <a:chExt cx="4492860" cy="1198003"/>
          </a:xfrm>
        </p:grpSpPr>
        <p:pic>
          <p:nvPicPr>
            <p:cNvPr id="27" name="Google Shape;459;p66">
              <a:extLst>
                <a:ext uri="{FF2B5EF4-FFF2-40B4-BE49-F238E27FC236}">
                  <a16:creationId xmlns:a16="http://schemas.microsoft.com/office/drawing/2014/main" id="{B19276CC-1AB4-A5CE-0C9A-B5A5AB075CE2}"/>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568" y="2946961"/>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Google Shape;460;p66">
              <a:extLst>
                <a:ext uri="{FF2B5EF4-FFF2-40B4-BE49-F238E27FC236}">
                  <a16:creationId xmlns:a16="http://schemas.microsoft.com/office/drawing/2014/main" id="{DFD5D7A7-397F-DC89-A487-C48E81164B6B}"/>
                </a:ext>
              </a:extLst>
            </p:cNvPr>
            <p:cNvSpPr>
              <a:spLocks noChangeArrowheads="1"/>
            </p:cNvSpPr>
            <p:nvPr/>
          </p:nvSpPr>
          <p:spPr bwMode="auto">
            <a:xfrm>
              <a:off x="9386496" y="2282245"/>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National Cybersecurity Center of Excellence</a:t>
              </a:r>
              <a:endParaRPr lang="en-US" altLang="en-US">
                <a:latin typeface="Calibri" panose="020F0502020204030204" pitchFamily="34" charset="0"/>
              </a:endParaRPr>
            </a:p>
          </p:txBody>
        </p:sp>
      </p:grpSp>
      <p:grpSp>
        <p:nvGrpSpPr>
          <p:cNvPr id="29" name="Google Shape;461;p66">
            <a:extLst>
              <a:ext uri="{FF2B5EF4-FFF2-40B4-BE49-F238E27FC236}">
                <a16:creationId xmlns:a16="http://schemas.microsoft.com/office/drawing/2014/main" id="{3DE905AF-F947-F199-89EE-4F1F23FB7B79}"/>
              </a:ext>
            </a:extLst>
          </p:cNvPr>
          <p:cNvGrpSpPr>
            <a:grpSpLocks/>
          </p:cNvGrpSpPr>
          <p:nvPr/>
        </p:nvGrpSpPr>
        <p:grpSpPr bwMode="auto">
          <a:xfrm>
            <a:off x="7704138" y="2660650"/>
            <a:ext cx="4254500" cy="877888"/>
            <a:chOff x="7704335" y="2660285"/>
            <a:chExt cx="4255093" cy="878206"/>
          </a:xfrm>
        </p:grpSpPr>
        <p:pic>
          <p:nvPicPr>
            <p:cNvPr id="30" name="Google Shape;462;p66">
              <a:extLst>
                <a:ext uri="{FF2B5EF4-FFF2-40B4-BE49-F238E27FC236}">
                  <a16:creationId xmlns:a16="http://schemas.microsoft.com/office/drawing/2014/main" id="{BF0AC135-1995-BC9D-C258-BEC52E3BB86D}"/>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4335" y="3005204"/>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Google Shape;463;p66">
              <a:extLst>
                <a:ext uri="{FF2B5EF4-FFF2-40B4-BE49-F238E27FC236}">
                  <a16:creationId xmlns:a16="http://schemas.microsoft.com/office/drawing/2014/main" id="{9F60B06C-C932-B6A5-D888-C0F71A62A823}"/>
                </a:ext>
              </a:extLst>
            </p:cNvPr>
            <p:cNvSpPr>
              <a:spLocks noChangeArrowheads="1"/>
            </p:cNvSpPr>
            <p:nvPr/>
          </p:nvSpPr>
          <p:spPr bwMode="auto">
            <a:xfrm>
              <a:off x="9386496" y="2660285"/>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Institute for Bioscience &amp; Biotechnology Research</a:t>
              </a:r>
              <a:endParaRPr lang="en-US" altLang="en-US">
                <a:latin typeface="Calibri" panose="020F0502020204030204" pitchFamily="34" charset="0"/>
              </a:endParaRPr>
            </a:p>
          </p:txBody>
        </p:sp>
      </p:grpSp>
      <p:grpSp>
        <p:nvGrpSpPr>
          <p:cNvPr id="32" name="Google Shape;464;p66">
            <a:extLst>
              <a:ext uri="{FF2B5EF4-FFF2-40B4-BE49-F238E27FC236}">
                <a16:creationId xmlns:a16="http://schemas.microsoft.com/office/drawing/2014/main" id="{2D62A40F-9C83-0968-AACF-19E3E79014F3}"/>
              </a:ext>
            </a:extLst>
          </p:cNvPr>
          <p:cNvGrpSpPr>
            <a:grpSpLocks/>
          </p:cNvGrpSpPr>
          <p:nvPr/>
        </p:nvGrpSpPr>
        <p:grpSpPr bwMode="auto">
          <a:xfrm>
            <a:off x="7089775" y="3962400"/>
            <a:ext cx="5468938" cy="776288"/>
            <a:chOff x="7089312" y="3961824"/>
            <a:chExt cx="5470060" cy="776400"/>
          </a:xfrm>
        </p:grpSpPr>
        <p:pic>
          <p:nvPicPr>
            <p:cNvPr id="33" name="Google Shape;465;p66">
              <a:extLst>
                <a:ext uri="{FF2B5EF4-FFF2-40B4-BE49-F238E27FC236}">
                  <a16:creationId xmlns:a16="http://schemas.microsoft.com/office/drawing/2014/main" id="{3FFC494C-FAC8-066E-D169-DAF8526C1012}"/>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9312" y="4204937"/>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Google Shape;466;p66">
              <a:extLst>
                <a:ext uri="{FF2B5EF4-FFF2-40B4-BE49-F238E27FC236}">
                  <a16:creationId xmlns:a16="http://schemas.microsoft.com/office/drawing/2014/main" id="{4F40CD0B-15E4-D855-2563-AC3AED309D2D}"/>
                </a:ext>
              </a:extLst>
            </p:cNvPr>
            <p:cNvSpPr>
              <a:spLocks noChangeArrowheads="1"/>
            </p:cNvSpPr>
            <p:nvPr/>
          </p:nvSpPr>
          <p:spPr bwMode="auto">
            <a:xfrm>
              <a:off x="9386496" y="3961824"/>
              <a:ext cx="3172875"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Hollings Marine Laboratory</a:t>
              </a:r>
              <a:endParaRPr lang="en-US" altLang="en-US">
                <a:latin typeface="Calibri" panose="020F0502020204030204" pitchFamily="34" charset="0"/>
              </a:endParaRPr>
            </a:p>
          </p:txBody>
        </p:sp>
      </p:grpSp>
      <p:grpSp>
        <p:nvGrpSpPr>
          <p:cNvPr id="35" name="Google Shape;467;p66">
            <a:extLst>
              <a:ext uri="{FF2B5EF4-FFF2-40B4-BE49-F238E27FC236}">
                <a16:creationId xmlns:a16="http://schemas.microsoft.com/office/drawing/2014/main" id="{C187861D-2B5A-E7F0-623A-AA086AE524EE}"/>
              </a:ext>
            </a:extLst>
          </p:cNvPr>
          <p:cNvGrpSpPr>
            <a:grpSpLocks/>
          </p:cNvGrpSpPr>
          <p:nvPr/>
        </p:nvGrpSpPr>
        <p:grpSpPr bwMode="auto">
          <a:xfrm>
            <a:off x="8234363" y="2665413"/>
            <a:ext cx="4283075" cy="1789112"/>
            <a:chOff x="8233590" y="2664790"/>
            <a:chExt cx="4283765" cy="1789138"/>
          </a:xfrm>
        </p:grpSpPr>
        <p:pic>
          <p:nvPicPr>
            <p:cNvPr id="36" name="Google Shape;468;p66">
              <a:extLst>
                <a:ext uri="{FF2B5EF4-FFF2-40B4-BE49-F238E27FC236}">
                  <a16:creationId xmlns:a16="http://schemas.microsoft.com/office/drawing/2014/main" id="{3A6F2F34-E922-FB19-467C-9B90F11EA09A}"/>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3590" y="2664790"/>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Google Shape;469;p66">
              <a:extLst>
                <a:ext uri="{FF2B5EF4-FFF2-40B4-BE49-F238E27FC236}">
                  <a16:creationId xmlns:a16="http://schemas.microsoft.com/office/drawing/2014/main" id="{9A928E9B-26D0-BC31-64F8-CB911905C3CE}"/>
                </a:ext>
              </a:extLst>
            </p:cNvPr>
            <p:cNvSpPr>
              <a:spLocks noChangeArrowheads="1"/>
            </p:cNvSpPr>
            <p:nvPr/>
          </p:nvSpPr>
          <p:spPr bwMode="auto">
            <a:xfrm>
              <a:off x="9386496" y="4201102"/>
              <a:ext cx="3130859"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Brookhaven National Laboratory</a:t>
              </a:r>
              <a:endParaRPr lang="en-US" altLang="en-US">
                <a:latin typeface="Calibri" panose="020F0502020204030204" pitchFamily="34" charset="0"/>
              </a:endParaRPr>
            </a:p>
          </p:txBody>
        </p:sp>
      </p:grpSp>
      <p:grpSp>
        <p:nvGrpSpPr>
          <p:cNvPr id="38" name="Google Shape;470;p66">
            <a:extLst>
              <a:ext uri="{FF2B5EF4-FFF2-40B4-BE49-F238E27FC236}">
                <a16:creationId xmlns:a16="http://schemas.microsoft.com/office/drawing/2014/main" id="{D06AABE1-634E-51E0-740B-E343E8E2A6F4}"/>
              </a:ext>
            </a:extLst>
          </p:cNvPr>
          <p:cNvGrpSpPr>
            <a:grpSpLocks/>
          </p:cNvGrpSpPr>
          <p:nvPr/>
        </p:nvGrpSpPr>
        <p:grpSpPr bwMode="auto">
          <a:xfrm>
            <a:off x="841375" y="3217863"/>
            <a:ext cx="11117263" cy="1641475"/>
            <a:chOff x="841709" y="3218418"/>
            <a:chExt cx="11117719" cy="1640575"/>
          </a:xfrm>
        </p:grpSpPr>
        <p:pic>
          <p:nvPicPr>
            <p:cNvPr id="39" name="Google Shape;471;p66">
              <a:extLst>
                <a:ext uri="{FF2B5EF4-FFF2-40B4-BE49-F238E27FC236}">
                  <a16:creationId xmlns:a16="http://schemas.microsoft.com/office/drawing/2014/main" id="{78E1BBB1-1B77-E032-230B-795789F142B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709" y="3218418"/>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Google Shape;472;p66">
              <a:extLst>
                <a:ext uri="{FF2B5EF4-FFF2-40B4-BE49-F238E27FC236}">
                  <a16:creationId xmlns:a16="http://schemas.microsoft.com/office/drawing/2014/main" id="{B50E07A8-D7D7-B10E-B711-F0EB1221B3A4}"/>
                </a:ext>
              </a:extLst>
            </p:cNvPr>
            <p:cNvSpPr>
              <a:spLocks noChangeArrowheads="1"/>
            </p:cNvSpPr>
            <p:nvPr/>
          </p:nvSpPr>
          <p:spPr bwMode="auto">
            <a:xfrm>
              <a:off x="9386496" y="4455356"/>
              <a:ext cx="2572932"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Initiative for Metrology in Biology</a:t>
              </a:r>
              <a:endParaRPr lang="en-US" altLang="en-US">
                <a:latin typeface="Calibri" panose="020F0502020204030204" pitchFamily="34" charset="0"/>
              </a:endParaRPr>
            </a:p>
          </p:txBody>
        </p:sp>
      </p:grpSp>
      <p:grpSp>
        <p:nvGrpSpPr>
          <p:cNvPr id="41" name="Google Shape;473;p66">
            <a:extLst>
              <a:ext uri="{FF2B5EF4-FFF2-40B4-BE49-F238E27FC236}">
                <a16:creationId xmlns:a16="http://schemas.microsoft.com/office/drawing/2014/main" id="{2D5CA3DA-BF0C-168D-4838-C8CC3797329D}"/>
              </a:ext>
            </a:extLst>
          </p:cNvPr>
          <p:cNvGrpSpPr>
            <a:grpSpLocks/>
          </p:cNvGrpSpPr>
          <p:nvPr/>
        </p:nvGrpSpPr>
        <p:grpSpPr bwMode="auto">
          <a:xfrm>
            <a:off x="2527300" y="5164138"/>
            <a:ext cx="9431338" cy="549275"/>
            <a:chOff x="2527888" y="5164217"/>
            <a:chExt cx="9431540" cy="548786"/>
          </a:xfrm>
        </p:grpSpPr>
        <p:pic>
          <p:nvPicPr>
            <p:cNvPr id="42" name="Google Shape;474;p66">
              <a:extLst>
                <a:ext uri="{FF2B5EF4-FFF2-40B4-BE49-F238E27FC236}">
                  <a16:creationId xmlns:a16="http://schemas.microsoft.com/office/drawing/2014/main" id="{897C46E8-80EC-3570-66E9-2EA1D4AC6102}"/>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7888" y="5179716"/>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Google Shape;475;p66">
              <a:extLst>
                <a:ext uri="{FF2B5EF4-FFF2-40B4-BE49-F238E27FC236}">
                  <a16:creationId xmlns:a16="http://schemas.microsoft.com/office/drawing/2014/main" id="{7CB35EC8-F310-B3B6-D644-769630E30C67}"/>
                </a:ext>
              </a:extLst>
            </p:cNvPr>
            <p:cNvSpPr>
              <a:spLocks noChangeArrowheads="1"/>
            </p:cNvSpPr>
            <p:nvPr/>
          </p:nvSpPr>
          <p:spPr bwMode="auto">
            <a:xfrm>
              <a:off x="9386496" y="5164217"/>
              <a:ext cx="2572932"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NIST Kauai HI WWVH </a:t>
              </a:r>
              <a:endParaRPr lang="en-US" altLang="en-US">
                <a:latin typeface="Calibri" panose="020F0502020204030204" pitchFamily="34" charset="0"/>
              </a:endParaRPr>
            </a:p>
          </p:txBody>
        </p:sp>
      </p:grpSp>
      <p:grpSp>
        <p:nvGrpSpPr>
          <p:cNvPr id="44" name="Google Shape;476;p66">
            <a:extLst>
              <a:ext uri="{FF2B5EF4-FFF2-40B4-BE49-F238E27FC236}">
                <a16:creationId xmlns:a16="http://schemas.microsoft.com/office/drawing/2014/main" id="{4CA9F0D0-A209-D5C3-244D-B8B8685A40F9}"/>
              </a:ext>
            </a:extLst>
          </p:cNvPr>
          <p:cNvGrpSpPr>
            <a:grpSpLocks/>
          </p:cNvGrpSpPr>
          <p:nvPr/>
        </p:nvGrpSpPr>
        <p:grpSpPr bwMode="auto">
          <a:xfrm>
            <a:off x="3049588" y="3014663"/>
            <a:ext cx="8909050" cy="942975"/>
            <a:chOff x="3049881" y="3014089"/>
            <a:chExt cx="8909547" cy="944338"/>
          </a:xfrm>
        </p:grpSpPr>
        <p:pic>
          <p:nvPicPr>
            <p:cNvPr id="45" name="Google Shape;477;p66">
              <a:extLst>
                <a:ext uri="{FF2B5EF4-FFF2-40B4-BE49-F238E27FC236}">
                  <a16:creationId xmlns:a16="http://schemas.microsoft.com/office/drawing/2014/main" id="{617A4861-59C1-5633-70E7-CB1C5D68C544}"/>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881" y="3014089"/>
              <a:ext cx="413922" cy="55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Google Shape;478;p66">
              <a:extLst>
                <a:ext uri="{FF2B5EF4-FFF2-40B4-BE49-F238E27FC236}">
                  <a16:creationId xmlns:a16="http://schemas.microsoft.com/office/drawing/2014/main" id="{E5D90DAD-AD64-15FA-5678-9CA50684413F}"/>
                </a:ext>
              </a:extLst>
            </p:cNvPr>
            <p:cNvSpPr>
              <a:spLocks noChangeArrowheads="1"/>
            </p:cNvSpPr>
            <p:nvPr/>
          </p:nvSpPr>
          <p:spPr bwMode="auto">
            <a:xfrm>
              <a:off x="9386496" y="3682967"/>
              <a:ext cx="2572932"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JILA</a:t>
              </a:r>
              <a:endParaRPr lang="en-US" altLang="en-US">
                <a:latin typeface="Calibri" panose="020F0502020204030204" pitchFamily="34" charset="0"/>
              </a:endParaRPr>
            </a:p>
          </p:txBody>
        </p:sp>
      </p:grpSp>
      <p:grpSp>
        <p:nvGrpSpPr>
          <p:cNvPr id="47" name="Google Shape;479;p66">
            <a:extLst>
              <a:ext uri="{FF2B5EF4-FFF2-40B4-BE49-F238E27FC236}">
                <a16:creationId xmlns:a16="http://schemas.microsoft.com/office/drawing/2014/main" id="{9C2F07EF-0FCD-1E88-04BD-42D3899FED5F}"/>
              </a:ext>
            </a:extLst>
          </p:cNvPr>
          <p:cNvGrpSpPr>
            <a:grpSpLocks/>
          </p:cNvGrpSpPr>
          <p:nvPr/>
        </p:nvGrpSpPr>
        <p:grpSpPr bwMode="auto">
          <a:xfrm>
            <a:off x="7548563" y="1443038"/>
            <a:ext cx="4410075" cy="2108200"/>
            <a:chOff x="7548842" y="1442346"/>
            <a:chExt cx="4410586" cy="2108649"/>
          </a:xfrm>
        </p:grpSpPr>
        <p:pic>
          <p:nvPicPr>
            <p:cNvPr id="48" name="Google Shape;480;p66">
              <a:extLst>
                <a:ext uri="{FF2B5EF4-FFF2-40B4-BE49-F238E27FC236}">
                  <a16:creationId xmlns:a16="http://schemas.microsoft.com/office/drawing/2014/main" id="{6161A7B3-9EF7-8676-2AE4-00D1541181AB}"/>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8842" y="3017708"/>
              <a:ext cx="396156"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Google Shape;481;p66">
              <a:extLst>
                <a:ext uri="{FF2B5EF4-FFF2-40B4-BE49-F238E27FC236}">
                  <a16:creationId xmlns:a16="http://schemas.microsoft.com/office/drawing/2014/main" id="{78E870A2-3FC6-530B-F762-BE1E3A931CD5}"/>
                </a:ext>
              </a:extLst>
            </p:cNvPr>
            <p:cNvSpPr>
              <a:spLocks noChangeArrowheads="1"/>
            </p:cNvSpPr>
            <p:nvPr/>
          </p:nvSpPr>
          <p:spPr bwMode="auto">
            <a:xfrm>
              <a:off x="9386496" y="1442346"/>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Gaithersburg, MD</a:t>
              </a:r>
              <a:endParaRPr lang="en-US" altLang="en-US">
                <a:latin typeface="Calibri" panose="020F0502020204030204" pitchFamily="34" charset="0"/>
              </a:endParaRPr>
            </a:p>
          </p:txBody>
        </p:sp>
      </p:grpSp>
      <p:grpSp>
        <p:nvGrpSpPr>
          <p:cNvPr id="50" name="Google Shape;482;p66">
            <a:extLst>
              <a:ext uri="{FF2B5EF4-FFF2-40B4-BE49-F238E27FC236}">
                <a16:creationId xmlns:a16="http://schemas.microsoft.com/office/drawing/2014/main" id="{E9A182AF-6350-98D7-5D1C-FC5AD719C4D3}"/>
              </a:ext>
            </a:extLst>
          </p:cNvPr>
          <p:cNvGrpSpPr>
            <a:grpSpLocks/>
          </p:cNvGrpSpPr>
          <p:nvPr/>
        </p:nvGrpSpPr>
        <p:grpSpPr bwMode="auto">
          <a:xfrm>
            <a:off x="3184525" y="1670050"/>
            <a:ext cx="8774113" cy="2078038"/>
            <a:chOff x="3184246" y="1669492"/>
            <a:chExt cx="8775182" cy="2078576"/>
          </a:xfrm>
        </p:grpSpPr>
        <p:pic>
          <p:nvPicPr>
            <p:cNvPr id="51" name="Google Shape;483;p66">
              <a:extLst>
                <a:ext uri="{FF2B5EF4-FFF2-40B4-BE49-F238E27FC236}">
                  <a16:creationId xmlns:a16="http://schemas.microsoft.com/office/drawing/2014/main" id="{E962C099-2EEF-498C-D4BA-677EC01B5058}"/>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4246" y="3214781"/>
              <a:ext cx="396156"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Google Shape;484;p66">
              <a:extLst>
                <a:ext uri="{FF2B5EF4-FFF2-40B4-BE49-F238E27FC236}">
                  <a16:creationId xmlns:a16="http://schemas.microsoft.com/office/drawing/2014/main" id="{16325B49-8020-96D7-0CEF-12F6832980A6}"/>
                </a:ext>
              </a:extLst>
            </p:cNvPr>
            <p:cNvSpPr>
              <a:spLocks noChangeArrowheads="1"/>
            </p:cNvSpPr>
            <p:nvPr/>
          </p:nvSpPr>
          <p:spPr bwMode="auto">
            <a:xfrm>
              <a:off x="9386496" y="1669492"/>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Boulder, CO</a:t>
              </a:r>
              <a:endParaRPr lang="en-US" altLang="en-US">
                <a:latin typeface="Calibri" panose="020F0502020204030204" pitchFamily="34" charset="0"/>
              </a:endParaRPr>
            </a:p>
          </p:txBody>
        </p:sp>
      </p:grpSp>
      <p:grpSp>
        <p:nvGrpSpPr>
          <p:cNvPr id="53" name="Google Shape;485;p66">
            <a:extLst>
              <a:ext uri="{FF2B5EF4-FFF2-40B4-BE49-F238E27FC236}">
                <a16:creationId xmlns:a16="http://schemas.microsoft.com/office/drawing/2014/main" id="{BFD179AB-359A-FF1D-A5DB-C9E200748A1C}"/>
              </a:ext>
            </a:extLst>
          </p:cNvPr>
          <p:cNvGrpSpPr>
            <a:grpSpLocks/>
          </p:cNvGrpSpPr>
          <p:nvPr/>
        </p:nvGrpSpPr>
        <p:grpSpPr bwMode="auto">
          <a:xfrm>
            <a:off x="3438525" y="2886075"/>
            <a:ext cx="8520113" cy="2778125"/>
            <a:chOff x="3438590" y="2885325"/>
            <a:chExt cx="8520838" cy="2779105"/>
          </a:xfrm>
        </p:grpSpPr>
        <p:pic>
          <p:nvPicPr>
            <p:cNvPr id="54" name="Google Shape;486;p66">
              <a:extLst>
                <a:ext uri="{FF2B5EF4-FFF2-40B4-BE49-F238E27FC236}">
                  <a16:creationId xmlns:a16="http://schemas.microsoft.com/office/drawing/2014/main" id="{750517B1-A73F-B8B9-34FD-827E4FE22353}"/>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8590" y="2885325"/>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Google Shape;487;p66">
              <a:extLst>
                <a:ext uri="{FF2B5EF4-FFF2-40B4-BE49-F238E27FC236}">
                  <a16:creationId xmlns:a16="http://schemas.microsoft.com/office/drawing/2014/main" id="{24B5FE01-6E05-815B-4683-05B44221F84B}"/>
                </a:ext>
              </a:extLst>
            </p:cNvPr>
            <p:cNvSpPr>
              <a:spLocks noChangeArrowheads="1"/>
            </p:cNvSpPr>
            <p:nvPr/>
          </p:nvSpPr>
          <p:spPr bwMode="auto">
            <a:xfrm>
              <a:off x="9386496" y="5411604"/>
              <a:ext cx="2572932"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NIST Ft. Collins CO WWV</a:t>
              </a:r>
              <a:endParaRPr lang="en-US" altLang="en-US">
                <a:latin typeface="Calibri" panose="020F0502020204030204" pitchFamily="34" charset="0"/>
              </a:endParaRPr>
            </a:p>
          </p:txBody>
        </p:sp>
      </p:grpSp>
      <p:grpSp>
        <p:nvGrpSpPr>
          <p:cNvPr id="56" name="Google Shape;488;p66">
            <a:extLst>
              <a:ext uri="{FF2B5EF4-FFF2-40B4-BE49-F238E27FC236}">
                <a16:creationId xmlns:a16="http://schemas.microsoft.com/office/drawing/2014/main" id="{C2A9D21D-4666-0390-430D-8EEE74B00C40}"/>
              </a:ext>
            </a:extLst>
          </p:cNvPr>
          <p:cNvGrpSpPr>
            <a:grpSpLocks/>
          </p:cNvGrpSpPr>
          <p:nvPr/>
        </p:nvGrpSpPr>
        <p:grpSpPr bwMode="auto">
          <a:xfrm>
            <a:off x="7761288" y="3060700"/>
            <a:ext cx="4194175" cy="663575"/>
            <a:chOff x="7761756" y="3061113"/>
            <a:chExt cx="4193183" cy="663477"/>
          </a:xfrm>
        </p:grpSpPr>
        <p:pic>
          <p:nvPicPr>
            <p:cNvPr id="57" name="Google Shape;489;p66">
              <a:extLst>
                <a:ext uri="{FF2B5EF4-FFF2-40B4-BE49-F238E27FC236}">
                  <a16:creationId xmlns:a16="http://schemas.microsoft.com/office/drawing/2014/main" id="{4D95D0ED-F46F-0327-7654-1F34AAC75A8C}"/>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1756" y="3191303"/>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Google Shape;490;p66">
              <a:extLst>
                <a:ext uri="{FF2B5EF4-FFF2-40B4-BE49-F238E27FC236}">
                  <a16:creationId xmlns:a16="http://schemas.microsoft.com/office/drawing/2014/main" id="{B4CC26A8-9297-4596-2A40-627D049AA162}"/>
                </a:ext>
              </a:extLst>
            </p:cNvPr>
            <p:cNvSpPr>
              <a:spLocks noChangeArrowheads="1"/>
            </p:cNvSpPr>
            <p:nvPr/>
          </p:nvSpPr>
          <p:spPr bwMode="auto">
            <a:xfrm>
              <a:off x="9386496" y="3061113"/>
              <a:ext cx="2568443"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Institute for Quantum </a:t>
              </a:r>
              <a:endParaRPr lang="en-US" altLang="en-US">
                <a:latin typeface="Calibri" panose="020F0502020204030204" pitchFamily="34" charset="0"/>
              </a:endParaRPr>
            </a:p>
            <a:p>
              <a:pPr eaLnBrk="1" hangingPunct="1">
                <a:lnSpc>
                  <a:spcPct val="70000"/>
                </a:lnSpc>
                <a:buSzPts val="1400"/>
              </a:pPr>
              <a:r>
                <a:rPr lang="en-US" altLang="en-US">
                  <a:latin typeface="Calibri" panose="020F0502020204030204" pitchFamily="34" charset="0"/>
                  <a:sym typeface="Calibri" panose="020F0502020204030204" pitchFamily="34" charset="0"/>
                </a:rPr>
                <a:t>Computer Science</a:t>
              </a:r>
              <a:endParaRPr lang="en-US" altLang="en-US">
                <a:latin typeface="Calibri" panose="020F0502020204030204" pitchFamily="34" charset="0"/>
              </a:endParaRPr>
            </a:p>
          </p:txBody>
        </p:sp>
        <p:sp>
          <p:nvSpPr>
            <p:cNvPr id="59" name="Google Shape;491;p66">
              <a:extLst>
                <a:ext uri="{FF2B5EF4-FFF2-40B4-BE49-F238E27FC236}">
                  <a16:creationId xmlns:a16="http://schemas.microsoft.com/office/drawing/2014/main" id="{20314155-88D9-8BBA-F8FC-9CAFB992C2FC}"/>
                </a:ext>
              </a:extLst>
            </p:cNvPr>
            <p:cNvSpPr>
              <a:spLocks noChangeArrowheads="1"/>
            </p:cNvSpPr>
            <p:nvPr/>
          </p:nvSpPr>
          <p:spPr bwMode="auto">
            <a:xfrm>
              <a:off x="9386496" y="3451251"/>
              <a:ext cx="2568443" cy="25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70000"/>
                </a:lnSpc>
                <a:buSzPts val="1400"/>
              </a:pPr>
              <a:r>
                <a:rPr lang="en-US" altLang="en-US">
                  <a:latin typeface="Calibri" panose="020F0502020204030204" pitchFamily="34" charset="0"/>
                  <a:sym typeface="Calibri" panose="020F0502020204030204" pitchFamily="34" charset="0"/>
                </a:rPr>
                <a:t>Joint Quantum Institute</a:t>
              </a:r>
              <a:endParaRPr lang="en-US" altLang="en-US">
                <a:latin typeface="Calibri" panose="020F0502020204030204" pitchFamily="34" charset="0"/>
              </a:endParaRPr>
            </a:p>
          </p:txBody>
        </p:sp>
      </p:grpSp>
      <p:grpSp>
        <p:nvGrpSpPr>
          <p:cNvPr id="60" name="Google Shape;492;p66">
            <a:extLst>
              <a:ext uri="{FF2B5EF4-FFF2-40B4-BE49-F238E27FC236}">
                <a16:creationId xmlns:a16="http://schemas.microsoft.com/office/drawing/2014/main" id="{2A914E50-71E9-01A3-08CB-4A4748BD3FC9}"/>
              </a:ext>
            </a:extLst>
          </p:cNvPr>
          <p:cNvGrpSpPr>
            <a:grpSpLocks/>
          </p:cNvGrpSpPr>
          <p:nvPr/>
        </p:nvGrpSpPr>
        <p:grpSpPr bwMode="auto">
          <a:xfrm>
            <a:off x="9386888" y="4708525"/>
            <a:ext cx="2608262" cy="533400"/>
            <a:chOff x="9386496" y="4709049"/>
            <a:chExt cx="2608583" cy="533287"/>
          </a:xfrm>
        </p:grpSpPr>
        <p:sp>
          <p:nvSpPr>
            <p:cNvPr id="61" name="Google Shape;493;p66">
              <a:extLst>
                <a:ext uri="{FF2B5EF4-FFF2-40B4-BE49-F238E27FC236}">
                  <a16:creationId xmlns:a16="http://schemas.microsoft.com/office/drawing/2014/main" id="{0A475C83-EF0E-8A86-6979-25FD2D337BC6}"/>
                </a:ext>
              </a:extLst>
            </p:cNvPr>
            <p:cNvSpPr txBox="1">
              <a:spLocks noChangeArrowheads="1"/>
            </p:cNvSpPr>
            <p:nvPr/>
          </p:nvSpPr>
          <p:spPr bwMode="auto">
            <a:xfrm>
              <a:off x="9386496" y="4882079"/>
              <a:ext cx="23172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b="1">
                  <a:latin typeface="Calibri" panose="020F0502020204030204" pitchFamily="34" charset="0"/>
                  <a:sym typeface="Calibri" panose="020F0502020204030204" pitchFamily="34" charset="0"/>
                </a:rPr>
                <a:t>Atomic Clock Signal Stations </a:t>
              </a:r>
              <a:endParaRPr lang="en-US" altLang="en-US">
                <a:latin typeface="Calibri" panose="020F0502020204030204" pitchFamily="34" charset="0"/>
              </a:endParaRPr>
            </a:p>
          </p:txBody>
        </p:sp>
        <p:pic>
          <p:nvPicPr>
            <p:cNvPr id="62" name="Google Shape;494;p66">
              <a:extLst>
                <a:ext uri="{FF2B5EF4-FFF2-40B4-BE49-F238E27FC236}">
                  <a16:creationId xmlns:a16="http://schemas.microsoft.com/office/drawing/2014/main" id="{C6E81432-1482-DF78-B7B1-A48B889B34A2}"/>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95114" y="4709049"/>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Google Shape;495;p66">
            <a:extLst>
              <a:ext uri="{FF2B5EF4-FFF2-40B4-BE49-F238E27FC236}">
                <a16:creationId xmlns:a16="http://schemas.microsoft.com/office/drawing/2014/main" id="{21C615D6-C31F-9BA6-C782-6C9605427688}"/>
              </a:ext>
            </a:extLst>
          </p:cNvPr>
          <p:cNvGrpSpPr>
            <a:grpSpLocks/>
          </p:cNvGrpSpPr>
          <p:nvPr/>
        </p:nvGrpSpPr>
        <p:grpSpPr bwMode="auto">
          <a:xfrm>
            <a:off x="5781675" y="2708275"/>
            <a:ext cx="6176963" cy="3997325"/>
            <a:chOff x="5781681" y="2707527"/>
            <a:chExt cx="6177747" cy="3997818"/>
          </a:xfrm>
        </p:grpSpPr>
        <p:pic>
          <p:nvPicPr>
            <p:cNvPr id="64" name="Google Shape;496;p66">
              <a:extLst>
                <a:ext uri="{FF2B5EF4-FFF2-40B4-BE49-F238E27FC236}">
                  <a16:creationId xmlns:a16="http://schemas.microsoft.com/office/drawing/2014/main" id="{50382E1A-C11F-0F59-8ACB-D9D04DC53B2E}"/>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1681" y="2707527"/>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Google Shape;497;p66">
              <a:extLst>
                <a:ext uri="{FF2B5EF4-FFF2-40B4-BE49-F238E27FC236}">
                  <a16:creationId xmlns:a16="http://schemas.microsoft.com/office/drawing/2014/main" id="{40A59471-2ED4-CA76-A4CF-2C81FA9FE6C7}"/>
                </a:ext>
              </a:extLst>
            </p:cNvPr>
            <p:cNvSpPr>
              <a:spLocks noChangeArrowheads="1"/>
            </p:cNvSpPr>
            <p:nvPr/>
          </p:nvSpPr>
          <p:spPr bwMode="auto">
            <a:xfrm>
              <a:off x="9386496" y="6428281"/>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Advanced Materials</a:t>
              </a:r>
              <a:endParaRPr lang="en-US" altLang="en-US">
                <a:latin typeface="Calibri" panose="020F0502020204030204" pitchFamily="34" charset="0"/>
              </a:endParaRPr>
            </a:p>
          </p:txBody>
        </p:sp>
        <p:pic>
          <p:nvPicPr>
            <p:cNvPr id="66" name="Google Shape;498;p66">
              <a:extLst>
                <a:ext uri="{FF2B5EF4-FFF2-40B4-BE49-F238E27FC236}">
                  <a16:creationId xmlns:a16="http://schemas.microsoft.com/office/drawing/2014/main" id="{04FA607D-83F8-BD92-11B8-0A2D833185A5}"/>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7707" y="4049318"/>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oogle Shape;499;p66">
            <a:extLst>
              <a:ext uri="{FF2B5EF4-FFF2-40B4-BE49-F238E27FC236}">
                <a16:creationId xmlns:a16="http://schemas.microsoft.com/office/drawing/2014/main" id="{9DF9F1B5-B946-35CD-B4D7-2CBB5C706622}"/>
              </a:ext>
            </a:extLst>
          </p:cNvPr>
          <p:cNvGrpSpPr>
            <a:grpSpLocks/>
          </p:cNvGrpSpPr>
          <p:nvPr/>
        </p:nvGrpSpPr>
        <p:grpSpPr bwMode="auto">
          <a:xfrm>
            <a:off x="1241425" y="2506663"/>
            <a:ext cx="10717213" cy="3722687"/>
            <a:chOff x="1241674" y="2506049"/>
            <a:chExt cx="10717754" cy="3723222"/>
          </a:xfrm>
        </p:grpSpPr>
        <p:pic>
          <p:nvPicPr>
            <p:cNvPr id="68" name="Google Shape;500;p66">
              <a:extLst>
                <a:ext uri="{FF2B5EF4-FFF2-40B4-BE49-F238E27FC236}">
                  <a16:creationId xmlns:a16="http://schemas.microsoft.com/office/drawing/2014/main" id="{ACEBDF81-E651-1BB3-A16E-C40298D6226D}"/>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3705" y="2506049"/>
              <a:ext cx="399965" cy="53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Google Shape;501;p66">
              <a:extLst>
                <a:ext uri="{FF2B5EF4-FFF2-40B4-BE49-F238E27FC236}">
                  <a16:creationId xmlns:a16="http://schemas.microsoft.com/office/drawing/2014/main" id="{D87C678F-E5C1-D55B-A351-E29C77D1F51F}"/>
                </a:ext>
              </a:extLst>
            </p:cNvPr>
            <p:cNvSpPr>
              <a:spLocks noChangeArrowheads="1"/>
            </p:cNvSpPr>
            <p:nvPr/>
          </p:nvSpPr>
          <p:spPr bwMode="auto">
            <a:xfrm>
              <a:off x="9386496" y="5952207"/>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Forensic Science</a:t>
              </a:r>
              <a:endParaRPr lang="en-US" altLang="en-US">
                <a:latin typeface="Calibri" panose="020F0502020204030204" pitchFamily="34" charset="0"/>
              </a:endParaRPr>
            </a:p>
          </p:txBody>
        </p:sp>
        <p:pic>
          <p:nvPicPr>
            <p:cNvPr id="70" name="Google Shape;502;p66">
              <a:extLst>
                <a:ext uri="{FF2B5EF4-FFF2-40B4-BE49-F238E27FC236}">
                  <a16:creationId xmlns:a16="http://schemas.microsoft.com/office/drawing/2014/main" id="{6AD6A402-7699-0BB1-C425-20414ABC85AD}"/>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7346" y="367017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oogle Shape;503;p66">
              <a:extLst>
                <a:ext uri="{FF2B5EF4-FFF2-40B4-BE49-F238E27FC236}">
                  <a16:creationId xmlns:a16="http://schemas.microsoft.com/office/drawing/2014/main" id="{7B599E49-C2ED-C736-818C-F3F9DD85858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5473" y="3090313"/>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oogle Shape;504;p66">
              <a:extLst>
                <a:ext uri="{FF2B5EF4-FFF2-40B4-BE49-F238E27FC236}">
                  <a16:creationId xmlns:a16="http://schemas.microsoft.com/office/drawing/2014/main" id="{37A8B352-1106-DF92-8546-40BB21F9E602}"/>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674" y="4193501"/>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 name="Google Shape;505;p66">
            <a:extLst>
              <a:ext uri="{FF2B5EF4-FFF2-40B4-BE49-F238E27FC236}">
                <a16:creationId xmlns:a16="http://schemas.microsoft.com/office/drawing/2014/main" id="{62801A8E-984D-83EC-FCF4-121E05D3EDE2}"/>
              </a:ext>
            </a:extLst>
          </p:cNvPr>
          <p:cNvGrpSpPr>
            <a:grpSpLocks/>
          </p:cNvGrpSpPr>
          <p:nvPr/>
        </p:nvGrpSpPr>
        <p:grpSpPr bwMode="auto">
          <a:xfrm>
            <a:off x="762000" y="1839913"/>
            <a:ext cx="11196638" cy="4632325"/>
            <a:chOff x="761347" y="1840481"/>
            <a:chExt cx="11198081" cy="4631465"/>
          </a:xfrm>
        </p:grpSpPr>
        <p:sp>
          <p:nvSpPr>
            <p:cNvPr id="74" name="Google Shape;506;p66">
              <a:extLst>
                <a:ext uri="{FF2B5EF4-FFF2-40B4-BE49-F238E27FC236}">
                  <a16:creationId xmlns:a16="http://schemas.microsoft.com/office/drawing/2014/main" id="{BA8FB900-0092-7C8B-9B90-5A233F9EBA3B}"/>
                </a:ext>
              </a:extLst>
            </p:cNvPr>
            <p:cNvSpPr>
              <a:spLocks noChangeArrowheads="1"/>
            </p:cNvSpPr>
            <p:nvPr/>
          </p:nvSpPr>
          <p:spPr bwMode="auto">
            <a:xfrm>
              <a:off x="9386496" y="6194882"/>
              <a:ext cx="2572932"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1400"/>
              </a:pPr>
              <a:r>
                <a:rPr lang="en-US" altLang="en-US">
                  <a:latin typeface="Calibri" panose="020F0502020204030204" pitchFamily="34" charset="0"/>
                  <a:sym typeface="Calibri" panose="020F0502020204030204" pitchFamily="34" charset="0"/>
                </a:rPr>
                <a:t>Disaster Resilience</a:t>
              </a:r>
              <a:endParaRPr lang="en-US" altLang="en-US">
                <a:latin typeface="Calibri" panose="020F0502020204030204" pitchFamily="34" charset="0"/>
              </a:endParaRPr>
            </a:p>
          </p:txBody>
        </p:sp>
        <p:pic>
          <p:nvPicPr>
            <p:cNvPr id="75" name="Google Shape;507;p66">
              <a:extLst>
                <a:ext uri="{FF2B5EF4-FFF2-40B4-BE49-F238E27FC236}">
                  <a16:creationId xmlns:a16="http://schemas.microsoft.com/office/drawing/2014/main" id="{74F80CA1-2AC6-FEDB-4C95-E314C80D7EB1}"/>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8590" y="3309071"/>
              <a:ext cx="399965" cy="53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oogle Shape;508;p66">
              <a:extLst>
                <a:ext uri="{FF2B5EF4-FFF2-40B4-BE49-F238E27FC236}">
                  <a16:creationId xmlns:a16="http://schemas.microsoft.com/office/drawing/2014/main" id="{736D4C1F-784D-5590-2779-6FA1FE5173F9}"/>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0242" y="517971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oogle Shape;509;p66">
              <a:extLst>
                <a:ext uri="{FF2B5EF4-FFF2-40B4-BE49-F238E27FC236}">
                  <a16:creationId xmlns:a16="http://schemas.microsoft.com/office/drawing/2014/main" id="{86B988E1-3608-F9F4-2D01-0829FE014EE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3343" y="482875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oogle Shape;510;p66">
              <a:extLst>
                <a:ext uri="{FF2B5EF4-FFF2-40B4-BE49-F238E27FC236}">
                  <a16:creationId xmlns:a16="http://schemas.microsoft.com/office/drawing/2014/main" id="{1931903A-6EF6-1398-6F16-F0D0363DF300}"/>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836949">
              <a:off x="4689253" y="4101112"/>
              <a:ext cx="148134" cy="1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oogle Shape;511;p66">
              <a:extLst>
                <a:ext uri="{FF2B5EF4-FFF2-40B4-BE49-F238E27FC236}">
                  <a16:creationId xmlns:a16="http://schemas.microsoft.com/office/drawing/2014/main" id="{8391DCBB-607D-BBCC-2293-06586D3CFC4F}"/>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6118" y="3475220"/>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oogle Shape;512;p66">
              <a:extLst>
                <a:ext uri="{FF2B5EF4-FFF2-40B4-BE49-F238E27FC236}">
                  <a16:creationId xmlns:a16="http://schemas.microsoft.com/office/drawing/2014/main" id="{E394AF1B-B762-5E4A-DBBD-607ACEBF62B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5032" y="5006096"/>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oogle Shape;513;p66">
              <a:extLst>
                <a:ext uri="{FF2B5EF4-FFF2-40B4-BE49-F238E27FC236}">
                  <a16:creationId xmlns:a16="http://schemas.microsoft.com/office/drawing/2014/main" id="{864E9035-4CA4-6BA8-CACB-65EC4B832B77}"/>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5956" y="3035382"/>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oogle Shape;514;p66">
              <a:extLst>
                <a:ext uri="{FF2B5EF4-FFF2-40B4-BE49-F238E27FC236}">
                  <a16:creationId xmlns:a16="http://schemas.microsoft.com/office/drawing/2014/main" id="{EAE2E4BA-8586-B0D6-301E-CFF2FC97935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0437" y="3324749"/>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Google Shape;515;p66">
              <a:extLst>
                <a:ext uri="{FF2B5EF4-FFF2-40B4-BE49-F238E27FC236}">
                  <a16:creationId xmlns:a16="http://schemas.microsoft.com/office/drawing/2014/main" id="{44BEC019-C803-D683-CBC2-0A6C33A5C545}"/>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347" y="2361342"/>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oogle Shape;516;p66">
              <a:extLst>
                <a:ext uri="{FF2B5EF4-FFF2-40B4-BE49-F238E27FC236}">
                  <a16:creationId xmlns:a16="http://schemas.microsoft.com/office/drawing/2014/main" id="{CF854252-ADA9-7DFB-38A9-4595EE3976A4}"/>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841" y="1840481"/>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Google Shape;517;p66">
              <a:extLst>
                <a:ext uri="{FF2B5EF4-FFF2-40B4-BE49-F238E27FC236}">
                  <a16:creationId xmlns:a16="http://schemas.microsoft.com/office/drawing/2014/main" id="{408394DE-7854-F69B-6CDE-8CBCA561FBBA}"/>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3011" y="4435240"/>
              <a:ext cx="160723" cy="1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41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18"/>
        <p:cNvGrpSpPr/>
        <p:nvPr/>
      </p:nvGrpSpPr>
      <p:grpSpPr>
        <a:xfrm>
          <a:off x="0" y="0"/>
          <a:ext cx="0" cy="0"/>
          <a:chOff x="0" y="0"/>
          <a:chExt cx="0" cy="0"/>
        </a:xfrm>
      </p:grpSpPr>
      <p:pic>
        <p:nvPicPr>
          <p:cNvPr id="2" name="Google Shape;519;p67">
            <a:extLst>
              <a:ext uri="{FF2B5EF4-FFF2-40B4-BE49-F238E27FC236}">
                <a16:creationId xmlns:a16="http://schemas.microsoft.com/office/drawing/2014/main" id="{56A8DC5F-2A1F-9394-C8D1-80F0AB59B7B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20;p67">
            <a:extLst>
              <a:ext uri="{FF2B5EF4-FFF2-40B4-BE49-F238E27FC236}">
                <a16:creationId xmlns:a16="http://schemas.microsoft.com/office/drawing/2014/main" id="{8CF32A78-8218-BE43-62AF-0CD35E758173}"/>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FY 2018 Budget : $1.198 B</a:t>
            </a:r>
          </a:p>
        </p:txBody>
      </p:sp>
      <p:pic>
        <p:nvPicPr>
          <p:cNvPr id="4" name="Google Shape;521;p67">
            <a:extLst>
              <a:ext uri="{FF2B5EF4-FFF2-40B4-BE49-F238E27FC236}">
                <a16:creationId xmlns:a16="http://schemas.microsoft.com/office/drawing/2014/main" id="{522CC7F8-0EF9-CDBF-1C51-BB6FE90CD2C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522;p67">
            <a:extLst>
              <a:ext uri="{FF2B5EF4-FFF2-40B4-BE49-F238E27FC236}">
                <a16:creationId xmlns:a16="http://schemas.microsoft.com/office/drawing/2014/main" id="{D00100FE-1DC4-B416-F555-256D3280CE1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1147763"/>
            <a:ext cx="9866312"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523;p67">
            <a:extLst>
              <a:ext uri="{FF2B5EF4-FFF2-40B4-BE49-F238E27FC236}">
                <a16:creationId xmlns:a16="http://schemas.microsoft.com/office/drawing/2014/main" id="{5573C0B6-003B-FDB7-326A-8F0B95F7A706}"/>
              </a:ext>
            </a:extLst>
          </p:cNvPr>
          <p:cNvSpPr txBox="1">
            <a:spLocks noChangeArrowheads="1"/>
          </p:cNvSpPr>
          <p:nvPr/>
        </p:nvSpPr>
        <p:spPr bwMode="auto">
          <a:xfrm>
            <a:off x="514350" y="4044950"/>
            <a:ext cx="32797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latin typeface="Calibri" panose="020F0502020204030204" pitchFamily="34" charset="0"/>
                <a:sym typeface="Calibri" panose="020F0502020204030204" pitchFamily="34" charset="0"/>
              </a:rPr>
              <a:t>ITS (Manufacturing USA)</a:t>
            </a:r>
            <a:endParaRPr lang="en-US" altLang="en-US">
              <a:latin typeface="Calibri" panose="020F0502020204030204" pitchFamily="34" charset="0"/>
            </a:endParaRPr>
          </a:p>
          <a:p>
            <a:pPr eaLnBrk="1" hangingPunct="1">
              <a:buSzPts val="2000"/>
            </a:pPr>
            <a:r>
              <a:rPr lang="en-US" altLang="en-US" sz="2000" b="1">
                <a:latin typeface="Calibri" panose="020F0502020204030204" pitchFamily="34" charset="0"/>
                <a:sym typeface="Calibri" panose="020F0502020204030204" pitchFamily="34" charset="0"/>
              </a:rPr>
              <a:t>$15 Million</a:t>
            </a:r>
            <a:endParaRPr lang="en-US" altLang="en-US">
              <a:latin typeface="Calibri" panose="020F0502020204030204" pitchFamily="34" charset="0"/>
            </a:endParaRPr>
          </a:p>
        </p:txBody>
      </p:sp>
      <p:sp>
        <p:nvSpPr>
          <p:cNvPr id="7" name="Google Shape;524;p67">
            <a:extLst>
              <a:ext uri="{FF2B5EF4-FFF2-40B4-BE49-F238E27FC236}">
                <a16:creationId xmlns:a16="http://schemas.microsoft.com/office/drawing/2014/main" id="{AA2DF459-DE51-6A1B-EBC9-50ADEB632BCA}"/>
              </a:ext>
            </a:extLst>
          </p:cNvPr>
          <p:cNvSpPr txBox="1">
            <a:spLocks noChangeArrowheads="1"/>
          </p:cNvSpPr>
          <p:nvPr/>
        </p:nvSpPr>
        <p:spPr bwMode="auto">
          <a:xfrm>
            <a:off x="1593850" y="5073650"/>
            <a:ext cx="2401888"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latin typeface="Calibri" panose="020F0502020204030204" pitchFamily="34" charset="0"/>
                <a:sym typeface="Calibri" panose="020F0502020204030204" pitchFamily="34" charset="0"/>
              </a:rPr>
              <a:t>ITS (Hollings MEP)</a:t>
            </a:r>
            <a:endParaRPr lang="en-US" altLang="en-US">
              <a:latin typeface="Calibri" panose="020F0502020204030204" pitchFamily="34" charset="0"/>
            </a:endParaRPr>
          </a:p>
          <a:p>
            <a:pPr eaLnBrk="1" hangingPunct="1">
              <a:buSzPts val="2000"/>
            </a:pPr>
            <a:r>
              <a:rPr lang="en-US" altLang="en-US" sz="2000" b="1">
                <a:latin typeface="Calibri" panose="020F0502020204030204" pitchFamily="34" charset="0"/>
                <a:sym typeface="Calibri" panose="020F0502020204030204" pitchFamily="34" charset="0"/>
              </a:rPr>
              <a:t>$140 Million</a:t>
            </a:r>
            <a:endParaRPr lang="en-US" altLang="en-US">
              <a:latin typeface="Calibri" panose="020F0502020204030204" pitchFamily="34" charset="0"/>
            </a:endParaRPr>
          </a:p>
        </p:txBody>
      </p:sp>
      <p:sp>
        <p:nvSpPr>
          <p:cNvPr id="8" name="Google Shape;525;p67">
            <a:extLst>
              <a:ext uri="{FF2B5EF4-FFF2-40B4-BE49-F238E27FC236}">
                <a16:creationId xmlns:a16="http://schemas.microsoft.com/office/drawing/2014/main" id="{1A3ADC0F-CF02-D865-D39B-C02127BB76E8}"/>
              </a:ext>
            </a:extLst>
          </p:cNvPr>
          <p:cNvSpPr txBox="1">
            <a:spLocks noChangeArrowheads="1"/>
          </p:cNvSpPr>
          <p:nvPr/>
        </p:nvSpPr>
        <p:spPr bwMode="auto">
          <a:xfrm>
            <a:off x="3862388" y="2794000"/>
            <a:ext cx="23971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Construction (CRF)</a:t>
            </a:r>
            <a:endParaRPr lang="en-US" altLang="en-US">
              <a:latin typeface="Calibri" panose="020F0502020204030204" pitchFamily="34" charset="0"/>
            </a:endParaRPr>
          </a:p>
          <a:p>
            <a:pPr eaLnBrk="1" hangingPunct="1">
              <a:buSzPts val="2000"/>
            </a:pPr>
            <a:r>
              <a:rPr lang="en-US" altLang="en-US" sz="2000" b="1">
                <a:solidFill>
                  <a:srgbClr val="FFFFFF"/>
                </a:solidFill>
                <a:latin typeface="Calibri" panose="020F0502020204030204" pitchFamily="34" charset="0"/>
                <a:sym typeface="Calibri" panose="020F0502020204030204" pitchFamily="34" charset="0"/>
              </a:rPr>
              <a:t>$319 Million</a:t>
            </a:r>
            <a:endParaRPr lang="en-US" altLang="en-US">
              <a:latin typeface="Calibri" panose="020F0502020204030204" pitchFamily="34" charset="0"/>
            </a:endParaRPr>
          </a:p>
        </p:txBody>
      </p:sp>
      <p:sp>
        <p:nvSpPr>
          <p:cNvPr id="9" name="Google Shape;526;p67">
            <a:extLst>
              <a:ext uri="{FF2B5EF4-FFF2-40B4-BE49-F238E27FC236}">
                <a16:creationId xmlns:a16="http://schemas.microsoft.com/office/drawing/2014/main" id="{990EC771-FD55-E68A-DBC2-C8B74810AAB4}"/>
              </a:ext>
            </a:extLst>
          </p:cNvPr>
          <p:cNvSpPr txBox="1">
            <a:spLocks noChangeArrowheads="1"/>
          </p:cNvSpPr>
          <p:nvPr/>
        </p:nvSpPr>
        <p:spPr bwMode="auto">
          <a:xfrm>
            <a:off x="6356350" y="3686175"/>
            <a:ext cx="21637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pPr>
            <a:r>
              <a:rPr lang="en-US" altLang="en-US" sz="2000">
                <a:solidFill>
                  <a:srgbClr val="FFFFFF"/>
                </a:solidFill>
                <a:latin typeface="Calibri" panose="020F0502020204030204" pitchFamily="34" charset="0"/>
                <a:sym typeface="Calibri" panose="020F0502020204030204" pitchFamily="34" charset="0"/>
              </a:rPr>
              <a:t>Laboratory Research (STRS) </a:t>
            </a:r>
            <a:r>
              <a:rPr lang="en-US" altLang="en-US" sz="2000" b="1">
                <a:solidFill>
                  <a:srgbClr val="FFFFFF"/>
                </a:solidFill>
                <a:latin typeface="Calibri" panose="020F0502020204030204" pitchFamily="34" charset="0"/>
                <a:sym typeface="Calibri" panose="020F0502020204030204" pitchFamily="34" charset="0"/>
              </a:rPr>
              <a:t>$724.5 Million</a:t>
            </a:r>
            <a:endParaRPr lang="en-US" altLang="en-US" sz="1800" b="1">
              <a:solidFill>
                <a:srgbClr val="FFFFFF"/>
              </a:solidFill>
              <a:latin typeface="Calibri" panose="020F0502020204030204" pitchFamily="34" charset="0"/>
              <a:sym typeface="Calibri" panose="020F0502020204030204" pitchFamily="34" charset="0"/>
            </a:endParaRPr>
          </a:p>
        </p:txBody>
      </p:sp>
      <p:sp>
        <p:nvSpPr>
          <p:cNvPr id="10" name="Google Shape;527;p67">
            <a:extLst>
              <a:ext uri="{FF2B5EF4-FFF2-40B4-BE49-F238E27FC236}">
                <a16:creationId xmlns:a16="http://schemas.microsoft.com/office/drawing/2014/main" id="{FEF91B9E-D616-23B4-02D0-ACFD8889FA8A}"/>
              </a:ext>
            </a:extLst>
          </p:cNvPr>
          <p:cNvSpPr txBox="1">
            <a:spLocks noChangeArrowheads="1"/>
          </p:cNvSpPr>
          <p:nvPr/>
        </p:nvSpPr>
        <p:spPr bwMode="auto">
          <a:xfrm>
            <a:off x="7439025" y="6264275"/>
            <a:ext cx="2682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pPr>
            <a:r>
              <a:rPr lang="en-US" altLang="en-US" sz="1600">
                <a:latin typeface="Calibri" panose="020F0502020204030204" pitchFamily="34" charset="0"/>
                <a:sym typeface="Calibri" panose="020F0502020204030204" pitchFamily="34" charset="0"/>
              </a:rPr>
              <a:t>FY 2018 Appropriated Budget </a:t>
            </a:r>
            <a:endParaRPr lang="en-US" altLang="en-US">
              <a:latin typeface="Calibri" panose="020F0502020204030204" pitchFamily="34" charset="0"/>
            </a:endParaRPr>
          </a:p>
        </p:txBody>
      </p:sp>
    </p:spTree>
    <p:extLst>
      <p:ext uri="{BB962C8B-B14F-4D97-AF65-F5344CB8AC3E}">
        <p14:creationId xmlns:p14="http://schemas.microsoft.com/office/powerpoint/2010/main" val="1503745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8"/>
        <p:cNvGrpSpPr/>
        <p:nvPr/>
      </p:nvGrpSpPr>
      <p:grpSpPr>
        <a:xfrm>
          <a:off x="0" y="0"/>
          <a:ext cx="0" cy="0"/>
          <a:chOff x="0" y="0"/>
          <a:chExt cx="0" cy="0"/>
        </a:xfrm>
      </p:grpSpPr>
      <p:cxnSp>
        <p:nvCxnSpPr>
          <p:cNvPr id="2" name="Google Shape;529;p68">
            <a:extLst>
              <a:ext uri="{FF2B5EF4-FFF2-40B4-BE49-F238E27FC236}">
                <a16:creationId xmlns:a16="http://schemas.microsoft.com/office/drawing/2014/main" id="{3E5930A6-C005-532C-5857-B8FF937FB160}"/>
              </a:ext>
            </a:extLst>
          </p:cNvPr>
          <p:cNvCxnSpPr>
            <a:cxnSpLocks noChangeShapeType="1"/>
          </p:cNvCxnSpPr>
          <p:nvPr/>
        </p:nvCxnSpPr>
        <p:spPr bwMode="auto">
          <a:xfrm>
            <a:off x="8866188" y="1085850"/>
            <a:ext cx="0" cy="3208338"/>
          </a:xfrm>
          <a:prstGeom prst="straightConnector1">
            <a:avLst/>
          </a:prstGeom>
          <a:noFill/>
          <a:ln w="15875">
            <a:solidFill>
              <a:srgbClr val="193968"/>
            </a:solidFill>
            <a:miter lim="800000"/>
            <a:headEnd type="none" w="sm" len="sm"/>
            <a:tailEnd type="none" w="sm" len="sm"/>
          </a:ln>
          <a:extLst>
            <a:ext uri="{909E8E84-426E-40DD-AFC4-6F175D3DCCD1}">
              <a14:hiddenFill xmlns:a14="http://schemas.microsoft.com/office/drawing/2010/main">
                <a:noFill/>
              </a14:hiddenFill>
            </a:ext>
          </a:extLst>
        </p:spPr>
      </p:cxnSp>
      <p:sp>
        <p:nvSpPr>
          <p:cNvPr id="3" name="Google Shape;530;p68">
            <a:extLst>
              <a:ext uri="{FF2B5EF4-FFF2-40B4-BE49-F238E27FC236}">
                <a16:creationId xmlns:a16="http://schemas.microsoft.com/office/drawing/2014/main" id="{AA973907-842D-19EE-39DE-C7CE1D7E2906}"/>
              </a:ext>
            </a:extLst>
          </p:cNvPr>
          <p:cNvSpPr>
            <a:spLocks noChangeArrowheads="1"/>
          </p:cNvSpPr>
          <p:nvPr/>
        </p:nvSpPr>
        <p:spPr bwMode="auto">
          <a:xfrm>
            <a:off x="2424113" y="3932238"/>
            <a:ext cx="9767887" cy="2925762"/>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531;p68">
            <a:extLst>
              <a:ext uri="{FF2B5EF4-FFF2-40B4-BE49-F238E27FC236}">
                <a16:creationId xmlns:a16="http://schemas.microsoft.com/office/drawing/2014/main" id="{3A62884D-8C71-6750-404F-9550668EF8D5}"/>
              </a:ext>
            </a:extLst>
          </p:cNvPr>
          <p:cNvSpPr txBox="1">
            <a:spLocks noChangeArrowheads="1"/>
          </p:cNvSpPr>
          <p:nvPr/>
        </p:nvSpPr>
        <p:spPr bwMode="auto">
          <a:xfrm>
            <a:off x="1100138" y="-65088"/>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000"/>
            </a:pPr>
            <a:r>
              <a:rPr lang="en-US" altLang="en-US" sz="4000">
                <a:solidFill>
                  <a:srgbClr val="FFFFFF"/>
                </a:solidFill>
                <a:latin typeface="Calibri" panose="020F0502020204030204" pitchFamily="34" charset="0"/>
              </a:rPr>
              <a:t>Innovation</a:t>
            </a:r>
            <a:endParaRPr lang="en-US" altLang="en-US" sz="4000">
              <a:solidFill>
                <a:srgbClr val="FFFFFF"/>
              </a:solidFill>
              <a:latin typeface="Calibri" panose="020F0502020204030204" pitchFamily="34" charset="0"/>
              <a:sym typeface="Calibri" panose="020F0502020204030204" pitchFamily="34" charset="0"/>
            </a:endParaRPr>
          </a:p>
        </p:txBody>
      </p:sp>
      <p:pic>
        <p:nvPicPr>
          <p:cNvPr id="5" name="Google Shape;532;p68" descr="abraham lincoln famous quotes">
            <a:extLst>
              <a:ext uri="{FF2B5EF4-FFF2-40B4-BE49-F238E27FC236}">
                <a16:creationId xmlns:a16="http://schemas.microsoft.com/office/drawing/2014/main" id="{B32C5E9F-EE2C-F324-2C13-18D083EE152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074738"/>
            <a:ext cx="2438401"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533;p68">
            <a:extLst>
              <a:ext uri="{FF2B5EF4-FFF2-40B4-BE49-F238E27FC236}">
                <a16:creationId xmlns:a16="http://schemas.microsoft.com/office/drawing/2014/main" id="{850EC2B7-B60A-DBBB-DBF3-CD59708693FE}"/>
              </a:ext>
            </a:extLst>
          </p:cNvPr>
          <p:cNvSpPr txBox="1">
            <a:spLocks noChangeArrowheads="1"/>
          </p:cNvSpPr>
          <p:nvPr/>
        </p:nvSpPr>
        <p:spPr bwMode="auto">
          <a:xfrm>
            <a:off x="2566988" y="1462088"/>
            <a:ext cx="56737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800"/>
            </a:pPr>
            <a:r>
              <a:rPr lang="en-US" altLang="en-US" sz="2800">
                <a:latin typeface="Calibri" panose="020F0502020204030204" pitchFamily="34" charset="0"/>
                <a:sym typeface="Calibri" panose="020F0502020204030204" pitchFamily="34" charset="0"/>
              </a:rPr>
              <a:t>The patent system … added the fuel of interest to the fire of genius in the discovery and production of new and useful things.</a:t>
            </a:r>
            <a:endParaRPr lang="en-US" altLang="en-US">
              <a:latin typeface="Calibri" panose="020F0502020204030204" pitchFamily="34" charset="0"/>
            </a:endParaRPr>
          </a:p>
          <a:p>
            <a:pPr eaLnBrk="1" hangingPunct="1">
              <a:buSzPts val="2000"/>
            </a:pPr>
            <a:r>
              <a:rPr lang="en-US" altLang="en-US" sz="2000" i="1">
                <a:latin typeface="Calibri" panose="020F0502020204030204" pitchFamily="34" charset="0"/>
                <a:sym typeface="Calibri" panose="020F0502020204030204" pitchFamily="34" charset="0"/>
              </a:rPr>
              <a:t>	</a:t>
            </a:r>
            <a:r>
              <a:rPr lang="en-US" altLang="en-US" sz="1800" i="1">
                <a:latin typeface="Calibri" panose="020F0502020204030204" pitchFamily="34" charset="0"/>
                <a:sym typeface="Calibri" panose="020F0502020204030204" pitchFamily="34" charset="0"/>
              </a:rPr>
              <a:t>Abraham Lincoln – April 6, 1858</a:t>
            </a:r>
            <a:endParaRPr lang="en-US" altLang="en-US">
              <a:latin typeface="Calibri" panose="020F0502020204030204" pitchFamily="34" charset="0"/>
            </a:endParaRPr>
          </a:p>
        </p:txBody>
      </p:sp>
      <p:pic>
        <p:nvPicPr>
          <p:cNvPr id="7" name="Google Shape;534;p68" descr="http://ipwatchdog.com/images/george-washington-150-180.jpg">
            <a:extLst>
              <a:ext uri="{FF2B5EF4-FFF2-40B4-BE49-F238E27FC236}">
                <a16:creationId xmlns:a16="http://schemas.microsoft.com/office/drawing/2014/main" id="{6A15CEBD-B48E-F4E9-1535-04E08D19F71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3932238"/>
            <a:ext cx="2438401"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535;p68" descr="Image result">
            <a:extLst>
              <a:ext uri="{FF2B5EF4-FFF2-40B4-BE49-F238E27FC236}">
                <a16:creationId xmlns:a16="http://schemas.microsoft.com/office/drawing/2014/main" id="{F2A7FA24-51D8-F836-6D2D-2A1F19398D2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9550" y="1196975"/>
            <a:ext cx="2890838"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536;p68">
            <a:extLst>
              <a:ext uri="{FF2B5EF4-FFF2-40B4-BE49-F238E27FC236}">
                <a16:creationId xmlns:a16="http://schemas.microsoft.com/office/drawing/2014/main" id="{EB8037B4-37AC-ED2C-411A-8DA96DC2C2CB}"/>
              </a:ext>
            </a:extLst>
          </p:cNvPr>
          <p:cNvSpPr txBox="1">
            <a:spLocks noChangeArrowheads="1"/>
          </p:cNvSpPr>
          <p:nvPr/>
        </p:nvSpPr>
        <p:spPr bwMode="auto">
          <a:xfrm>
            <a:off x="9604375" y="3562350"/>
            <a:ext cx="215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pPr>
            <a:r>
              <a:rPr lang="en-US" altLang="en-US" sz="1800" b="1">
                <a:latin typeface="Calibri" panose="020F0502020204030204" pitchFamily="34" charset="0"/>
                <a:sym typeface="Calibri" panose="020F0502020204030204" pitchFamily="34" charset="0"/>
              </a:rPr>
              <a:t>U.S. Patent No. 6469</a:t>
            </a:r>
            <a:endParaRPr lang="en-US" altLang="en-US">
              <a:latin typeface="Calibri" panose="020F0502020204030204" pitchFamily="34" charset="0"/>
            </a:endParaRPr>
          </a:p>
        </p:txBody>
      </p:sp>
      <p:sp>
        <p:nvSpPr>
          <p:cNvPr id="10" name="Google Shape;537;p68">
            <a:extLst>
              <a:ext uri="{FF2B5EF4-FFF2-40B4-BE49-F238E27FC236}">
                <a16:creationId xmlns:a16="http://schemas.microsoft.com/office/drawing/2014/main" id="{2A03DAB4-6C6C-C9BA-2CD3-8F6CF261129B}"/>
              </a:ext>
            </a:extLst>
          </p:cNvPr>
          <p:cNvSpPr>
            <a:spLocks noChangeArrowheads="1"/>
          </p:cNvSpPr>
          <p:nvPr/>
        </p:nvSpPr>
        <p:spPr bwMode="auto">
          <a:xfrm>
            <a:off x="2566988" y="4127500"/>
            <a:ext cx="91884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800"/>
            </a:pPr>
            <a:r>
              <a:rPr lang="en-US" altLang="en-US" sz="2800">
                <a:solidFill>
                  <a:srgbClr val="FFFFFF"/>
                </a:solidFill>
                <a:latin typeface="Calibri" panose="020F0502020204030204" pitchFamily="34" charset="0"/>
                <a:sym typeface="Calibri" panose="020F0502020204030204" pitchFamily="34" charset="0"/>
              </a:rPr>
              <a:t>…Giving effectual encouragement as well to the introduction of </a:t>
            </a:r>
            <a:r>
              <a:rPr lang="en-US" altLang="en-US" sz="2800" b="1">
                <a:solidFill>
                  <a:srgbClr val="FFFFFF"/>
                </a:solidFill>
                <a:latin typeface="Calibri" panose="020F0502020204030204" pitchFamily="34" charset="0"/>
                <a:sym typeface="Calibri" panose="020F0502020204030204" pitchFamily="34" charset="0"/>
              </a:rPr>
              <a:t>new and useful inventions </a:t>
            </a:r>
            <a:r>
              <a:rPr lang="en-US" altLang="en-US" sz="2800">
                <a:solidFill>
                  <a:srgbClr val="FFFFFF"/>
                </a:solidFill>
                <a:latin typeface="Calibri" panose="020F0502020204030204" pitchFamily="34" charset="0"/>
                <a:sym typeface="Calibri" panose="020F0502020204030204" pitchFamily="34" charset="0"/>
              </a:rPr>
              <a:t>from abroad as to the exertions of skill and genius in producing them at home, and of facilitating the intercourse between the distant parts of our country… </a:t>
            </a:r>
            <a:endParaRPr lang="en-US" altLang="en-US">
              <a:latin typeface="Calibri" panose="020F0502020204030204" pitchFamily="34" charset="0"/>
            </a:endParaRPr>
          </a:p>
          <a:p>
            <a:pPr eaLnBrk="1" hangingPunct="1">
              <a:buSzPts val="1800"/>
            </a:pPr>
            <a:r>
              <a:rPr lang="en-US" altLang="en-US" sz="1800" i="1">
                <a:solidFill>
                  <a:srgbClr val="FFFFFF"/>
                </a:solidFill>
                <a:latin typeface="Calibri" panose="020F0502020204030204" pitchFamily="34" charset="0"/>
                <a:sym typeface="Calibri" panose="020F0502020204030204" pitchFamily="34" charset="0"/>
              </a:rPr>
              <a:t>	</a:t>
            </a:r>
            <a:r>
              <a:rPr lang="en-US" altLang="en-US" sz="2000" i="1">
                <a:solidFill>
                  <a:srgbClr val="FFFFFF"/>
                </a:solidFill>
                <a:latin typeface="Calibri" panose="020F0502020204030204" pitchFamily="34" charset="0"/>
                <a:sym typeface="Calibri" panose="020F0502020204030204" pitchFamily="34" charset="0"/>
              </a:rPr>
              <a:t>George Washington, State of the Union Address, January 8, 1790 </a:t>
            </a:r>
            <a:endParaRPr lang="en-US" altLang="en-US">
              <a:latin typeface="Calibri" panose="020F0502020204030204" pitchFamily="34" charset="0"/>
            </a:endParaRPr>
          </a:p>
        </p:txBody>
      </p:sp>
      <p:cxnSp>
        <p:nvCxnSpPr>
          <p:cNvPr id="11" name="Google Shape;538;p68">
            <a:extLst>
              <a:ext uri="{FF2B5EF4-FFF2-40B4-BE49-F238E27FC236}">
                <a16:creationId xmlns:a16="http://schemas.microsoft.com/office/drawing/2014/main" id="{D312A25D-BF55-592E-81B3-99D9E4771D0C}"/>
              </a:ext>
            </a:extLst>
          </p:cNvPr>
          <p:cNvCxnSpPr>
            <a:cxnSpLocks noChangeShapeType="1"/>
          </p:cNvCxnSpPr>
          <p:nvPr/>
        </p:nvCxnSpPr>
        <p:spPr bwMode="auto">
          <a:xfrm>
            <a:off x="2424113" y="3932238"/>
            <a:ext cx="6877050" cy="0"/>
          </a:xfrm>
          <a:prstGeom prst="straightConnector1">
            <a:avLst/>
          </a:prstGeom>
          <a:noFill/>
          <a:ln w="9525">
            <a:solidFill>
              <a:schemeClr val="accent1"/>
            </a:solidFill>
            <a:miter lim="800000"/>
            <a:headEnd type="none" w="sm" len="sm"/>
            <a:tailEnd type="none" w="sm" len="sm"/>
          </a:ln>
          <a:extLst>
            <a:ext uri="{909E8E84-426E-40DD-AFC4-6F175D3DCCD1}">
              <a14:hiddenFill xmlns:a14="http://schemas.microsoft.com/office/drawing/2010/main">
                <a:noFill/>
              </a14:hiddenFill>
            </a:ext>
          </a:extLst>
        </p:spPr>
      </p:cxnSp>
      <p:pic>
        <p:nvPicPr>
          <p:cNvPr id="12" name="Google Shape;539;p68">
            <a:extLst>
              <a:ext uri="{FF2B5EF4-FFF2-40B4-BE49-F238E27FC236}">
                <a16:creationId xmlns:a16="http://schemas.microsoft.com/office/drawing/2014/main" id="{9C87BD0E-7FE9-B0E0-2525-EA423C4417D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540;p68">
            <a:extLst>
              <a:ext uri="{FF2B5EF4-FFF2-40B4-BE49-F238E27FC236}">
                <a16:creationId xmlns:a16="http://schemas.microsoft.com/office/drawing/2014/main" id="{BD280F91-9CF6-318F-D91F-D9F29E35FC6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541;p68">
            <a:extLst>
              <a:ext uri="{FF2B5EF4-FFF2-40B4-BE49-F238E27FC236}">
                <a16:creationId xmlns:a16="http://schemas.microsoft.com/office/drawing/2014/main" id="{4327DBA6-048E-7D2F-A37D-81C524C60128}"/>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Innovation</a:t>
            </a:r>
          </a:p>
        </p:txBody>
      </p:sp>
    </p:spTree>
    <p:extLst>
      <p:ext uri="{BB962C8B-B14F-4D97-AF65-F5344CB8AC3E}">
        <p14:creationId xmlns:p14="http://schemas.microsoft.com/office/powerpoint/2010/main" val="3767033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42"/>
        <p:cNvGrpSpPr/>
        <p:nvPr/>
      </p:nvGrpSpPr>
      <p:grpSpPr>
        <a:xfrm>
          <a:off x="0" y="0"/>
          <a:ext cx="0" cy="0"/>
          <a:chOff x="0" y="0"/>
          <a:chExt cx="0" cy="0"/>
        </a:xfrm>
      </p:grpSpPr>
      <p:grpSp>
        <p:nvGrpSpPr>
          <p:cNvPr id="2" name="Google Shape;547;p69">
            <a:extLst>
              <a:ext uri="{FF2B5EF4-FFF2-40B4-BE49-F238E27FC236}">
                <a16:creationId xmlns:a16="http://schemas.microsoft.com/office/drawing/2014/main" id="{FC127809-FFA3-8688-45D6-0EEED375A91A}"/>
              </a:ext>
            </a:extLst>
          </p:cNvPr>
          <p:cNvGrpSpPr>
            <a:grpSpLocks/>
          </p:cNvGrpSpPr>
          <p:nvPr/>
        </p:nvGrpSpPr>
        <p:grpSpPr bwMode="auto">
          <a:xfrm>
            <a:off x="0" y="0"/>
            <a:ext cx="13239750" cy="7167563"/>
            <a:chOff x="-279991" y="0"/>
            <a:chExt cx="13239208" cy="7167023"/>
          </a:xfrm>
        </p:grpSpPr>
        <p:pic>
          <p:nvPicPr>
            <p:cNvPr id="3" name="Google Shape;548;p69" descr="http://media.washtimes.com.s3.amazonaws.com/media/image/2015/09/08/9_8_2015_2constitution8201.jpg">
              <a:extLst>
                <a:ext uri="{FF2B5EF4-FFF2-40B4-BE49-F238E27FC236}">
                  <a16:creationId xmlns:a16="http://schemas.microsoft.com/office/drawing/2014/main" id="{4282A1BE-7F1E-166B-F413-1F64B3E7B118}"/>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91" y="0"/>
              <a:ext cx="1247199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549;p69">
              <a:extLst>
                <a:ext uri="{FF2B5EF4-FFF2-40B4-BE49-F238E27FC236}">
                  <a16:creationId xmlns:a16="http://schemas.microsoft.com/office/drawing/2014/main" id="{8E2F5AE1-B42F-2D12-A7FE-2E1AF3E3D429}"/>
                </a:ext>
              </a:extLst>
            </p:cNvPr>
            <p:cNvSpPr>
              <a:spLocks noChangeArrowheads="1"/>
            </p:cNvSpPr>
            <p:nvPr/>
          </p:nvSpPr>
          <p:spPr bwMode="auto">
            <a:xfrm>
              <a:off x="-279990" y="0"/>
              <a:ext cx="12471990" cy="6858000"/>
            </a:xfrm>
            <a:prstGeom prst="rect">
              <a:avLst/>
            </a:prstGeom>
            <a:solidFill>
              <a:srgbClr val="202730">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grpSp>
          <p:nvGrpSpPr>
            <p:cNvPr id="5" name="Google Shape;550;p69">
              <a:extLst>
                <a:ext uri="{FF2B5EF4-FFF2-40B4-BE49-F238E27FC236}">
                  <a16:creationId xmlns:a16="http://schemas.microsoft.com/office/drawing/2014/main" id="{FB6D8846-0F17-BC2A-981D-C2E305EE0070}"/>
                </a:ext>
              </a:extLst>
            </p:cNvPr>
            <p:cNvGrpSpPr>
              <a:grpSpLocks/>
            </p:cNvGrpSpPr>
            <p:nvPr/>
          </p:nvGrpSpPr>
          <p:grpSpPr bwMode="auto">
            <a:xfrm>
              <a:off x="6375537" y="583343"/>
              <a:ext cx="6583680" cy="6583680"/>
              <a:chOff x="6925234" y="-971550"/>
              <a:chExt cx="6583680" cy="6583680"/>
            </a:xfrm>
          </p:grpSpPr>
          <p:sp>
            <p:nvSpPr>
              <p:cNvPr id="6" name="Google Shape;551;p69">
                <a:extLst>
                  <a:ext uri="{FF2B5EF4-FFF2-40B4-BE49-F238E27FC236}">
                    <a16:creationId xmlns:a16="http://schemas.microsoft.com/office/drawing/2014/main" id="{F611243E-EA14-B765-FCB2-9BDEDB67252D}"/>
                  </a:ext>
                </a:extLst>
              </p:cNvPr>
              <p:cNvSpPr>
                <a:spLocks noChangeArrowheads="1"/>
              </p:cNvSpPr>
              <p:nvPr/>
            </p:nvSpPr>
            <p:spPr bwMode="auto">
              <a:xfrm>
                <a:off x="6925234" y="-971550"/>
                <a:ext cx="6583680" cy="6583680"/>
              </a:xfrm>
              <a:prstGeom prst="ellipse">
                <a:avLst/>
              </a:prstGeom>
              <a:solidFill>
                <a:srgbClr val="A7AAA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7" name="Google Shape;552;p69" descr="http://media.washtimes.com.s3.amazonaws.com/media/image/2015/09/08/9_8_2015_2constitution8201.jpg">
                <a:extLst>
                  <a:ext uri="{FF2B5EF4-FFF2-40B4-BE49-F238E27FC236}">
                    <a16:creationId xmlns:a16="http://schemas.microsoft.com/office/drawing/2014/main" id="{DEA16FE3-E9AD-221D-E735-9FDDB6612224}"/>
                  </a:ext>
                </a:extLst>
              </p:cNvPr>
              <p:cNvPicPr preferRelativeResize="0"/>
              <p:nvPr/>
            </p:nvPicPr>
            <p:blipFill rotWithShape="1">
              <a:blip r:embed="rId3">
                <a:alphaModFix/>
              </a:blip>
              <a:srcRect l="-11" r="24789"/>
              <a:stretch/>
            </p:blipFill>
            <p:spPr>
              <a:xfrm>
                <a:off x="7062394" y="-834390"/>
                <a:ext cx="6309360" cy="6309360"/>
              </a:xfrm>
              <a:prstGeom prst="ellipse">
                <a:avLst/>
              </a:prstGeom>
              <a:noFill/>
              <a:ln>
                <a:noFill/>
              </a:ln>
            </p:spPr>
          </p:pic>
        </p:grpSp>
      </p:grpSp>
      <p:sp>
        <p:nvSpPr>
          <p:cNvPr id="543" name="Google Shape;543;p69"/>
          <p:cNvSpPr txBox="1">
            <a:spLocks noGrp="1"/>
          </p:cNvSpPr>
          <p:nvPr>
            <p:ph type="title"/>
          </p:nvPr>
        </p:nvSpPr>
        <p:spPr>
          <a:xfrm>
            <a:off x="838200" y="365125"/>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 name="Google Shape;544;p69">
            <a:extLst>
              <a:ext uri="{FF2B5EF4-FFF2-40B4-BE49-F238E27FC236}">
                <a16:creationId xmlns:a16="http://schemas.microsoft.com/office/drawing/2014/main" id="{DF13FA81-9045-6279-AB20-6E499A9BA9F1}"/>
              </a:ext>
            </a:extLst>
          </p:cNvPr>
          <p:cNvSpPr txBox="1">
            <a:spLocks noGrp="1" noChangeArrowheads="1"/>
          </p:cNvSpPr>
          <p:nvPr>
            <p:ph type="dt" idx="10"/>
          </p:nvPr>
        </p:nvSpPr>
        <p:spPr/>
        <p:txBody>
          <a:bodyPr/>
          <a:lstStyle>
            <a:lvl1pPr>
              <a:defRPr/>
            </a:lvl1pPr>
          </a:lstStyle>
          <a:p>
            <a:endParaRPr lang="en-US" altLang="en-US"/>
          </a:p>
        </p:txBody>
      </p:sp>
      <p:sp>
        <p:nvSpPr>
          <p:cNvPr id="9" name="Google Shape;545;p69">
            <a:extLst>
              <a:ext uri="{FF2B5EF4-FFF2-40B4-BE49-F238E27FC236}">
                <a16:creationId xmlns:a16="http://schemas.microsoft.com/office/drawing/2014/main" id="{944F535B-4151-F133-4D64-5351807BCEC3}"/>
              </a:ext>
            </a:extLst>
          </p:cNvPr>
          <p:cNvSpPr txBox="1">
            <a:spLocks noGrp="1" noChangeArrowheads="1"/>
          </p:cNvSpPr>
          <p:nvPr>
            <p:ph type="ftr" idx="11"/>
          </p:nvPr>
        </p:nvSpPr>
        <p:spPr/>
        <p:txBody>
          <a:bodyPr/>
          <a:lstStyle>
            <a:lvl1pPr>
              <a:defRPr/>
            </a:lvl1pPr>
          </a:lstStyle>
          <a:p>
            <a:endParaRPr lang="en-US" altLang="en-US"/>
          </a:p>
        </p:txBody>
      </p:sp>
      <p:sp>
        <p:nvSpPr>
          <p:cNvPr id="10" name="Google Shape;546;p69">
            <a:extLst>
              <a:ext uri="{FF2B5EF4-FFF2-40B4-BE49-F238E27FC236}">
                <a16:creationId xmlns:a16="http://schemas.microsoft.com/office/drawing/2014/main" id="{15B00F1E-382D-F39B-EBA2-D4A2EA4FFCFA}"/>
              </a:ext>
            </a:extLst>
          </p:cNvPr>
          <p:cNvSpPr txBox="1">
            <a:spLocks noGrp="1" noChangeArrowheads="1"/>
          </p:cNvSpPr>
          <p:nvPr>
            <p:ph type="sldNum" idx="12"/>
          </p:nvPr>
        </p:nvSpPr>
        <p:spPr/>
        <p:txBody>
          <a:bodyPr/>
          <a:lstStyle>
            <a:lvl1pPr>
              <a:defRPr/>
            </a:lvl1pPr>
          </a:lstStyle>
          <a:p>
            <a:fld id="{57F3688D-90FA-47BD-8328-E9E1351972F0}" type="slidenum">
              <a:rPr lang="en-US" altLang="en-US"/>
              <a:pPr/>
              <a:t>‹#›</a:t>
            </a:fld>
            <a:endParaRPr lang="en-US" altLang="en-US"/>
          </a:p>
        </p:txBody>
      </p:sp>
    </p:spTree>
    <p:extLst>
      <p:ext uri="{BB962C8B-B14F-4D97-AF65-F5344CB8AC3E}">
        <p14:creationId xmlns:p14="http://schemas.microsoft.com/office/powerpoint/2010/main" val="231386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3"/>
        <p:cNvGrpSpPr/>
        <p:nvPr/>
      </p:nvGrpSpPr>
      <p:grpSpPr>
        <a:xfrm>
          <a:off x="0" y="0"/>
          <a:ext cx="0" cy="0"/>
          <a:chOff x="0" y="0"/>
          <a:chExt cx="0" cy="0"/>
        </a:xfrm>
      </p:grpSpPr>
      <p:sp>
        <p:nvSpPr>
          <p:cNvPr id="2" name="Google Shape;554;p70">
            <a:extLst>
              <a:ext uri="{FF2B5EF4-FFF2-40B4-BE49-F238E27FC236}">
                <a16:creationId xmlns:a16="http://schemas.microsoft.com/office/drawing/2014/main" id="{A59774F8-78B9-90AA-2009-CDEEF04F1F22}"/>
              </a:ext>
            </a:extLst>
          </p:cNvPr>
          <p:cNvSpPr>
            <a:spLocks noChangeArrowheads="1"/>
          </p:cNvSpPr>
          <p:nvPr/>
        </p:nvSpPr>
        <p:spPr bwMode="auto">
          <a:xfrm>
            <a:off x="10174288" y="3560763"/>
            <a:ext cx="1398587" cy="2014537"/>
          </a:xfrm>
          <a:prstGeom prst="rect">
            <a:avLst/>
          </a:prstGeom>
          <a:solidFill>
            <a:srgbClr val="B94A1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3" name="Google Shape;555;p70">
            <a:extLst>
              <a:ext uri="{FF2B5EF4-FFF2-40B4-BE49-F238E27FC236}">
                <a16:creationId xmlns:a16="http://schemas.microsoft.com/office/drawing/2014/main" id="{3099D7FD-3037-B259-4E2F-3994D8222970}"/>
              </a:ext>
            </a:extLst>
          </p:cNvPr>
          <p:cNvSpPr txBox="1">
            <a:spLocks noChangeArrowheads="1"/>
          </p:cNvSpPr>
          <p:nvPr/>
        </p:nvSpPr>
        <p:spPr bwMode="auto">
          <a:xfrm>
            <a:off x="10174288" y="4198938"/>
            <a:ext cx="1409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NIST Center for Neutron Research</a:t>
            </a:r>
            <a:endParaRPr lang="en-US" altLang="en-US">
              <a:latin typeface="Calibri" panose="020F0502020204030204" pitchFamily="34" charset="0"/>
            </a:endParaRPr>
          </a:p>
        </p:txBody>
      </p:sp>
      <p:sp>
        <p:nvSpPr>
          <p:cNvPr id="4" name="Google Shape;556;p70">
            <a:extLst>
              <a:ext uri="{FF2B5EF4-FFF2-40B4-BE49-F238E27FC236}">
                <a16:creationId xmlns:a16="http://schemas.microsoft.com/office/drawing/2014/main" id="{09EF5DDF-2FEC-FDBC-26D3-0A0DF4DBB88E}"/>
              </a:ext>
            </a:extLst>
          </p:cNvPr>
          <p:cNvSpPr>
            <a:spLocks noChangeArrowheads="1"/>
          </p:cNvSpPr>
          <p:nvPr/>
        </p:nvSpPr>
        <p:spPr bwMode="auto">
          <a:xfrm>
            <a:off x="8586788" y="3560763"/>
            <a:ext cx="1398587" cy="2014537"/>
          </a:xfrm>
          <a:prstGeom prst="rect">
            <a:avLst/>
          </a:prstGeom>
          <a:solidFill>
            <a:srgbClr val="B9491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5" name="Google Shape;557;p70">
            <a:extLst>
              <a:ext uri="{FF2B5EF4-FFF2-40B4-BE49-F238E27FC236}">
                <a16:creationId xmlns:a16="http://schemas.microsoft.com/office/drawing/2014/main" id="{EB16BA60-385F-6D34-FC46-938E6483E8A5}"/>
              </a:ext>
            </a:extLst>
          </p:cNvPr>
          <p:cNvSpPr txBox="1">
            <a:spLocks noChangeArrowheads="1"/>
          </p:cNvSpPr>
          <p:nvPr/>
        </p:nvSpPr>
        <p:spPr bwMode="auto">
          <a:xfrm>
            <a:off x="8507413" y="4198938"/>
            <a:ext cx="15605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Center for Nanoscale Science and Technology</a:t>
            </a:r>
            <a:endParaRPr lang="en-US" altLang="en-US">
              <a:latin typeface="Calibri" panose="020F0502020204030204" pitchFamily="34" charset="0"/>
            </a:endParaRPr>
          </a:p>
        </p:txBody>
      </p:sp>
      <p:sp>
        <p:nvSpPr>
          <p:cNvPr id="6" name="Google Shape;558;p70">
            <a:extLst>
              <a:ext uri="{FF2B5EF4-FFF2-40B4-BE49-F238E27FC236}">
                <a16:creationId xmlns:a16="http://schemas.microsoft.com/office/drawing/2014/main" id="{0CF6403E-FA35-323B-7204-517DA63E7FC1}"/>
              </a:ext>
            </a:extLst>
          </p:cNvPr>
          <p:cNvSpPr>
            <a:spLocks noChangeArrowheads="1"/>
          </p:cNvSpPr>
          <p:nvPr/>
        </p:nvSpPr>
        <p:spPr bwMode="auto">
          <a:xfrm>
            <a:off x="6977063" y="3560763"/>
            <a:ext cx="1450975"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7" name="Google Shape;559;p70">
            <a:extLst>
              <a:ext uri="{FF2B5EF4-FFF2-40B4-BE49-F238E27FC236}">
                <a16:creationId xmlns:a16="http://schemas.microsoft.com/office/drawing/2014/main" id="{6576186B-7E2D-84F5-C57A-9D5246813CBD}"/>
              </a:ext>
            </a:extLst>
          </p:cNvPr>
          <p:cNvSpPr txBox="1">
            <a:spLocks noChangeArrowheads="1"/>
          </p:cNvSpPr>
          <p:nvPr/>
        </p:nvSpPr>
        <p:spPr bwMode="auto">
          <a:xfrm>
            <a:off x="6662738" y="4198938"/>
            <a:ext cx="2085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Communication</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Technology</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8" name="Google Shape;560;p70">
            <a:extLst>
              <a:ext uri="{FF2B5EF4-FFF2-40B4-BE49-F238E27FC236}">
                <a16:creationId xmlns:a16="http://schemas.microsoft.com/office/drawing/2014/main" id="{B433EF45-2123-20C1-A78B-998A24B546B6}"/>
              </a:ext>
            </a:extLst>
          </p:cNvPr>
          <p:cNvSpPr>
            <a:spLocks noChangeArrowheads="1"/>
          </p:cNvSpPr>
          <p:nvPr/>
        </p:nvSpPr>
        <p:spPr bwMode="auto">
          <a:xfrm>
            <a:off x="5416550" y="3560763"/>
            <a:ext cx="1403350"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9" name="Google Shape;561;p70">
            <a:extLst>
              <a:ext uri="{FF2B5EF4-FFF2-40B4-BE49-F238E27FC236}">
                <a16:creationId xmlns:a16="http://schemas.microsoft.com/office/drawing/2014/main" id="{2190A78B-7CC6-F8D2-BBDE-FB8ED8D08BA3}"/>
              </a:ext>
            </a:extLst>
          </p:cNvPr>
          <p:cNvSpPr txBox="1">
            <a:spLocks noChangeArrowheads="1"/>
          </p:cNvSpPr>
          <p:nvPr/>
        </p:nvSpPr>
        <p:spPr bwMode="auto">
          <a:xfrm>
            <a:off x="5075238" y="4198938"/>
            <a:ext cx="2085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Information</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Technology</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10" name="Google Shape;562;p70">
            <a:extLst>
              <a:ext uri="{FF2B5EF4-FFF2-40B4-BE49-F238E27FC236}">
                <a16:creationId xmlns:a16="http://schemas.microsoft.com/office/drawing/2014/main" id="{1FFD56D4-E6D1-61D3-45DC-09A4050E940B}"/>
              </a:ext>
            </a:extLst>
          </p:cNvPr>
          <p:cNvSpPr>
            <a:spLocks noChangeArrowheads="1"/>
          </p:cNvSpPr>
          <p:nvPr/>
        </p:nvSpPr>
        <p:spPr bwMode="auto">
          <a:xfrm>
            <a:off x="3836988" y="3560763"/>
            <a:ext cx="1398587" cy="2014537"/>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endParaRPr lang="en-US" altLang="en-US" sz="1600">
              <a:solidFill>
                <a:srgbClr val="FFFFFF"/>
              </a:solidFill>
              <a:latin typeface="Calibri" panose="020F0502020204030204" pitchFamily="34" charset="0"/>
              <a:sym typeface="Calibri" panose="020F0502020204030204" pitchFamily="34" charset="0"/>
            </a:endParaRPr>
          </a:p>
        </p:txBody>
      </p:sp>
      <p:sp>
        <p:nvSpPr>
          <p:cNvPr id="11" name="Google Shape;563;p70">
            <a:extLst>
              <a:ext uri="{FF2B5EF4-FFF2-40B4-BE49-F238E27FC236}">
                <a16:creationId xmlns:a16="http://schemas.microsoft.com/office/drawing/2014/main" id="{500F3FFA-1016-51CA-9776-19FE576CB2D4}"/>
              </a:ext>
            </a:extLst>
          </p:cNvPr>
          <p:cNvSpPr txBox="1">
            <a:spLocks noChangeArrowheads="1"/>
          </p:cNvSpPr>
          <p:nvPr/>
        </p:nvSpPr>
        <p:spPr bwMode="auto">
          <a:xfrm>
            <a:off x="3500438" y="4198938"/>
            <a:ext cx="2085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Engineering </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Laboratory</a:t>
            </a:r>
            <a:endParaRPr lang="en-US" altLang="en-US">
              <a:latin typeface="Calibri" panose="020F0502020204030204" pitchFamily="34" charset="0"/>
            </a:endParaRPr>
          </a:p>
        </p:txBody>
      </p:sp>
      <p:sp>
        <p:nvSpPr>
          <p:cNvPr id="12" name="Google Shape;564;p70">
            <a:extLst>
              <a:ext uri="{FF2B5EF4-FFF2-40B4-BE49-F238E27FC236}">
                <a16:creationId xmlns:a16="http://schemas.microsoft.com/office/drawing/2014/main" id="{ACE3DE3C-F06C-3473-46FB-74B5107E20EC}"/>
              </a:ext>
            </a:extLst>
          </p:cNvPr>
          <p:cNvSpPr>
            <a:spLocks noChangeArrowheads="1"/>
          </p:cNvSpPr>
          <p:nvPr/>
        </p:nvSpPr>
        <p:spPr bwMode="auto">
          <a:xfrm>
            <a:off x="650875" y="3560763"/>
            <a:ext cx="1400175"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13" name="Google Shape;565;p70">
            <a:extLst>
              <a:ext uri="{FF2B5EF4-FFF2-40B4-BE49-F238E27FC236}">
                <a16:creationId xmlns:a16="http://schemas.microsoft.com/office/drawing/2014/main" id="{342BA717-43C8-7559-3819-AB541B3C05CA}"/>
              </a:ext>
            </a:extLst>
          </p:cNvPr>
          <p:cNvSpPr>
            <a:spLocks noChangeArrowheads="1"/>
          </p:cNvSpPr>
          <p:nvPr/>
        </p:nvSpPr>
        <p:spPr bwMode="auto">
          <a:xfrm>
            <a:off x="2254250" y="3560763"/>
            <a:ext cx="1403350" cy="2014537"/>
          </a:xfrm>
          <a:prstGeom prst="rect">
            <a:avLst/>
          </a:prstGeom>
          <a:solidFill>
            <a:srgbClr val="1133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14" name="Google Shape;566;p70">
            <a:extLst>
              <a:ext uri="{FF2B5EF4-FFF2-40B4-BE49-F238E27FC236}">
                <a16:creationId xmlns:a16="http://schemas.microsoft.com/office/drawing/2014/main" id="{B424E29B-A07B-41F7-4649-69F382DD6A2F}"/>
              </a:ext>
            </a:extLst>
          </p:cNvPr>
          <p:cNvPicPr preferRelativeResize="0"/>
          <p:nvPr/>
        </p:nvPicPr>
        <p:blipFill rotWithShape="1">
          <a:blip r:embed="rId2">
            <a:alphaModFix/>
          </a:blip>
          <a:srcRect/>
          <a:stretch/>
        </p:blipFill>
        <p:spPr>
          <a:xfrm>
            <a:off x="3836988" y="2349500"/>
            <a:ext cx="1401762" cy="1403350"/>
          </a:xfrm>
          <a:prstGeom prst="rect">
            <a:avLst/>
          </a:prstGeom>
          <a:noFill/>
          <a:ln>
            <a:noFill/>
          </a:ln>
          <a:effectLst>
            <a:outerShdw blurRad="292100" dist="139700" dir="2700000" algn="tl" rotWithShape="0">
              <a:srgbClr val="333333">
                <a:alpha val="62352"/>
              </a:srgbClr>
            </a:outerShdw>
          </a:effectLst>
        </p:spPr>
      </p:pic>
      <p:pic>
        <p:nvPicPr>
          <p:cNvPr id="15" name="Google Shape;567;p70">
            <a:extLst>
              <a:ext uri="{FF2B5EF4-FFF2-40B4-BE49-F238E27FC236}">
                <a16:creationId xmlns:a16="http://schemas.microsoft.com/office/drawing/2014/main" id="{44B3B594-4BD4-183C-E06F-BD18135334D6}"/>
              </a:ext>
            </a:extLst>
          </p:cNvPr>
          <p:cNvPicPr preferRelativeResize="0"/>
          <p:nvPr/>
        </p:nvPicPr>
        <p:blipFill rotWithShape="1">
          <a:blip r:embed="rId3">
            <a:alphaModFix/>
          </a:blip>
          <a:srcRect/>
          <a:stretch/>
        </p:blipFill>
        <p:spPr>
          <a:xfrm>
            <a:off x="6977063" y="2354263"/>
            <a:ext cx="1454150" cy="1398587"/>
          </a:xfrm>
          <a:prstGeom prst="rect">
            <a:avLst/>
          </a:prstGeom>
          <a:noFill/>
          <a:ln>
            <a:noFill/>
          </a:ln>
          <a:effectLst>
            <a:outerShdw blurRad="292100" dist="139700" dir="2700000" algn="tl" rotWithShape="0">
              <a:srgbClr val="333333">
                <a:alpha val="62352"/>
              </a:srgbClr>
            </a:outerShdw>
          </a:effectLst>
        </p:spPr>
      </p:pic>
      <p:pic>
        <p:nvPicPr>
          <p:cNvPr id="16" name="Google Shape;568;p70" descr="False color SEM showing electrical testing of a carbon nanotube bundle using the nanoscale-positioning in-situ probe system. ">
            <a:extLst>
              <a:ext uri="{FF2B5EF4-FFF2-40B4-BE49-F238E27FC236}">
                <a16:creationId xmlns:a16="http://schemas.microsoft.com/office/drawing/2014/main" id="{6BC67496-AC57-B650-9687-CC5BB2F14251}"/>
              </a:ext>
            </a:extLst>
          </p:cNvPr>
          <p:cNvPicPr preferRelativeResize="0"/>
          <p:nvPr/>
        </p:nvPicPr>
        <p:blipFill rotWithShape="1">
          <a:blip r:embed="rId4">
            <a:alphaModFix/>
          </a:blip>
          <a:srcRect t="-379" b="-886"/>
          <a:stretch/>
        </p:blipFill>
        <p:spPr>
          <a:xfrm>
            <a:off x="8582025" y="2346325"/>
            <a:ext cx="1398588" cy="1401763"/>
          </a:xfrm>
          <a:prstGeom prst="rect">
            <a:avLst/>
          </a:prstGeom>
          <a:noFill/>
          <a:ln>
            <a:noFill/>
          </a:ln>
          <a:effectLst>
            <a:outerShdw blurRad="292100" dist="139700" dir="2700000" algn="tl" rotWithShape="0">
              <a:srgbClr val="333333">
                <a:alpha val="62352"/>
              </a:srgbClr>
            </a:outerShdw>
          </a:effectLst>
        </p:spPr>
      </p:pic>
      <p:pic>
        <p:nvPicPr>
          <p:cNvPr id="17" name="Google Shape;569;p70">
            <a:extLst>
              <a:ext uri="{FF2B5EF4-FFF2-40B4-BE49-F238E27FC236}">
                <a16:creationId xmlns:a16="http://schemas.microsoft.com/office/drawing/2014/main" id="{44B2D136-D36C-8B77-152C-6B13F927C57A}"/>
              </a:ext>
            </a:extLst>
          </p:cNvPr>
          <p:cNvPicPr preferRelativeResize="0"/>
          <p:nvPr/>
        </p:nvPicPr>
        <p:blipFill rotWithShape="1">
          <a:blip r:embed="rId5">
            <a:alphaModFix/>
          </a:blip>
          <a:srcRect/>
          <a:stretch/>
        </p:blipFill>
        <p:spPr>
          <a:xfrm>
            <a:off x="10174288" y="2349500"/>
            <a:ext cx="1398587" cy="1398588"/>
          </a:xfrm>
          <a:prstGeom prst="rect">
            <a:avLst/>
          </a:prstGeom>
          <a:noFill/>
          <a:ln>
            <a:noFill/>
          </a:ln>
          <a:effectLst>
            <a:outerShdw blurRad="292100" dist="139700" dir="2700000" algn="tl" rotWithShape="0">
              <a:srgbClr val="333333">
                <a:alpha val="62352"/>
              </a:srgbClr>
            </a:outerShdw>
          </a:effectLst>
        </p:spPr>
      </p:pic>
      <p:pic>
        <p:nvPicPr>
          <p:cNvPr id="18" name="Google Shape;570;p70">
            <a:extLst>
              <a:ext uri="{FF2B5EF4-FFF2-40B4-BE49-F238E27FC236}">
                <a16:creationId xmlns:a16="http://schemas.microsoft.com/office/drawing/2014/main" id="{42FBF51C-6F7E-171E-BB7E-189C54A9B7D7}"/>
              </a:ext>
            </a:extLst>
          </p:cNvPr>
          <p:cNvPicPr preferRelativeResize="0"/>
          <p:nvPr/>
        </p:nvPicPr>
        <p:blipFill rotWithShape="1">
          <a:blip r:embed="rId6">
            <a:alphaModFix/>
          </a:blip>
          <a:srcRect/>
          <a:stretch/>
        </p:blipFill>
        <p:spPr>
          <a:xfrm>
            <a:off x="5416550" y="2349500"/>
            <a:ext cx="1400175" cy="1398588"/>
          </a:xfrm>
          <a:prstGeom prst="rect">
            <a:avLst/>
          </a:prstGeom>
          <a:noFill/>
          <a:ln>
            <a:noFill/>
          </a:ln>
          <a:effectLst>
            <a:outerShdw blurRad="292100" dist="139700" dir="2700000" algn="tl" rotWithShape="0">
              <a:srgbClr val="333333">
                <a:alpha val="62352"/>
              </a:srgbClr>
            </a:outerShdw>
          </a:effectLst>
        </p:spPr>
      </p:pic>
      <p:sp>
        <p:nvSpPr>
          <p:cNvPr id="19" name="Google Shape;571;p70">
            <a:extLst>
              <a:ext uri="{FF2B5EF4-FFF2-40B4-BE49-F238E27FC236}">
                <a16:creationId xmlns:a16="http://schemas.microsoft.com/office/drawing/2014/main" id="{EC483F81-4187-4484-DE52-8050267C4E2C}"/>
              </a:ext>
            </a:extLst>
          </p:cNvPr>
          <p:cNvSpPr txBox="1">
            <a:spLocks noChangeArrowheads="1"/>
          </p:cNvSpPr>
          <p:nvPr/>
        </p:nvSpPr>
        <p:spPr bwMode="auto">
          <a:xfrm>
            <a:off x="2073275" y="4198938"/>
            <a:ext cx="1766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Physical Measurement Laboratory</a:t>
            </a:r>
            <a:endParaRPr lang="en-US" altLang="en-US">
              <a:latin typeface="Calibri" panose="020F0502020204030204" pitchFamily="34" charset="0"/>
            </a:endParaRPr>
          </a:p>
        </p:txBody>
      </p:sp>
      <p:sp>
        <p:nvSpPr>
          <p:cNvPr id="20" name="Google Shape;572;p70">
            <a:extLst>
              <a:ext uri="{FF2B5EF4-FFF2-40B4-BE49-F238E27FC236}">
                <a16:creationId xmlns:a16="http://schemas.microsoft.com/office/drawing/2014/main" id="{20E798CE-DE49-4E95-3AC8-88F77D36697F}"/>
              </a:ext>
            </a:extLst>
          </p:cNvPr>
          <p:cNvSpPr txBox="1">
            <a:spLocks noChangeArrowheads="1"/>
          </p:cNvSpPr>
          <p:nvPr/>
        </p:nvSpPr>
        <p:spPr bwMode="auto">
          <a:xfrm>
            <a:off x="431800" y="4198938"/>
            <a:ext cx="1838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Material </a:t>
            </a:r>
            <a:endParaRPr lang="en-US" altLang="en-US">
              <a:latin typeface="Calibri" panose="020F0502020204030204" pitchFamily="34" charset="0"/>
            </a:endParaRPr>
          </a:p>
          <a:p>
            <a:pPr algn="ctr" eaLnBrk="1" hangingPunct="1">
              <a:buSzPts val="1600"/>
            </a:pPr>
            <a:r>
              <a:rPr lang="en-US" altLang="en-US" sz="1600" b="1">
                <a:solidFill>
                  <a:srgbClr val="FFFFFF"/>
                </a:solidFill>
                <a:latin typeface="Calibri" panose="020F0502020204030204" pitchFamily="34" charset="0"/>
                <a:sym typeface="Calibri" panose="020F0502020204030204" pitchFamily="34" charset="0"/>
              </a:rPr>
              <a:t>Measurement Laboratory</a:t>
            </a:r>
            <a:endParaRPr lang="en-US" altLang="en-US">
              <a:latin typeface="Calibri" panose="020F0502020204030204" pitchFamily="34" charset="0"/>
            </a:endParaRPr>
          </a:p>
        </p:txBody>
      </p:sp>
      <p:pic>
        <p:nvPicPr>
          <p:cNvPr id="21" name="Google Shape;573;p70">
            <a:extLst>
              <a:ext uri="{FF2B5EF4-FFF2-40B4-BE49-F238E27FC236}">
                <a16:creationId xmlns:a16="http://schemas.microsoft.com/office/drawing/2014/main" id="{9CF39038-3A18-790E-FC0C-0F535632B748}"/>
              </a:ext>
            </a:extLst>
          </p:cNvPr>
          <p:cNvPicPr preferRelativeResize="0"/>
          <p:nvPr/>
        </p:nvPicPr>
        <p:blipFill rotWithShape="1">
          <a:blip r:embed="rId7">
            <a:alphaModFix/>
          </a:blip>
          <a:srcRect/>
          <a:stretch/>
        </p:blipFill>
        <p:spPr>
          <a:xfrm>
            <a:off x="2259013" y="2349500"/>
            <a:ext cx="1401762" cy="1400175"/>
          </a:xfrm>
          <a:prstGeom prst="rect">
            <a:avLst/>
          </a:prstGeom>
          <a:noFill/>
          <a:ln>
            <a:noFill/>
          </a:ln>
          <a:effectLst>
            <a:outerShdw blurRad="292100" dist="139700" dir="2700000" algn="tl" rotWithShape="0">
              <a:srgbClr val="333333">
                <a:alpha val="62352"/>
              </a:srgbClr>
            </a:outerShdw>
          </a:effectLst>
        </p:spPr>
      </p:pic>
      <p:pic>
        <p:nvPicPr>
          <p:cNvPr id="22" name="Google Shape;574;p70" descr="DNA sequencing">
            <a:extLst>
              <a:ext uri="{FF2B5EF4-FFF2-40B4-BE49-F238E27FC236}">
                <a16:creationId xmlns:a16="http://schemas.microsoft.com/office/drawing/2014/main" id="{4DA88FCC-CAEC-BF77-1F26-A546779C31EF}"/>
              </a:ext>
            </a:extLst>
          </p:cNvPr>
          <p:cNvPicPr preferRelativeResize="0"/>
          <p:nvPr/>
        </p:nvPicPr>
        <p:blipFill rotWithShape="1">
          <a:blip r:embed="rId8">
            <a:alphaModFix/>
          </a:blip>
          <a:srcRect/>
          <a:stretch/>
        </p:blipFill>
        <p:spPr>
          <a:xfrm>
            <a:off x="650875" y="2349500"/>
            <a:ext cx="1400175" cy="1398588"/>
          </a:xfrm>
          <a:prstGeom prst="rect">
            <a:avLst/>
          </a:prstGeom>
          <a:noFill/>
          <a:ln>
            <a:noFill/>
          </a:ln>
          <a:effectLst>
            <a:outerShdw blurRad="292100" dist="139700" dir="2700000" algn="tl" rotWithShape="0">
              <a:srgbClr val="333333">
                <a:alpha val="62352"/>
              </a:srgbClr>
            </a:outerShdw>
          </a:effectLst>
        </p:spPr>
      </p:pic>
      <p:pic>
        <p:nvPicPr>
          <p:cNvPr id="23" name="Google Shape;575;p70">
            <a:extLst>
              <a:ext uri="{FF2B5EF4-FFF2-40B4-BE49-F238E27FC236}">
                <a16:creationId xmlns:a16="http://schemas.microsoft.com/office/drawing/2014/main" id="{15D52414-AA41-6B14-44EA-065180B5D975}"/>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1920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oogle Shape;576;p70">
            <a:extLst>
              <a:ext uri="{FF2B5EF4-FFF2-40B4-BE49-F238E27FC236}">
                <a16:creationId xmlns:a16="http://schemas.microsoft.com/office/drawing/2014/main" id="{BF1D4E48-1942-4A78-C8D0-BB0E0368675F}"/>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6575" y="508000"/>
            <a:ext cx="1119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Google Shape;577;p70">
            <a:extLst>
              <a:ext uri="{FF2B5EF4-FFF2-40B4-BE49-F238E27FC236}">
                <a16:creationId xmlns:a16="http://schemas.microsoft.com/office/drawing/2014/main" id="{79BC9D77-8BF9-7536-D4DB-07970F3178B9}"/>
              </a:ext>
            </a:extLst>
          </p:cNvPr>
          <p:cNvSpPr txBox="1">
            <a:spLocks noChangeArrowheads="1"/>
          </p:cNvSpPr>
          <p:nvPr/>
        </p:nvSpPr>
        <p:spPr bwMode="auto">
          <a:xfrm>
            <a:off x="574675" y="365125"/>
            <a:ext cx="105156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Clr>
                <a:srgbClr val="FFFFFF"/>
              </a:buClr>
              <a:buSzPts val="4400"/>
              <a:buFont typeface="Calibri" panose="020F0502020204030204" pitchFamily="34" charset="0"/>
              <a:buNone/>
            </a:pPr>
            <a:r>
              <a:rPr lang="en-US" altLang="en-US" sz="4400">
                <a:solidFill>
                  <a:srgbClr val="FFFFFF"/>
                </a:solidFill>
                <a:latin typeface="Calibri" panose="020F0502020204030204" pitchFamily="34" charset="0"/>
                <a:sym typeface="Calibri" panose="020F0502020204030204" pitchFamily="34" charset="0"/>
              </a:rPr>
              <a:t>NIST Laboratory Programs</a:t>
            </a:r>
          </a:p>
        </p:txBody>
      </p:sp>
    </p:spTree>
    <p:extLst>
      <p:ext uri="{BB962C8B-B14F-4D97-AF65-F5344CB8AC3E}">
        <p14:creationId xmlns:p14="http://schemas.microsoft.com/office/powerpoint/2010/main" val="1645004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78"/>
        <p:cNvGrpSpPr/>
        <p:nvPr/>
      </p:nvGrpSpPr>
      <p:grpSpPr>
        <a:xfrm>
          <a:off x="0" y="0"/>
          <a:ext cx="0" cy="0"/>
          <a:chOff x="0" y="0"/>
          <a:chExt cx="0" cy="0"/>
        </a:xfrm>
      </p:grpSpPr>
      <p:pic>
        <p:nvPicPr>
          <p:cNvPr id="2" name="Google Shape;579;p71">
            <a:extLst>
              <a:ext uri="{FF2B5EF4-FFF2-40B4-BE49-F238E27FC236}">
                <a16:creationId xmlns:a16="http://schemas.microsoft.com/office/drawing/2014/main" id="{4D4A990F-43A9-5A4E-AA1D-8975FD91BAF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80;p71">
            <a:extLst>
              <a:ext uri="{FF2B5EF4-FFF2-40B4-BE49-F238E27FC236}">
                <a16:creationId xmlns:a16="http://schemas.microsoft.com/office/drawing/2014/main" id="{14F23910-19A5-D998-04CD-AEEAA9B91C6D}"/>
              </a:ext>
            </a:extLst>
          </p:cNvPr>
          <p:cNvSpPr>
            <a:spLocks noChangeArrowheads="1"/>
          </p:cNvSpPr>
          <p:nvPr/>
        </p:nvSpPr>
        <p:spPr bwMode="auto">
          <a:xfrm>
            <a:off x="1152525" y="1073150"/>
            <a:ext cx="9880600" cy="5057775"/>
          </a:xfrm>
          <a:prstGeom prst="rect">
            <a:avLst/>
          </a:prstGeom>
          <a:solidFill>
            <a:srgbClr val="5D8B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4" name="Google Shape;581;p71">
            <a:extLst>
              <a:ext uri="{FF2B5EF4-FFF2-40B4-BE49-F238E27FC236}">
                <a16:creationId xmlns:a16="http://schemas.microsoft.com/office/drawing/2014/main" id="{D64802EF-4CE4-7DCB-5420-627E3102B82F}"/>
              </a:ext>
            </a:extLst>
          </p:cNvPr>
          <p:cNvSpPr txBox="1">
            <a:spLocks noChangeArrowheads="1"/>
          </p:cNvSpPr>
          <p:nvPr/>
        </p:nvSpPr>
        <p:spPr bwMode="auto">
          <a:xfrm>
            <a:off x="1658938" y="1835150"/>
            <a:ext cx="90979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8000"/>
            </a:pPr>
            <a:r>
              <a:rPr lang="en-US" altLang="en-US" sz="8000" b="1">
                <a:solidFill>
                  <a:srgbClr val="FFFFFF"/>
                </a:solidFill>
                <a:latin typeface="Calibri" panose="020F0502020204030204" pitchFamily="34" charset="0"/>
                <a:sym typeface="Calibri" panose="020F0502020204030204" pitchFamily="34" charset="0"/>
              </a:rPr>
              <a:t>STAY IN TOUCH</a:t>
            </a:r>
            <a:endParaRPr lang="en-US" altLang="en-US">
              <a:latin typeface="Calibri" panose="020F0502020204030204" pitchFamily="34" charset="0"/>
            </a:endParaRPr>
          </a:p>
        </p:txBody>
      </p:sp>
      <p:sp>
        <p:nvSpPr>
          <p:cNvPr id="5" name="Google Shape;582;p71">
            <a:extLst>
              <a:ext uri="{FF2B5EF4-FFF2-40B4-BE49-F238E27FC236}">
                <a16:creationId xmlns:a16="http://schemas.microsoft.com/office/drawing/2014/main" id="{61CA622E-B6B2-BA0D-56B6-BD15618C80D0}"/>
              </a:ext>
            </a:extLst>
          </p:cNvPr>
          <p:cNvSpPr txBox="1">
            <a:spLocks noChangeArrowheads="1"/>
          </p:cNvSpPr>
          <p:nvPr/>
        </p:nvSpPr>
        <p:spPr bwMode="auto">
          <a:xfrm>
            <a:off x="4014788" y="3529013"/>
            <a:ext cx="43862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4000"/>
            </a:pPr>
            <a:r>
              <a:rPr lang="en-US" altLang="en-US" sz="4000">
                <a:solidFill>
                  <a:srgbClr val="FFFFFF"/>
                </a:solidFill>
                <a:latin typeface="Calibri" panose="020F0502020204030204" pitchFamily="34" charset="0"/>
                <a:sym typeface="Calibri" panose="020F0502020204030204" pitchFamily="34" charset="0"/>
              </a:rPr>
              <a:t>CONTACT US</a:t>
            </a:r>
            <a:endParaRPr lang="en-US" altLang="en-US">
              <a:latin typeface="Calibri" panose="020F0502020204030204" pitchFamily="34" charset="0"/>
            </a:endParaRPr>
          </a:p>
        </p:txBody>
      </p:sp>
      <p:cxnSp>
        <p:nvCxnSpPr>
          <p:cNvPr id="6" name="Google Shape;583;p71">
            <a:extLst>
              <a:ext uri="{FF2B5EF4-FFF2-40B4-BE49-F238E27FC236}">
                <a16:creationId xmlns:a16="http://schemas.microsoft.com/office/drawing/2014/main" id="{C82F9195-9C43-9167-D6AE-0898017B6C68}"/>
              </a:ext>
            </a:extLst>
          </p:cNvPr>
          <p:cNvCxnSpPr>
            <a:cxnSpLocks noChangeShapeType="1"/>
          </p:cNvCxnSpPr>
          <p:nvPr/>
        </p:nvCxnSpPr>
        <p:spPr bwMode="auto">
          <a:xfrm>
            <a:off x="1743075" y="3282950"/>
            <a:ext cx="8788400" cy="0"/>
          </a:xfrm>
          <a:prstGeom prst="straightConnector1">
            <a:avLst/>
          </a:prstGeom>
          <a:noFill/>
          <a:ln w="12700">
            <a:solidFill>
              <a:schemeClr val="bg1"/>
            </a:solidFill>
            <a:miter lim="800000"/>
            <a:headEnd type="none" w="sm" len="sm"/>
            <a:tailEnd type="none" w="sm" len="sm"/>
          </a:ln>
          <a:extLst>
            <a:ext uri="{909E8E84-426E-40DD-AFC4-6F175D3DCCD1}">
              <a14:hiddenFill xmlns:a14="http://schemas.microsoft.com/office/drawing/2010/main">
                <a:noFill/>
              </a14:hiddenFill>
            </a:ext>
          </a:extLst>
        </p:spPr>
      </p:cxnSp>
      <p:sp>
        <p:nvSpPr>
          <p:cNvPr id="7" name="Google Shape;584;p71">
            <a:extLst>
              <a:ext uri="{FF2B5EF4-FFF2-40B4-BE49-F238E27FC236}">
                <a16:creationId xmlns:a16="http://schemas.microsoft.com/office/drawing/2014/main" id="{B019D9C0-1202-2D37-F4CD-8A4BFFCC16C1}"/>
              </a:ext>
            </a:extLst>
          </p:cNvPr>
          <p:cNvSpPr txBox="1">
            <a:spLocks noChangeArrowheads="1"/>
          </p:cNvSpPr>
          <p:nvPr/>
        </p:nvSpPr>
        <p:spPr bwMode="auto">
          <a:xfrm>
            <a:off x="7847013" y="4830763"/>
            <a:ext cx="228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400"/>
            </a:pPr>
            <a:r>
              <a:rPr lang="en-US" altLang="en-US" sz="2400">
                <a:solidFill>
                  <a:srgbClr val="FFFFFF"/>
                </a:solidFill>
                <a:latin typeface="Calibri" panose="020F0502020204030204" pitchFamily="34" charset="0"/>
                <a:sym typeface="Calibri" panose="020F0502020204030204" pitchFamily="34" charset="0"/>
              </a:rPr>
              <a:t>@usnistgov</a:t>
            </a:r>
          </a:p>
        </p:txBody>
      </p:sp>
      <p:sp>
        <p:nvSpPr>
          <p:cNvPr id="8" name="Google Shape;585;p71">
            <a:extLst>
              <a:ext uri="{FF2B5EF4-FFF2-40B4-BE49-F238E27FC236}">
                <a16:creationId xmlns:a16="http://schemas.microsoft.com/office/drawing/2014/main" id="{8BE31868-4806-B1E4-BF49-8D46BC27E49A}"/>
              </a:ext>
            </a:extLst>
          </p:cNvPr>
          <p:cNvSpPr txBox="1">
            <a:spLocks noChangeArrowheads="1"/>
          </p:cNvSpPr>
          <p:nvPr/>
        </p:nvSpPr>
        <p:spPr bwMode="auto">
          <a:xfrm>
            <a:off x="3540125" y="4830763"/>
            <a:ext cx="166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400"/>
            </a:pPr>
            <a:r>
              <a:rPr lang="en-US" altLang="en-US" sz="2400">
                <a:solidFill>
                  <a:srgbClr val="FFFFFF"/>
                </a:solidFill>
                <a:latin typeface="Calibri" panose="020F0502020204030204" pitchFamily="34" charset="0"/>
                <a:sym typeface="Calibri" panose="020F0502020204030204" pitchFamily="34" charset="0"/>
              </a:rPr>
              <a:t>NIST.gov</a:t>
            </a:r>
          </a:p>
        </p:txBody>
      </p:sp>
      <p:sp>
        <p:nvSpPr>
          <p:cNvPr id="9" name="Google Shape;586;p71">
            <a:extLst>
              <a:ext uri="{FF2B5EF4-FFF2-40B4-BE49-F238E27FC236}">
                <a16:creationId xmlns:a16="http://schemas.microsoft.com/office/drawing/2014/main" id="{F4D2706B-96C0-A8F2-D50A-DC3FFB67D9D9}"/>
              </a:ext>
            </a:extLst>
          </p:cNvPr>
          <p:cNvSpPr>
            <a:spLocks noChangeArrowheads="1"/>
          </p:cNvSpPr>
          <p:nvPr/>
        </p:nvSpPr>
        <p:spPr bwMode="auto">
          <a:xfrm>
            <a:off x="2598738" y="4598988"/>
            <a:ext cx="833437"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10" name="Google Shape;587;p71">
            <a:extLst>
              <a:ext uri="{FF2B5EF4-FFF2-40B4-BE49-F238E27FC236}">
                <a16:creationId xmlns:a16="http://schemas.microsoft.com/office/drawing/2014/main" id="{587A50E7-CB2B-7036-BA3D-EF03A7366E21}"/>
              </a:ext>
            </a:extLst>
          </p:cNvPr>
          <p:cNvSpPr>
            <a:spLocks noChangeArrowheads="1"/>
          </p:cNvSpPr>
          <p:nvPr/>
        </p:nvSpPr>
        <p:spPr bwMode="auto">
          <a:xfrm>
            <a:off x="6905625" y="4598988"/>
            <a:ext cx="833438"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pic>
        <p:nvPicPr>
          <p:cNvPr id="11" name="Google Shape;588;p71">
            <a:extLst>
              <a:ext uri="{FF2B5EF4-FFF2-40B4-BE49-F238E27FC236}">
                <a16:creationId xmlns:a16="http://schemas.microsoft.com/office/drawing/2014/main" id="{9C10942E-6429-901A-7FEA-6A905B78109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4560888"/>
            <a:ext cx="9747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589;p71">
            <a:extLst>
              <a:ext uri="{FF2B5EF4-FFF2-40B4-BE49-F238E27FC236}">
                <a16:creationId xmlns:a16="http://schemas.microsoft.com/office/drawing/2014/main" id="{0EBDF4E7-58CC-ADD4-2FDC-F83A660911D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4652963"/>
            <a:ext cx="77946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590;p71">
            <a:extLst>
              <a:ext uri="{FF2B5EF4-FFF2-40B4-BE49-F238E27FC236}">
                <a16:creationId xmlns:a16="http://schemas.microsoft.com/office/drawing/2014/main" id="{9953E8A0-7F0E-AEBF-C9CA-2FEA5FB85A81}"/>
              </a:ext>
            </a:extLst>
          </p:cNvPr>
          <p:cNvSpPr>
            <a:spLocks noChangeArrowheads="1"/>
          </p:cNvSpPr>
          <p:nvPr/>
        </p:nvSpPr>
        <p:spPr bwMode="auto">
          <a:xfrm>
            <a:off x="5983288" y="4598988"/>
            <a:ext cx="833437"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sp>
        <p:nvSpPr>
          <p:cNvPr id="14" name="Google Shape;591;p71">
            <a:extLst>
              <a:ext uri="{FF2B5EF4-FFF2-40B4-BE49-F238E27FC236}">
                <a16:creationId xmlns:a16="http://schemas.microsoft.com/office/drawing/2014/main" id="{A6C981FE-B542-1CA0-8449-51299E96D461}"/>
              </a:ext>
            </a:extLst>
          </p:cNvPr>
          <p:cNvSpPr>
            <a:spLocks noChangeArrowheads="1"/>
          </p:cNvSpPr>
          <p:nvPr/>
        </p:nvSpPr>
        <p:spPr bwMode="auto">
          <a:xfrm>
            <a:off x="5076825" y="4598988"/>
            <a:ext cx="833438" cy="833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304E79"/>
              </a:solidFill>
              <a:latin typeface="Calibri" panose="020F0502020204030204" pitchFamily="34" charset="0"/>
              <a:sym typeface="Calibri" panose="020F0502020204030204" pitchFamily="34" charset="0"/>
            </a:endParaRPr>
          </a:p>
        </p:txBody>
      </p:sp>
      <p:pic>
        <p:nvPicPr>
          <p:cNvPr id="15" name="Google Shape;592;p71">
            <a:extLst>
              <a:ext uri="{FF2B5EF4-FFF2-40B4-BE49-F238E27FC236}">
                <a16:creationId xmlns:a16="http://schemas.microsoft.com/office/drawing/2014/main" id="{CC67517F-2E89-6FBA-47E8-3D9E156C23F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213" y="4749800"/>
            <a:ext cx="511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oogle Shape;593;p71">
            <a:extLst>
              <a:ext uri="{FF2B5EF4-FFF2-40B4-BE49-F238E27FC236}">
                <a16:creationId xmlns:a16="http://schemas.microsoft.com/office/drawing/2014/main" id="{3FD6A9A2-E7FF-E733-ED0E-64B25F50C61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3688" y="4749800"/>
            <a:ext cx="2254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oogle Shape;594;p71">
            <a:extLst>
              <a:ext uri="{FF2B5EF4-FFF2-40B4-BE49-F238E27FC236}">
                <a16:creationId xmlns:a16="http://schemas.microsoft.com/office/drawing/2014/main" id="{B99CA386-E234-6D65-0D8E-03220C9881C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46075"/>
            <a:ext cx="38322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465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595"/>
        <p:cNvGrpSpPr/>
        <p:nvPr/>
      </p:nvGrpSpPr>
      <p:grpSpPr>
        <a:xfrm>
          <a:off x="0" y="0"/>
          <a:ext cx="0" cy="0"/>
          <a:chOff x="0" y="0"/>
          <a:chExt cx="0" cy="0"/>
        </a:xfrm>
      </p:grpSpPr>
      <p:pic>
        <p:nvPicPr>
          <p:cNvPr id="2" name="Google Shape;596;p72">
            <a:extLst>
              <a:ext uri="{FF2B5EF4-FFF2-40B4-BE49-F238E27FC236}">
                <a16:creationId xmlns:a16="http://schemas.microsoft.com/office/drawing/2014/main" id="{C70BFE43-4882-DE33-4E39-3A3A94C2C30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597;p72">
            <a:extLst>
              <a:ext uri="{FF2B5EF4-FFF2-40B4-BE49-F238E27FC236}">
                <a16:creationId xmlns:a16="http://schemas.microsoft.com/office/drawing/2014/main" id="{1DEC8890-D24B-274A-9940-42C58C1805CA}"/>
              </a:ext>
            </a:extLst>
          </p:cNvPr>
          <p:cNvSpPr>
            <a:spLocks noChangeArrowheads="1"/>
          </p:cNvSpPr>
          <p:nvPr/>
        </p:nvSpPr>
        <p:spPr bwMode="auto">
          <a:xfrm>
            <a:off x="877888" y="1036638"/>
            <a:ext cx="10475912" cy="4764087"/>
          </a:xfrm>
          <a:prstGeom prst="rect">
            <a:avLst/>
          </a:prstGeom>
          <a:solidFill>
            <a:srgbClr val="061D37">
              <a:alpha val="85097"/>
            </a:srgbClr>
          </a:solidFill>
          <a:ln w="12700">
            <a:solidFill>
              <a:srgbClr val="4587BF"/>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sp>
        <p:nvSpPr>
          <p:cNvPr id="598" name="Google Shape;598;p72"/>
          <p:cNvSpPr txBox="1">
            <a:spLocks noGrp="1"/>
          </p:cNvSpPr>
          <p:nvPr>
            <p:ph type="title"/>
          </p:nvPr>
        </p:nvSpPr>
        <p:spPr>
          <a:xfrm>
            <a:off x="1648313" y="2338891"/>
            <a:ext cx="8932127" cy="2355772"/>
          </a:xfrm>
          <a:prstGeom prst="rect">
            <a:avLst/>
          </a:prstGeom>
          <a:noFill/>
          <a:ln>
            <a:noFill/>
          </a:ln>
        </p:spPr>
        <p:txBody>
          <a:bodyPr spcFirstLastPara="1">
            <a:noAutofit/>
          </a:bodyPr>
          <a:lstStyle>
            <a:lvl1pPr lvl="0" algn="ctr">
              <a:lnSpc>
                <a:spcPct val="90000"/>
              </a:lnSpc>
              <a:spcBef>
                <a:spcPts val="0"/>
              </a:spcBef>
              <a:spcAft>
                <a:spcPts val="0"/>
              </a:spcAft>
              <a:buClr>
                <a:schemeClr val="lt1"/>
              </a:buClr>
              <a:buSzPts val="6600"/>
              <a:buFont typeface="Calibri"/>
              <a:buNone/>
              <a:defRPr sz="6600" b="1">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4462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pic>
        <p:nvPicPr>
          <p:cNvPr id="2" name="Google Shape;35;p37">
            <a:extLst>
              <a:ext uri="{FF2B5EF4-FFF2-40B4-BE49-F238E27FC236}">
                <a16:creationId xmlns:a16="http://schemas.microsoft.com/office/drawing/2014/main" id="{1B74F398-C5FE-359B-4508-C5416984452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228513"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Google Shape;36;p37"/>
          <p:cNvSpPr txBox="1">
            <a:spLocks noGrp="1"/>
          </p:cNvSpPr>
          <p:nvPr>
            <p:ph type="ctrTitle"/>
          </p:nvPr>
        </p:nvSpPr>
        <p:spPr>
          <a:xfrm>
            <a:off x="1524000" y="1122363"/>
            <a:ext cx="9144000" cy="2387600"/>
          </a:xfrm>
          <a:prstGeom prst="rect">
            <a:avLst/>
          </a:prstGeom>
          <a:noFill/>
          <a:ln>
            <a:noFill/>
          </a:ln>
        </p:spPr>
        <p:txBody>
          <a:bodyPr spcFirstLastPara="1" anchor="b">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subTitle" idx="1"/>
          </p:nvPr>
        </p:nvSpPr>
        <p:spPr>
          <a:xfrm>
            <a:off x="1524000" y="3602038"/>
            <a:ext cx="9144000" cy="1655762"/>
          </a:xfrm>
          <a:prstGeom prst="rect">
            <a:avLst/>
          </a:prstGeom>
          <a:noFill/>
          <a:ln>
            <a:noFill/>
          </a:ln>
        </p:spPr>
        <p:txBody>
          <a:bodyPr spcFirstLastPara="1">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 name="Google Shape;38;p37">
            <a:extLst>
              <a:ext uri="{FF2B5EF4-FFF2-40B4-BE49-F238E27FC236}">
                <a16:creationId xmlns:a16="http://schemas.microsoft.com/office/drawing/2014/main" id="{284A44D2-D6E9-AA2E-CB8F-2B88C7435162}"/>
              </a:ext>
            </a:extLst>
          </p:cNvPr>
          <p:cNvSpPr txBox="1">
            <a:spLocks noGrp="1" noChangeArrowheads="1"/>
          </p:cNvSpPr>
          <p:nvPr>
            <p:ph type="dt" idx="10"/>
          </p:nvPr>
        </p:nvSpPr>
        <p:spPr/>
        <p:txBody>
          <a:bodyPr/>
          <a:lstStyle>
            <a:lvl1pPr>
              <a:defRPr/>
            </a:lvl1pPr>
          </a:lstStyle>
          <a:p>
            <a:endParaRPr lang="en-US" altLang="en-US"/>
          </a:p>
        </p:txBody>
      </p:sp>
      <p:sp>
        <p:nvSpPr>
          <p:cNvPr id="4" name="Google Shape;39;p37">
            <a:extLst>
              <a:ext uri="{FF2B5EF4-FFF2-40B4-BE49-F238E27FC236}">
                <a16:creationId xmlns:a16="http://schemas.microsoft.com/office/drawing/2014/main" id="{DEFF3A93-CB22-D761-1B3B-A6578658AFFC}"/>
              </a:ext>
            </a:extLst>
          </p:cNvPr>
          <p:cNvSpPr txBox="1">
            <a:spLocks noGrp="1" noChangeArrowheads="1"/>
          </p:cNvSpPr>
          <p:nvPr>
            <p:ph type="ftr" idx="11"/>
          </p:nvPr>
        </p:nvSpPr>
        <p:spPr/>
        <p:txBody>
          <a:bodyPr/>
          <a:lstStyle>
            <a:lvl1pPr>
              <a:defRPr/>
            </a:lvl1pPr>
          </a:lstStyle>
          <a:p>
            <a:endParaRPr lang="en-US" altLang="en-US"/>
          </a:p>
        </p:txBody>
      </p:sp>
      <p:sp>
        <p:nvSpPr>
          <p:cNvPr id="5" name="Google Shape;40;p37">
            <a:extLst>
              <a:ext uri="{FF2B5EF4-FFF2-40B4-BE49-F238E27FC236}">
                <a16:creationId xmlns:a16="http://schemas.microsoft.com/office/drawing/2014/main" id="{958FDBE1-F1E9-59D1-5262-67FDB8019846}"/>
              </a:ext>
            </a:extLst>
          </p:cNvPr>
          <p:cNvSpPr txBox="1">
            <a:spLocks noGrp="1" noChangeArrowheads="1"/>
          </p:cNvSpPr>
          <p:nvPr>
            <p:ph type="sldNum" idx="12"/>
          </p:nvPr>
        </p:nvSpPr>
        <p:spPr/>
        <p:txBody>
          <a:bodyPr/>
          <a:lstStyle>
            <a:lvl1pPr>
              <a:defRPr/>
            </a:lvl1pPr>
          </a:lstStyle>
          <a:p>
            <a:fld id="{6766D586-C8CB-4DEE-9EF6-B2681414A214}" type="slidenum">
              <a:rPr lang="en-US" altLang="en-US"/>
              <a:pPr/>
              <a:t>‹#›</a:t>
            </a:fld>
            <a:endParaRPr lang="en-US" altLang="en-US"/>
          </a:p>
        </p:txBody>
      </p:sp>
    </p:spTree>
    <p:extLst>
      <p:ext uri="{BB962C8B-B14F-4D97-AF65-F5344CB8AC3E}">
        <p14:creationId xmlns:p14="http://schemas.microsoft.com/office/powerpoint/2010/main" val="301059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41"/>
        <p:cNvGrpSpPr/>
        <p:nvPr/>
      </p:nvGrpSpPr>
      <p:grpSpPr>
        <a:xfrm>
          <a:off x="0" y="0"/>
          <a:ext cx="0" cy="0"/>
          <a:chOff x="0" y="0"/>
          <a:chExt cx="0" cy="0"/>
        </a:xfrm>
      </p:grpSpPr>
      <p:pic>
        <p:nvPicPr>
          <p:cNvPr id="2" name="Google Shape;42;p38">
            <a:extLst>
              <a:ext uri="{FF2B5EF4-FFF2-40B4-BE49-F238E27FC236}">
                <a16:creationId xmlns:a16="http://schemas.microsoft.com/office/drawing/2014/main" id="{6E079285-16BB-2199-0E3D-B7D475D7F0C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12228513"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44;p38">
            <a:extLst>
              <a:ext uri="{FF2B5EF4-FFF2-40B4-BE49-F238E27FC236}">
                <a16:creationId xmlns:a16="http://schemas.microsoft.com/office/drawing/2014/main" id="{A931B23E-758A-0225-47C4-3EF63E1243D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45;p38">
            <a:extLst>
              <a:ext uri="{FF2B5EF4-FFF2-40B4-BE49-F238E27FC236}">
                <a16:creationId xmlns:a16="http://schemas.microsoft.com/office/drawing/2014/main" id="{6D1FF081-1B93-2AD0-94E4-8DFECB965E02}"/>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46;p38">
            <a:extLst>
              <a:ext uri="{FF2B5EF4-FFF2-40B4-BE49-F238E27FC236}">
                <a16:creationId xmlns:a16="http://schemas.microsoft.com/office/drawing/2014/main" id="{0ABA2F62-6BA5-6CDC-0194-3466D621D84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Google Shape;43;p38"/>
          <p:cNvSpPr txBox="1">
            <a:spLocks noGrp="1"/>
          </p:cNvSpPr>
          <p:nvPr>
            <p:ph type="title"/>
          </p:nvPr>
        </p:nvSpPr>
        <p:spPr>
          <a:xfrm>
            <a:off x="497839" y="125292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1553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48"/>
        <p:cNvGrpSpPr/>
        <p:nvPr/>
      </p:nvGrpSpPr>
      <p:grpSpPr>
        <a:xfrm>
          <a:off x="0" y="0"/>
          <a:ext cx="0" cy="0"/>
          <a:chOff x="0" y="0"/>
          <a:chExt cx="0" cy="0"/>
        </a:xfrm>
      </p:grpSpPr>
      <p:pic>
        <p:nvPicPr>
          <p:cNvPr id="2" name="Google Shape;49;p39">
            <a:extLst>
              <a:ext uri="{FF2B5EF4-FFF2-40B4-BE49-F238E27FC236}">
                <a16:creationId xmlns:a16="http://schemas.microsoft.com/office/drawing/2014/main" id="{737DC9D0-5544-78C3-9B64-F7B20B11B0C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5175"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51;p39">
            <a:extLst>
              <a:ext uri="{FF2B5EF4-FFF2-40B4-BE49-F238E27FC236}">
                <a16:creationId xmlns:a16="http://schemas.microsoft.com/office/drawing/2014/main" id="{81E8F3DD-48B6-7DD4-D5F2-3A24FC26BF2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52;p39">
            <a:extLst>
              <a:ext uri="{FF2B5EF4-FFF2-40B4-BE49-F238E27FC236}">
                <a16:creationId xmlns:a16="http://schemas.microsoft.com/office/drawing/2014/main" id="{F444C5DD-9FD1-8C0D-6FFE-4C6A83C94678}"/>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54;p39">
            <a:extLst>
              <a:ext uri="{FF2B5EF4-FFF2-40B4-BE49-F238E27FC236}">
                <a16:creationId xmlns:a16="http://schemas.microsoft.com/office/drawing/2014/main" id="{9A9FD0A5-BFD0-5DBF-90C0-723D01C287D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Google Shape;50;p39"/>
          <p:cNvSpPr txBox="1">
            <a:spLocks noGrp="1"/>
          </p:cNvSpPr>
          <p:nvPr>
            <p:ph type="title"/>
          </p:nvPr>
        </p:nvSpPr>
        <p:spPr>
          <a:xfrm>
            <a:off x="497840" y="1253809"/>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6039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55"/>
        <p:cNvGrpSpPr/>
        <p:nvPr/>
      </p:nvGrpSpPr>
      <p:grpSpPr>
        <a:xfrm>
          <a:off x="0" y="0"/>
          <a:ext cx="0" cy="0"/>
          <a:chOff x="0" y="0"/>
          <a:chExt cx="0" cy="0"/>
        </a:xfrm>
      </p:grpSpPr>
      <p:pic>
        <p:nvPicPr>
          <p:cNvPr id="2" name="Google Shape;56;p40">
            <a:extLst>
              <a:ext uri="{FF2B5EF4-FFF2-40B4-BE49-F238E27FC236}">
                <a16:creationId xmlns:a16="http://schemas.microsoft.com/office/drawing/2014/main" id="{5B4E5469-F4BC-4C5A-F278-C986048609B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92000" cy="608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58;p40">
            <a:extLst>
              <a:ext uri="{FF2B5EF4-FFF2-40B4-BE49-F238E27FC236}">
                <a16:creationId xmlns:a16="http://schemas.microsoft.com/office/drawing/2014/main" id="{5287C4BE-7A81-8A99-9D50-0B72E053EAA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59;p40">
            <a:extLst>
              <a:ext uri="{FF2B5EF4-FFF2-40B4-BE49-F238E27FC236}">
                <a16:creationId xmlns:a16="http://schemas.microsoft.com/office/drawing/2014/main" id="{FEF33157-D9FE-56C0-7C59-4B4EF8759649}"/>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61;p40">
            <a:extLst>
              <a:ext uri="{FF2B5EF4-FFF2-40B4-BE49-F238E27FC236}">
                <a16:creationId xmlns:a16="http://schemas.microsoft.com/office/drawing/2014/main" id="{3F2436B0-A6E3-AABF-8678-1A06D593C2D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Google Shape;57;p40"/>
          <p:cNvSpPr txBox="1">
            <a:spLocks noGrp="1"/>
          </p:cNvSpPr>
          <p:nvPr>
            <p:ph type="title"/>
          </p:nvPr>
        </p:nvSpPr>
        <p:spPr>
          <a:xfrm>
            <a:off x="501874"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948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7_Custom Layout">
  <p:cSld name="27_Custom Layout">
    <p:spTree>
      <p:nvGrpSpPr>
        <p:cNvPr id="1" name="Shape 62"/>
        <p:cNvGrpSpPr/>
        <p:nvPr/>
      </p:nvGrpSpPr>
      <p:grpSpPr>
        <a:xfrm>
          <a:off x="0" y="0"/>
          <a:ext cx="0" cy="0"/>
          <a:chOff x="0" y="0"/>
          <a:chExt cx="0" cy="0"/>
        </a:xfrm>
      </p:grpSpPr>
      <p:sp>
        <p:nvSpPr>
          <p:cNvPr id="2" name="Google Shape;63;p41">
            <a:extLst>
              <a:ext uri="{FF2B5EF4-FFF2-40B4-BE49-F238E27FC236}">
                <a16:creationId xmlns:a16="http://schemas.microsoft.com/office/drawing/2014/main" id="{E1273E49-D898-FB01-E1E4-F9068E6CFB93}"/>
              </a:ext>
            </a:extLst>
          </p:cNvPr>
          <p:cNvSpPr>
            <a:spLocks noChangeArrowheads="1"/>
          </p:cNvSpPr>
          <p:nvPr/>
        </p:nvSpPr>
        <p:spPr bwMode="auto">
          <a:xfrm>
            <a:off x="0" y="5599113"/>
            <a:ext cx="12195175" cy="1258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pic>
        <p:nvPicPr>
          <p:cNvPr id="3" name="Google Shape;64;p41">
            <a:extLst>
              <a:ext uri="{FF2B5EF4-FFF2-40B4-BE49-F238E27FC236}">
                <a16:creationId xmlns:a16="http://schemas.microsoft.com/office/drawing/2014/main" id="{0D048BAB-3945-DE64-1731-806DC9AE012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588"/>
            <a:ext cx="12198350"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66;p41">
            <a:extLst>
              <a:ext uri="{FF2B5EF4-FFF2-40B4-BE49-F238E27FC236}">
                <a16:creationId xmlns:a16="http://schemas.microsoft.com/office/drawing/2014/main" id="{A6D409CA-F275-7817-60D9-597828EA641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589588"/>
            <a:ext cx="121920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Google Shape;67;p41">
            <a:extLst>
              <a:ext uri="{FF2B5EF4-FFF2-40B4-BE49-F238E27FC236}">
                <a16:creationId xmlns:a16="http://schemas.microsoft.com/office/drawing/2014/main" id="{129C7524-B075-CF0C-0054-56797C7CBEA9}"/>
              </a:ext>
            </a:extLst>
          </p:cNvPr>
          <p:cNvCxnSpPr>
            <a:cxnSpLocks noChangeShapeType="1"/>
          </p:cNvCxnSpPr>
          <p:nvPr/>
        </p:nvCxnSpPr>
        <p:spPr bwMode="auto">
          <a:xfrm>
            <a:off x="0" y="5589588"/>
            <a:ext cx="12185650"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6" name="Google Shape;69;p41">
            <a:extLst>
              <a:ext uri="{FF2B5EF4-FFF2-40B4-BE49-F238E27FC236}">
                <a16:creationId xmlns:a16="http://schemas.microsoft.com/office/drawing/2014/main" id="{D8648D0F-AD69-DD40-332F-E2AA5ED1D02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003925"/>
            <a:ext cx="39719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Google Shape;65;p41"/>
          <p:cNvSpPr txBox="1">
            <a:spLocks noGrp="1"/>
          </p:cNvSpPr>
          <p:nvPr>
            <p:ph type="title"/>
          </p:nvPr>
        </p:nvSpPr>
        <p:spPr>
          <a:xfrm>
            <a:off x="501874" y="125381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chemeClr val="lt1"/>
              </a:buClr>
              <a:buSzPts val="6000"/>
              <a:buFont typeface="Calibri"/>
              <a:buNone/>
              <a:defRPr sz="60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471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70"/>
        <p:cNvGrpSpPr/>
        <p:nvPr/>
      </p:nvGrpSpPr>
      <p:grpSpPr>
        <a:xfrm>
          <a:off x="0" y="0"/>
          <a:ext cx="0" cy="0"/>
          <a:chOff x="0" y="0"/>
          <a:chExt cx="0" cy="0"/>
        </a:xfrm>
      </p:grpSpPr>
      <p:pic>
        <p:nvPicPr>
          <p:cNvPr id="2" name="Google Shape;71;p42">
            <a:extLst>
              <a:ext uri="{FF2B5EF4-FFF2-40B4-BE49-F238E27FC236}">
                <a16:creationId xmlns:a16="http://schemas.microsoft.com/office/drawing/2014/main" id="{C2845669-BA33-9A9E-9FA2-37756D75DF0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72;p42">
            <a:extLst>
              <a:ext uri="{FF2B5EF4-FFF2-40B4-BE49-F238E27FC236}">
                <a16:creationId xmlns:a16="http://schemas.microsoft.com/office/drawing/2014/main" id="{0EE536D1-02B2-87B4-0BE6-6B72D1228899}"/>
              </a:ext>
            </a:extLst>
          </p:cNvPr>
          <p:cNvSpPr>
            <a:spLocks noChangeArrowheads="1"/>
          </p:cNvSpPr>
          <p:nvPr/>
        </p:nvSpPr>
        <p:spPr bwMode="auto">
          <a:xfrm>
            <a:off x="0" y="5599113"/>
            <a:ext cx="12192000" cy="1258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latin typeface="Calibri" panose="020F0502020204030204" pitchFamily="34" charset="0"/>
              <a:sym typeface="Calibri" panose="020F0502020204030204" pitchFamily="34" charset="0"/>
            </a:endParaRPr>
          </a:p>
        </p:txBody>
      </p:sp>
      <p:cxnSp>
        <p:nvCxnSpPr>
          <p:cNvPr id="4" name="Google Shape;74;p42">
            <a:extLst>
              <a:ext uri="{FF2B5EF4-FFF2-40B4-BE49-F238E27FC236}">
                <a16:creationId xmlns:a16="http://schemas.microsoft.com/office/drawing/2014/main" id="{AF45365D-EC90-F16D-E65A-380DEE4AE64D}"/>
              </a:ext>
            </a:extLst>
          </p:cNvPr>
          <p:cNvCxnSpPr>
            <a:cxnSpLocks noChangeShapeType="1"/>
          </p:cNvCxnSpPr>
          <p:nvPr/>
        </p:nvCxnSpPr>
        <p:spPr bwMode="auto">
          <a:xfrm>
            <a:off x="-52388" y="5599113"/>
            <a:ext cx="12290426" cy="0"/>
          </a:xfrm>
          <a:prstGeom prst="straightConnector1">
            <a:avLst/>
          </a:prstGeom>
          <a:noFill/>
          <a:ln w="25400">
            <a:solidFill>
              <a:srgbClr val="27549C"/>
            </a:solidFill>
            <a:miter lim="800000"/>
            <a:headEnd type="none" w="sm" len="sm"/>
            <a:tailEnd type="none" w="sm" len="sm"/>
          </a:ln>
          <a:extLst>
            <a:ext uri="{909E8E84-426E-40DD-AFC4-6F175D3DCCD1}">
              <a14:hiddenFill xmlns:a14="http://schemas.microsoft.com/office/drawing/2010/main">
                <a:noFill/>
              </a14:hiddenFill>
            </a:ext>
          </a:extLst>
        </p:spPr>
      </p:cxnSp>
      <p:pic>
        <p:nvPicPr>
          <p:cNvPr id="5" name="Google Shape;75;p42">
            <a:extLst>
              <a:ext uri="{FF2B5EF4-FFF2-40B4-BE49-F238E27FC236}">
                <a16:creationId xmlns:a16="http://schemas.microsoft.com/office/drawing/2014/main" id="{BBDCE122-18E1-64EC-5DAA-D63F9E8333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8" y="6003925"/>
            <a:ext cx="396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Google Shape;73;p42"/>
          <p:cNvSpPr txBox="1">
            <a:spLocks noGrp="1"/>
          </p:cNvSpPr>
          <p:nvPr>
            <p:ph type="title"/>
          </p:nvPr>
        </p:nvSpPr>
        <p:spPr>
          <a:xfrm>
            <a:off x="501874" y="1214040"/>
            <a:ext cx="10515600" cy="1325563"/>
          </a:xfrm>
          <a:prstGeom prst="rect">
            <a:avLst/>
          </a:prstGeom>
          <a:noFill/>
          <a:ln>
            <a:noFill/>
          </a:ln>
        </p:spPr>
        <p:txBody>
          <a:bodyPr spcFirstLastPara="1">
            <a:noAutofit/>
          </a:bodyPr>
          <a:lstStyle>
            <a:lvl1pPr lvl="0" algn="l">
              <a:lnSpc>
                <a:spcPct val="90000"/>
              </a:lnSpc>
              <a:spcBef>
                <a:spcPts val="0"/>
              </a:spcBef>
              <a:spcAft>
                <a:spcPts val="0"/>
              </a:spcAft>
              <a:buClr>
                <a:srgbClr val="193968"/>
              </a:buClr>
              <a:buSzPts val="6000"/>
              <a:buFont typeface="Calibri"/>
              <a:buNone/>
              <a:defRPr sz="6000" b="1">
                <a:solidFill>
                  <a:srgbClr val="193968"/>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body" idx="1"/>
          </p:nvPr>
        </p:nvSpPr>
        <p:spPr>
          <a:xfrm>
            <a:off x="7949184" y="5688429"/>
            <a:ext cx="4157472" cy="1029364"/>
          </a:xfrm>
          <a:prstGeom prst="rect">
            <a:avLst/>
          </a:prstGeom>
          <a:noFill/>
          <a:ln>
            <a:noFill/>
          </a:ln>
        </p:spPr>
        <p:txBody>
          <a:bodyPr spcFirstLastPara="1" anchor="ctr">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2797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10;p33">
            <a:extLst>
              <a:ext uri="{FF2B5EF4-FFF2-40B4-BE49-F238E27FC236}">
                <a16:creationId xmlns:a16="http://schemas.microsoft.com/office/drawing/2014/main" id="{B5A35C5A-CC1B-5E50-4C1B-78E9B36B72C1}"/>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11;p33">
            <a:extLst>
              <a:ext uri="{FF2B5EF4-FFF2-40B4-BE49-F238E27FC236}">
                <a16:creationId xmlns:a16="http://schemas.microsoft.com/office/drawing/2014/main" id="{958218D0-D7CF-3B91-2965-8745AD41900B}"/>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2;p33">
            <a:extLst>
              <a:ext uri="{FF2B5EF4-FFF2-40B4-BE49-F238E27FC236}">
                <a16:creationId xmlns:a16="http://schemas.microsoft.com/office/drawing/2014/main" id="{C2829C08-2269-1B93-6082-4E57B2F4B4DD}"/>
              </a:ext>
            </a:extLst>
          </p:cNvPr>
          <p:cNvSpPr txBox="1">
            <a:spLocks noGrp="1" noChangeArrowheads="1"/>
          </p:cNvSpPr>
          <p:nvPr>
            <p:ph type="dt" idx="10"/>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eaLnBrk="1" hangingPunct="1">
              <a:buClr>
                <a:srgbClr val="000000"/>
              </a:buClr>
              <a:buSzPts val="14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endParaRPr lang="en-US" altLang="en-US"/>
          </a:p>
        </p:txBody>
      </p:sp>
      <p:sp>
        <p:nvSpPr>
          <p:cNvPr id="1029" name="Google Shape;13;p33">
            <a:extLst>
              <a:ext uri="{FF2B5EF4-FFF2-40B4-BE49-F238E27FC236}">
                <a16:creationId xmlns:a16="http://schemas.microsoft.com/office/drawing/2014/main" id="{28346A6F-8934-3A12-004D-8F4FD0C68EF0}"/>
              </a:ext>
            </a:extLst>
          </p:cNvPr>
          <p:cNvSpPr txBox="1">
            <a:spLocks noGrp="1" noChangeArrowheads="1"/>
          </p:cNvSpPr>
          <p:nvPr>
            <p:ph type="ftr" idx="11"/>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ctr" eaLnBrk="1" hangingPunct="1">
              <a:buClr>
                <a:srgbClr val="000000"/>
              </a:buClr>
              <a:buSzPts val="14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endParaRPr lang="en-US" altLang="en-US"/>
          </a:p>
        </p:txBody>
      </p:sp>
      <p:sp>
        <p:nvSpPr>
          <p:cNvPr id="1030" name="Google Shape;14;p33">
            <a:extLst>
              <a:ext uri="{FF2B5EF4-FFF2-40B4-BE49-F238E27FC236}">
                <a16:creationId xmlns:a16="http://schemas.microsoft.com/office/drawing/2014/main" id="{3BCA77E5-B08A-397B-10BE-AF22C3F2202F}"/>
              </a:ext>
            </a:extLst>
          </p:cNvPr>
          <p:cNvSpPr txBox="1">
            <a:spLocks noGrp="1" noChangeArrowheads="1"/>
          </p:cNvSpPr>
          <p:nvPr>
            <p:ph type="sldNum" idx="12"/>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Clr>
                <a:srgbClr val="000000"/>
              </a:buClr>
              <a:buSzPts val="1200"/>
              <a:buFont typeface="Arial" panose="020B0604020202020204" pitchFamily="34" charset="0"/>
              <a:buNone/>
              <a:defRPr sz="1200">
                <a:solidFill>
                  <a:srgbClr val="888888"/>
                </a:solidFill>
                <a:latin typeface="Calibri" panose="020F0502020204030204" pitchFamily="34" charset="0"/>
                <a:sym typeface="Calibri" panose="020F0502020204030204" pitchFamily="34" charset="0"/>
              </a:defRPr>
            </a:lvl1pPr>
          </a:lstStyle>
          <a:p>
            <a:fld id="{98D6A186-C215-43EF-9463-15E03BA00772}"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ve.mitre.org/cgi-bin/cvename.cgi?name=cve-2014-016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ve.mitre.org/cgi-bin/cvename.cgi?name=CVE-2018-590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we.mitre.org/data/definitions/190.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Google Shape;604;p1">
            <a:extLst>
              <a:ext uri="{FF2B5EF4-FFF2-40B4-BE49-F238E27FC236}">
                <a16:creationId xmlns:a16="http://schemas.microsoft.com/office/drawing/2014/main" id="{9C67F0EB-A3F9-7FCF-FF78-BDBB89EF0A5C}"/>
              </a:ext>
            </a:extLst>
          </p:cNvPr>
          <p:cNvSpPr txBox="1">
            <a:spLocks noGrp="1" noChangeArrowheads="1"/>
          </p:cNvSpPr>
          <p:nvPr>
            <p:ph type="ctrTitle"/>
          </p:nvPr>
        </p:nvSpPr>
        <p:spPr>
          <a:xfrm>
            <a:off x="501650" y="1169988"/>
            <a:ext cx="10166350" cy="1212850"/>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90BBE4"/>
                </a:solidFill>
                <a:latin typeface="Calibri" panose="020F0502020204030204" pitchFamily="34" charset="0"/>
                <a:cs typeface="Arial" panose="020B0604020202020204" pitchFamily="34" charset="0"/>
                <a:sym typeface="Calibri" panose="020F0502020204030204" pitchFamily="34" charset="0"/>
              </a:rPr>
              <a:t>The Bugs Framework (BF)</a:t>
            </a:r>
          </a:p>
        </p:txBody>
      </p:sp>
      <p:sp>
        <p:nvSpPr>
          <p:cNvPr id="43011" name="Google Shape;605;p1">
            <a:extLst>
              <a:ext uri="{FF2B5EF4-FFF2-40B4-BE49-F238E27FC236}">
                <a16:creationId xmlns:a16="http://schemas.microsoft.com/office/drawing/2014/main" id="{4CF0DB7D-6122-F578-7803-2FE985BD2C97}"/>
              </a:ext>
            </a:extLst>
          </p:cNvPr>
          <p:cNvSpPr txBox="1">
            <a:spLocks noGrp="1" noChangeArrowheads="1"/>
          </p:cNvSpPr>
          <p:nvPr>
            <p:ph type="body" idx="1"/>
          </p:nvPr>
        </p:nvSpPr>
        <p:spPr>
          <a:xfrm>
            <a:off x="9424988" y="5688013"/>
            <a:ext cx="2681287" cy="1030287"/>
          </a:xfrm>
        </p:spPr>
        <p:txBody>
          <a:bodyPr/>
          <a:lstStyle/>
          <a:p>
            <a:pPr marL="0" indent="0" eaLnBrk="1" hangingPunct="1">
              <a:spcBef>
                <a:spcPct val="0"/>
              </a:spcBef>
              <a:spcAft>
                <a:spcPct val="0"/>
              </a:spcAft>
              <a:buClr>
                <a:srgbClr val="000000"/>
              </a:buClr>
              <a:buSzPts val="1100"/>
            </a:pPr>
            <a:r>
              <a:rPr lang="en-US" altLang="en-US" sz="2800">
                <a:solidFill>
                  <a:srgbClr val="90BBE4"/>
                </a:solidFill>
                <a:latin typeface="Calibri" panose="020F0502020204030204" pitchFamily="34" charset="0"/>
                <a:cs typeface="Arial" panose="020B0604020202020204" pitchFamily="34" charset="0"/>
                <a:sym typeface="Calibri" panose="020F0502020204030204" pitchFamily="34" charset="0"/>
              </a:rPr>
              <a:t>Irena Bojanova</a:t>
            </a:r>
            <a:endParaRPr lang="en-US" altLang="en-US" sz="2800">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43012" name="Google Shape;607;p1">
            <a:extLst>
              <a:ext uri="{FF2B5EF4-FFF2-40B4-BE49-F238E27FC236}">
                <a16:creationId xmlns:a16="http://schemas.microsoft.com/office/drawing/2014/main" id="{CB7A20C1-CB9D-15A5-E52B-40F248D860E2}"/>
              </a:ext>
            </a:extLst>
          </p:cNvPr>
          <p:cNvSpPr>
            <a:spLocks noChangeArrowheads="1"/>
          </p:cNvSpPr>
          <p:nvPr/>
        </p:nvSpPr>
        <p:spPr bwMode="auto">
          <a:xfrm>
            <a:off x="9536113" y="4575175"/>
            <a:ext cx="2006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0BBE4"/>
                </a:solidFill>
                <a:latin typeface="Calibri" panose="020F0502020204030204" pitchFamily="34" charset="0"/>
              </a:rPr>
              <a:t>https://samate.nist.gov/BF/</a:t>
            </a:r>
            <a:endParaRPr lang="en-US" altLang="en-US">
              <a:solidFill>
                <a:srgbClr val="90BBE4"/>
              </a:solidFill>
              <a:latin typeface="Calibri" panose="020F0502020204030204" pitchFamily="34" charset="0"/>
            </a:endParaRPr>
          </a:p>
        </p:txBody>
      </p:sp>
      <p:pic>
        <p:nvPicPr>
          <p:cNvPr id="43013" name="Picture 2">
            <a:extLst>
              <a:ext uri="{FF2B5EF4-FFF2-40B4-BE49-F238E27FC236}">
                <a16:creationId xmlns:a16="http://schemas.microsoft.com/office/drawing/2014/main" id="{48F1CFE7-721B-D9D3-B53B-2E0514075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3048000"/>
            <a:ext cx="14573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Google Shape;661;p9">
            <a:extLst>
              <a:ext uri="{FF2B5EF4-FFF2-40B4-BE49-F238E27FC236}">
                <a16:creationId xmlns:a16="http://schemas.microsoft.com/office/drawing/2014/main" id="{15CF12CE-84DD-512F-F2FC-25F0868F3F3A}"/>
              </a:ext>
            </a:extLst>
          </p:cNvPr>
          <p:cNvSpPr txBox="1">
            <a:spLocks noGrp="1"/>
          </p:cNvSpPr>
          <p:nvPr>
            <p:ph type="body" idx="1"/>
          </p:nvPr>
        </p:nvSpPr>
        <p:spPr>
          <a:xfrm>
            <a:off x="574675" y="1401763"/>
            <a:ext cx="11261725" cy="2640012"/>
          </a:xfrm>
        </p:spPr>
        <p:txBody>
          <a:bodyPr/>
          <a:lstStyle/>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Example:</a:t>
            </a:r>
            <a:endParaRPr sz="2400" dirty="0">
              <a:solidFill>
                <a:schemeClr val="dk1"/>
              </a:solidFill>
              <a:latin typeface="Calibri"/>
              <a:ea typeface="Calibri"/>
              <a:cs typeface="Calibri"/>
              <a:sym typeface="Calibri"/>
            </a:endParaRPr>
          </a:p>
          <a:p>
            <a:pPr indent="0" eaLnBrk="1" fontAlgn="auto" hangingPunct="1">
              <a:lnSpc>
                <a:spcPct val="100000"/>
              </a:lnSpc>
              <a:spcBef>
                <a:spcPts val="0"/>
              </a:spcBef>
              <a:buFont typeface="Arial"/>
              <a:buNone/>
              <a:defRPr/>
            </a:pPr>
            <a:endParaRPr sz="2400" dirty="0">
              <a:solidFill>
                <a:schemeClr val="dk1"/>
              </a:solidFill>
              <a:latin typeface="Calibri"/>
              <a:ea typeface="Calibri"/>
              <a:cs typeface="Calibri"/>
              <a:sym typeface="Calibri"/>
            </a:endParaRPr>
          </a:p>
          <a:p>
            <a:pPr indent="0" eaLnBrk="1" fontAlgn="auto" hangingPunct="1">
              <a:lnSpc>
                <a:spcPct val="100000"/>
              </a:lnSpc>
              <a:spcBef>
                <a:spcPts val="0"/>
              </a:spcBef>
              <a:buFont typeface="Arial"/>
              <a:buNone/>
              <a:defRPr/>
            </a:pPr>
            <a:r>
              <a:rPr lang="en-US" sz="2400" dirty="0">
                <a:solidFill>
                  <a:schemeClr val="dk1"/>
                </a:solidFill>
                <a:latin typeface="Calibri"/>
                <a:ea typeface="Calibri"/>
                <a:cs typeface="Calibri"/>
                <a:sym typeface="Calibri"/>
              </a:rPr>
              <a:t>CWEs coverage of buffer overflow by: </a:t>
            </a:r>
            <a:endParaRPr sz="2400" dirty="0">
              <a:solidFill>
                <a:schemeClr val="dk1"/>
              </a:solidFill>
              <a:latin typeface="Calibri"/>
              <a:ea typeface="Calibri"/>
              <a:cs typeface="Calibri"/>
              <a:sym typeface="Calibri"/>
            </a:endParaRP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Read/ Write</a:t>
            </a: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Over/ Under</a:t>
            </a:r>
          </a:p>
          <a:p>
            <a:pPr marL="933450" lvl="1" eaLnBrk="1" fontAlgn="auto" hangingPunct="1">
              <a:lnSpc>
                <a:spcPct val="100000"/>
              </a:lnSpc>
              <a:spcBef>
                <a:spcPts val="600"/>
              </a:spcBef>
              <a:buSzPts val="2400"/>
              <a:buFont typeface="Wingdings" panose="05000000000000000000" pitchFamily="2" charset="2"/>
              <a:buChar char="ü"/>
              <a:defRPr/>
            </a:pPr>
            <a:r>
              <a:rPr lang="en-US" sz="2400" dirty="0">
                <a:solidFill>
                  <a:schemeClr val="dk1"/>
                </a:solidFill>
                <a:latin typeface="Calibri"/>
                <a:ea typeface="Calibri"/>
                <a:cs typeface="Calibri"/>
                <a:sym typeface="Calibri"/>
              </a:rPr>
              <a:t>Stack/ Heap</a:t>
            </a:r>
            <a:endParaRPr sz="2400" dirty="0">
              <a:solidFill>
                <a:schemeClr val="dk1"/>
              </a:solidFill>
              <a:latin typeface="Calibri"/>
              <a:ea typeface="Calibri"/>
              <a:cs typeface="Calibri"/>
              <a:sym typeface="Calibri"/>
            </a:endParaRPr>
          </a:p>
        </p:txBody>
      </p:sp>
      <p:sp>
        <p:nvSpPr>
          <p:cNvPr id="61443" name="Google Shape;662;p9">
            <a:extLst>
              <a:ext uri="{FF2B5EF4-FFF2-40B4-BE49-F238E27FC236}">
                <a16:creationId xmlns:a16="http://schemas.microsoft.com/office/drawing/2014/main" id="{E47DC216-5936-6D3F-1D52-1EB6B48671AC}"/>
              </a:ext>
            </a:extLst>
          </p:cNvPr>
          <p:cNvSpPr txBox="1">
            <a:spLocks noGrp="1" noChangeArrowheads="1"/>
          </p:cNvSpPr>
          <p:nvPr>
            <p:ph type="title"/>
          </p:nvPr>
        </p:nvSpPr>
        <p:spPr>
          <a:xfrm>
            <a:off x="574675" y="0"/>
            <a:ext cx="10483850" cy="1231900"/>
          </a:xfrm>
        </p:spPr>
        <p:txBody>
          <a:bodyPr/>
          <a:lstStyle/>
          <a:p>
            <a:pPr eaLnBrk="1" hangingPunct="1">
              <a:lnSpc>
                <a:spcPct val="100000"/>
              </a:lnSpc>
              <a:spcBef>
                <a:spcPct val="0"/>
              </a:spcBef>
              <a:spcAft>
                <a:spcPct val="0"/>
              </a:spcAft>
              <a:buClr>
                <a:srgbClr val="000000"/>
              </a:buClr>
              <a:buSzPts val="1100"/>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Problems #3, #4: </a:t>
            </a:r>
            <a:r>
              <a:rPr lang="en-US" altLang="en-US" sz="4000">
                <a:solidFill>
                  <a:srgbClr val="FFFFFF"/>
                </a:solidFill>
                <a:latin typeface="Calibri" panose="020F0502020204030204" pitchFamily="34" charset="0"/>
                <a:ea typeface="Roboto" panose="02000000000000000000" pitchFamily="2" charset="0"/>
                <a:cs typeface="Calibri" panose="020F0502020204030204" pitchFamily="34" charset="0"/>
                <a:sym typeface="Roboto" panose="02000000000000000000" pitchFamily="2" charset="0"/>
              </a:rPr>
              <a:t>Gaps/Overlaps in Coverage	</a:t>
            </a:r>
          </a:p>
        </p:txBody>
      </p:sp>
      <p:graphicFrame>
        <p:nvGraphicFramePr>
          <p:cNvPr id="663" name="Google Shape;663;p9">
            <a:extLst>
              <a:ext uri="{FF2B5EF4-FFF2-40B4-BE49-F238E27FC236}">
                <a16:creationId xmlns:a16="http://schemas.microsoft.com/office/drawing/2014/main" id="{880F7444-2469-504C-9541-04BB997D98FF}"/>
              </a:ext>
            </a:extLst>
          </p:cNvPr>
          <p:cNvGraphicFramePr/>
          <p:nvPr/>
        </p:nvGraphicFramePr>
        <p:xfrm>
          <a:off x="1641475" y="4132263"/>
          <a:ext cx="8461375" cy="1897062"/>
        </p:xfrm>
        <a:graphic>
          <a:graphicData uri="http://schemas.openxmlformats.org/drawingml/2006/table">
            <a:tbl>
              <a:tblPr>
                <a:noFill/>
                <a:tableStyleId>{F6A2BEB9-475A-4EF8-A433-AC1B8AA80AC9}</a:tableStyleId>
              </a:tblPr>
              <a:tblGrid>
                <a:gridCol w="1630277">
                  <a:extLst>
                    <a:ext uri="{9D8B030D-6E8A-4147-A177-3AD203B41FA5}">
                      <a16:colId xmlns:a16="http://schemas.microsoft.com/office/drawing/2014/main" val="20000"/>
                    </a:ext>
                  </a:extLst>
                </a:gridCol>
                <a:gridCol w="1256041">
                  <a:extLst>
                    <a:ext uri="{9D8B030D-6E8A-4147-A177-3AD203B41FA5}">
                      <a16:colId xmlns:a16="http://schemas.microsoft.com/office/drawing/2014/main" val="20001"/>
                    </a:ext>
                  </a:extLst>
                </a:gridCol>
                <a:gridCol w="1256040">
                  <a:extLst>
                    <a:ext uri="{9D8B030D-6E8A-4147-A177-3AD203B41FA5}">
                      <a16:colId xmlns:a16="http://schemas.microsoft.com/office/drawing/2014/main" val="20002"/>
                    </a:ext>
                  </a:extLst>
                </a:gridCol>
                <a:gridCol w="1399273">
                  <a:extLst>
                    <a:ext uri="{9D8B030D-6E8A-4147-A177-3AD203B41FA5}">
                      <a16:colId xmlns:a16="http://schemas.microsoft.com/office/drawing/2014/main" val="20003"/>
                    </a:ext>
                  </a:extLst>
                </a:gridCol>
                <a:gridCol w="385627">
                  <a:extLst>
                    <a:ext uri="{9D8B030D-6E8A-4147-A177-3AD203B41FA5}">
                      <a16:colId xmlns:a16="http://schemas.microsoft.com/office/drawing/2014/main" val="20004"/>
                    </a:ext>
                  </a:extLst>
                </a:gridCol>
                <a:gridCol w="1256041">
                  <a:extLst>
                    <a:ext uri="{9D8B030D-6E8A-4147-A177-3AD203B41FA5}">
                      <a16:colId xmlns:a16="http://schemas.microsoft.com/office/drawing/2014/main" val="20005"/>
                    </a:ext>
                  </a:extLst>
                </a:gridCol>
                <a:gridCol w="1278076">
                  <a:extLst>
                    <a:ext uri="{9D8B030D-6E8A-4147-A177-3AD203B41FA5}">
                      <a16:colId xmlns:a16="http://schemas.microsoft.com/office/drawing/2014/main" val="20006"/>
                    </a:ext>
                  </a:extLst>
                </a:gridCol>
              </a:tblGrid>
              <a:tr h="375443">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 </a:t>
                      </a:r>
                      <a:endParaRPr sz="2400" u="none" strike="noStrike" cap="none" dirty="0">
                        <a:latin typeface="Calibri"/>
                        <a:ea typeface="Calibri"/>
                        <a:cs typeface="Calibri"/>
                        <a:sym typeface="Calibri"/>
                      </a:endParaRPr>
                    </a:p>
                  </a:txBody>
                  <a:tcPr marL="57155" marR="57155" marT="9529" marB="0">
                    <a:lnL w="9525" cap="flat" cmpd="sng">
                      <a:solidFill>
                        <a:srgbClr val="000000">
                          <a:alpha val="0"/>
                        </a:srgbClr>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Over</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Under</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Either End</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Stack</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rPr>
                        <a:t>Heap</a:t>
                      </a:r>
                      <a:endParaRPr sz="2400" u="none" strike="noStrike" cap="none" dirty="0">
                        <a:latin typeface="Calibri"/>
                        <a:ea typeface="Calibri"/>
                        <a:cs typeface="Calibri"/>
                        <a:sym typeface="Calibri"/>
                      </a:endParaRPr>
                    </a:p>
                  </a:txBody>
                  <a:tcPr marL="57155" marR="57155" marT="9529"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extLst>
                  <a:ext uri="{0D108BD9-81ED-4DB2-BD59-A6C34878D82A}">
                    <a16:rowId xmlns:a16="http://schemas.microsoft.com/office/drawing/2014/main" val="10000"/>
                  </a:ext>
                </a:extLst>
              </a:tr>
              <a:tr h="375428">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Read</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CWE-127</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CWE-126</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CWE-125</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1"/>
                  </a:ext>
                </a:extLst>
              </a:tr>
              <a:tr h="741328">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Write</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CWE-124</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CWE-120</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CWE-123 </a:t>
                      </a:r>
                      <a:br>
                        <a:rPr lang="en-US" sz="2400" u="none" strike="noStrike" cap="none" dirty="0">
                          <a:latin typeface="Calibri"/>
                          <a:ea typeface="Calibri"/>
                          <a:cs typeface="Calibri"/>
                          <a:sym typeface="Calibri"/>
                          <a:extLst>
                            <a:ext uri="http://customooxmlschemas.google.com/"/>
                          </a:extLst>
                        </a:rPr>
                      </a:br>
                      <a:r>
                        <a:rPr lang="en-US" sz="2400" u="none" strike="noStrike" cap="none" dirty="0">
                          <a:latin typeface="Calibri"/>
                          <a:ea typeface="Calibri"/>
                          <a:cs typeface="Calibri"/>
                          <a:sym typeface="Calibri"/>
                          <a:extLst>
                            <a:ext uri="http://customooxmlschemas.google.com/"/>
                          </a:extLst>
                        </a:rPr>
                        <a:t>CWE-787</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CWE-121</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CWE-122</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2"/>
                  </a:ext>
                </a:extLst>
              </a:tr>
              <a:tr h="404863">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Read/ W</a:t>
                      </a:r>
                      <a:r>
                        <a:rPr lang="en-US" sz="2400" u="none" strike="noStrike" cap="none" dirty="0">
                          <a:latin typeface="Calibri"/>
                          <a:ea typeface="Calibri"/>
                          <a:cs typeface="Calibri"/>
                          <a:sym typeface="Calibri"/>
                        </a:rPr>
                        <a:t>rite</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7B5BB"/>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extLst>
                            <a:ext uri="http://customooxmlschemas.google.com/"/>
                          </a:extLst>
                        </a:rPr>
                        <a:t>CWE-786</a:t>
                      </a:r>
                      <a:endParaRPr sz="2400" u="none" strike="noStrike" cap="none">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extLst>
                            <a:ext uri="http://customooxmlschemas.google.com/"/>
                          </a:extLst>
                        </a:rPr>
                        <a:t>CWE-788</a:t>
                      </a:r>
                      <a:endParaRPr sz="2400" u="none" strike="noStrike" cap="none">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alibri"/>
                          <a:ea typeface="Calibri"/>
                          <a:cs typeface="Calibri"/>
                          <a:sym typeface="Calibri"/>
                          <a:extLst>
                            <a:ext uri="http://customooxmlschemas.google.com/"/>
                          </a:extLst>
                        </a:rPr>
                        <a:t> </a:t>
                      </a:r>
                      <a:endParaRPr sz="2400" u="none" strike="noStrike" cap="none" dirty="0">
                        <a:latin typeface="Calibri"/>
                        <a:ea typeface="Calibri"/>
                        <a:cs typeface="Calibri"/>
                        <a:sym typeface="Calibri"/>
                      </a:endParaRPr>
                    </a:p>
                  </a:txBody>
                  <a:tcPr marL="57155" marR="57155" marT="9529"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5E0F0"/>
                    </a:solidFill>
                  </a:tcPr>
                </a:tc>
                <a:extLst>
                  <a:ext uri="{0D108BD9-81ED-4DB2-BD59-A6C34878D82A}">
                    <a16:rowId xmlns:a16="http://schemas.microsoft.com/office/drawing/2014/main" val="10003"/>
                  </a:ext>
                </a:extLst>
              </a:tr>
            </a:tbl>
          </a:graphicData>
        </a:graphic>
      </p:graphicFrame>
      <p:sp>
        <p:nvSpPr>
          <p:cNvPr id="5" name="Star: 4 Points 4">
            <a:extLst>
              <a:ext uri="{FF2B5EF4-FFF2-40B4-BE49-F238E27FC236}">
                <a16:creationId xmlns:a16="http://schemas.microsoft.com/office/drawing/2014/main" id="{4389F006-AEA8-7F89-1391-338A9FB617C7}"/>
              </a:ext>
            </a:extLst>
          </p:cNvPr>
          <p:cNvSpPr/>
          <p:nvPr/>
        </p:nvSpPr>
        <p:spPr>
          <a:xfrm>
            <a:off x="6985000" y="520858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6" name="Star: 4 Points 5">
            <a:extLst>
              <a:ext uri="{FF2B5EF4-FFF2-40B4-BE49-F238E27FC236}">
                <a16:creationId xmlns:a16="http://schemas.microsoft.com/office/drawing/2014/main" id="{A4AE9C66-8B05-B0F9-C1D7-2C1F5126DD73}"/>
              </a:ext>
            </a:extLst>
          </p:cNvPr>
          <p:cNvSpPr/>
          <p:nvPr/>
        </p:nvSpPr>
        <p:spPr>
          <a:xfrm>
            <a:off x="6489700" y="574198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7" name="Star: 4 Points 6">
            <a:extLst>
              <a:ext uri="{FF2B5EF4-FFF2-40B4-BE49-F238E27FC236}">
                <a16:creationId xmlns:a16="http://schemas.microsoft.com/office/drawing/2014/main" id="{DE2ECF48-CB93-D92A-5C9A-3F9AE897144C}"/>
              </a:ext>
            </a:extLst>
          </p:cNvPr>
          <p:cNvSpPr/>
          <p:nvPr/>
        </p:nvSpPr>
        <p:spPr>
          <a:xfrm>
            <a:off x="8137525" y="46624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8" name="Star: 4 Points 7">
            <a:extLst>
              <a:ext uri="{FF2B5EF4-FFF2-40B4-BE49-F238E27FC236}">
                <a16:creationId xmlns:a16="http://schemas.microsoft.com/office/drawing/2014/main" id="{3454B087-0369-0FDE-A7DF-4BC674D938B8}"/>
              </a:ext>
            </a:extLst>
          </p:cNvPr>
          <p:cNvSpPr/>
          <p:nvPr/>
        </p:nvSpPr>
        <p:spPr>
          <a:xfrm>
            <a:off x="8137525" y="574992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9" name="Star: 4 Points 8">
            <a:extLst>
              <a:ext uri="{FF2B5EF4-FFF2-40B4-BE49-F238E27FC236}">
                <a16:creationId xmlns:a16="http://schemas.microsoft.com/office/drawing/2014/main" id="{3A7BA316-D348-AAE1-C473-3C301BA29E85}"/>
              </a:ext>
            </a:extLst>
          </p:cNvPr>
          <p:cNvSpPr/>
          <p:nvPr/>
        </p:nvSpPr>
        <p:spPr>
          <a:xfrm>
            <a:off x="9405938" y="46624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10" name="Star: 4 Points 9">
            <a:extLst>
              <a:ext uri="{FF2B5EF4-FFF2-40B4-BE49-F238E27FC236}">
                <a16:creationId xmlns:a16="http://schemas.microsoft.com/office/drawing/2014/main" id="{57D0BEAD-BCAC-0645-DB3F-A75A242BB148}"/>
              </a:ext>
            </a:extLst>
          </p:cNvPr>
          <p:cNvSpPr/>
          <p:nvPr/>
        </p:nvSpPr>
        <p:spPr>
          <a:xfrm>
            <a:off x="9405938" y="5730875"/>
            <a:ext cx="142875" cy="144463"/>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750" fill="hold"/>
                                        <p:tgtEl>
                                          <p:spTgt spid="8"/>
                                        </p:tgtEl>
                                        <p:attrNameLst>
                                          <p:attrName>ppt_w</p:attrName>
                                        </p:attrNameLst>
                                      </p:cBhvr>
                                      <p:tavLst>
                                        <p:tav tm="0">
                                          <p:val>
                                            <p:fltVal val="0"/>
                                          </p:val>
                                        </p:tav>
                                        <p:tav tm="100000">
                                          <p:val>
                                            <p:strVal val="#ppt_w"/>
                                          </p:val>
                                        </p:tav>
                                      </p:tavLst>
                                    </p:anim>
                                    <p:anim calcmode="lin" valueType="num">
                                      <p:cBhvr>
                                        <p:cTn id="16" dur="750" fill="hold"/>
                                        <p:tgtEl>
                                          <p:spTgt spid="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ppt_w</p:attrName>
                                        </p:attrNameLst>
                                      </p:cBhvr>
                                      <p:tavLst>
                                        <p:tav tm="0">
                                          <p:val>
                                            <p:fltVal val="0"/>
                                          </p:val>
                                        </p:tav>
                                        <p:tav tm="100000">
                                          <p:val>
                                            <p:strVal val="#ppt_w"/>
                                          </p:val>
                                        </p:tav>
                                      </p:tavLst>
                                    </p:anim>
                                    <p:anim calcmode="lin" valueType="num">
                                      <p:cBhvr>
                                        <p:cTn id="20" dur="750" fill="hold"/>
                                        <p:tgtEl>
                                          <p:spTgt spid="9"/>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750" fill="hold"/>
                                        <p:tgtEl>
                                          <p:spTgt spid="10"/>
                                        </p:tgtEl>
                                        <p:attrNameLst>
                                          <p:attrName>ppt_w</p:attrName>
                                        </p:attrNameLst>
                                      </p:cBhvr>
                                      <p:tavLst>
                                        <p:tav tm="0">
                                          <p:val>
                                            <p:fltVal val="0"/>
                                          </p:val>
                                        </p:tav>
                                        <p:tav tm="100000">
                                          <p:val>
                                            <p:strVal val="#ppt_w"/>
                                          </p:val>
                                        </p:tav>
                                      </p:tavLst>
                                    </p:anim>
                                    <p:anim calcmode="lin" valueType="num">
                                      <p:cBhvr>
                                        <p:cTn id="24" dur="750" fill="hold"/>
                                        <p:tgtEl>
                                          <p:spTgt spid="10"/>
                                        </p:tgtEl>
                                        <p:attrNameLst>
                                          <p:attrName>ppt_h</p:attrName>
                                        </p:attrNameLst>
                                      </p:cBhvr>
                                      <p:tavLst>
                                        <p:tav tm="0">
                                          <p:val>
                                            <p:fltVal val="0"/>
                                          </p:val>
                                        </p:tav>
                                        <p:tav tm="100000">
                                          <p:val>
                                            <p:strVal val="#ppt_h"/>
                                          </p:val>
                                        </p:tav>
                                      </p:tavLst>
                                    </p:anim>
                                  </p:childTnLst>
                                </p:cTn>
                              </p:par>
                              <p:par>
                                <p:cTn id="25" presetID="1" presetClass="exit" presetSubtype="0" fill="hold" nodeType="withEffect">
                                  <p:stCondLst>
                                    <p:cond delay="0"/>
                                  </p:stCondLst>
                                  <p:childTnLst>
                                    <p:set>
                                      <p:cBhvr>
                                        <p:cTn id="26" dur="1" fill="hold">
                                          <p:stCondLst>
                                            <p:cond delay="74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749"/>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749"/>
                                          </p:stCondLst>
                                        </p:cTn>
                                        <p:tgtEl>
                                          <p:spTgt spid="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749"/>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749"/>
                                          </p:stCondLst>
                                        </p:cTn>
                                        <p:tgtEl>
                                          <p:spTgt spid="10"/>
                                        </p:tgtEl>
                                        <p:attrNameLst>
                                          <p:attrName>style.visibility</p:attrName>
                                        </p:attrNameLst>
                                      </p:cBhvr>
                                      <p:to>
                                        <p:strVal val="hidden"/>
                                      </p:to>
                                    </p:set>
                                  </p:childTnLst>
                                </p:cTn>
                              </p:par>
                            </p:childTnLst>
                          </p:cTn>
                        </p:par>
                        <p:par>
                          <p:cTn id="35" fill="hold" nodeType="afterGroup">
                            <p:stCondLst>
                              <p:cond delay="750"/>
                            </p:stCondLst>
                            <p:childTnLst>
                              <p:par>
                                <p:cTn id="36" presetID="23" presetClass="entr" presetSubtype="16"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750" fill="hold"/>
                                        <p:tgtEl>
                                          <p:spTgt spid="5"/>
                                        </p:tgtEl>
                                        <p:attrNameLst>
                                          <p:attrName>ppt_w</p:attrName>
                                        </p:attrNameLst>
                                      </p:cBhvr>
                                      <p:tavLst>
                                        <p:tav tm="0">
                                          <p:val>
                                            <p:fltVal val="0"/>
                                          </p:val>
                                        </p:tav>
                                        <p:tav tm="100000">
                                          <p:val>
                                            <p:strVal val="#ppt_w"/>
                                          </p:val>
                                        </p:tav>
                                      </p:tavLst>
                                    </p:anim>
                                    <p:anim calcmode="lin" valueType="num">
                                      <p:cBhvr>
                                        <p:cTn id="39" dur="750" fill="hold"/>
                                        <p:tgtEl>
                                          <p:spTgt spid="5"/>
                                        </p:tgtEl>
                                        <p:attrNameLst>
                                          <p:attrName>ppt_h</p:attrName>
                                        </p:attrNameLst>
                                      </p:cBhvr>
                                      <p:tavLst>
                                        <p:tav tm="0">
                                          <p:val>
                                            <p:fltVal val="0"/>
                                          </p:val>
                                        </p:tav>
                                        <p:tav tm="100000">
                                          <p:val>
                                            <p:strVal val="#ppt_h"/>
                                          </p:val>
                                        </p:tav>
                                      </p:tavLst>
                                    </p:anim>
                                  </p:childTnLst>
                                </p:cTn>
                              </p:par>
                            </p:childTnLst>
                          </p:cTn>
                        </p:par>
                        <p:par>
                          <p:cTn id="40" fill="hold" nodeType="afterGroup">
                            <p:stCondLst>
                              <p:cond delay="1500"/>
                            </p:stCondLst>
                            <p:childTnLst>
                              <p:par>
                                <p:cTn id="41" presetID="1" presetClass="exit" presetSubtype="0" fill="hold" nodeType="afterEffect">
                                  <p:stCondLst>
                                    <p:cond delay="0"/>
                                  </p:stCondLst>
                                  <p:childTnLst>
                                    <p:set>
                                      <p:cBhvr>
                                        <p:cTn id="42" dur="1" fill="hold">
                                          <p:stCondLst>
                                            <p:cond delay="7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Google Shape;676;p11">
            <a:extLst>
              <a:ext uri="{FF2B5EF4-FFF2-40B4-BE49-F238E27FC236}">
                <a16:creationId xmlns:a16="http://schemas.microsoft.com/office/drawing/2014/main" id="{E0D70132-4201-AF6C-1C3A-A306BCF13467}"/>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The Bugs Framework </a:t>
            </a:r>
            <a:b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b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Google Shape;682;p32">
            <a:extLst>
              <a:ext uri="{FF2B5EF4-FFF2-40B4-BE49-F238E27FC236}">
                <a16:creationId xmlns:a16="http://schemas.microsoft.com/office/drawing/2014/main" id="{2F0ABDD4-03C2-DDDF-46F5-0CD1A729F537}"/>
              </a:ext>
            </a:extLst>
          </p:cNvPr>
          <p:cNvSpPr txBox="1">
            <a:spLocks noGrp="1"/>
          </p:cNvSpPr>
          <p:nvPr>
            <p:ph type="body" idx="1"/>
          </p:nvPr>
        </p:nvSpPr>
        <p:spPr>
          <a:xfrm>
            <a:off x="573088" y="1404938"/>
            <a:ext cx="11209337" cy="5302250"/>
          </a:xfrm>
        </p:spPr>
        <p:txBody>
          <a:bodyPr/>
          <a:lstStyle/>
          <a:p>
            <a:pPr marL="533400" indent="-457200" eaLnBrk="1" fontAlgn="auto" hangingPunct="1">
              <a:lnSpc>
                <a:spcPct val="115000"/>
              </a:lnSpc>
              <a:spcBef>
                <a:spcPts val="0"/>
              </a:spcBef>
              <a:buClr>
                <a:srgbClr val="222222"/>
              </a:buClr>
              <a:buSzPts val="2400"/>
              <a:buFont typeface="+mj-lt"/>
              <a:buAutoNum type="arabicPeriod"/>
              <a:defRPr/>
            </a:pPr>
            <a:r>
              <a:rPr lang="en-US" sz="2400" dirty="0">
                <a:solidFill>
                  <a:srgbClr val="222222"/>
                </a:solidFill>
                <a:latin typeface="Calibri"/>
                <a:ea typeface="Calibri"/>
                <a:cs typeface="Calibri"/>
                <a:sym typeface="Calibri"/>
              </a:rPr>
              <a:t>Solve the problems of imprecise descriptions and unclear causality</a:t>
            </a: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endParaRPr lang="en-US" sz="2400" dirty="0">
              <a:solidFill>
                <a:srgbClr val="222222"/>
              </a:solidFill>
              <a:latin typeface="Calibri"/>
              <a:ea typeface="Calibri"/>
              <a:cs typeface="Calibri"/>
              <a:sym typeface="Calibri"/>
            </a:endParaRPr>
          </a:p>
          <a:p>
            <a:pPr marL="533400" indent="-457200" eaLnBrk="1" fontAlgn="auto" hangingPunct="1">
              <a:lnSpc>
                <a:spcPct val="115000"/>
              </a:lnSpc>
              <a:spcBef>
                <a:spcPts val="0"/>
              </a:spcBef>
              <a:buClr>
                <a:srgbClr val="222222"/>
              </a:buClr>
              <a:buSzPts val="2400"/>
              <a:buFont typeface="+mj-lt"/>
              <a:buAutoNum type="arabicPeriod"/>
              <a:defRPr/>
            </a:pPr>
            <a:r>
              <a:rPr lang="en-US" sz="2400" dirty="0">
                <a:solidFill>
                  <a:srgbClr val="222222"/>
                </a:solidFill>
                <a:latin typeface="Calibri"/>
                <a:ea typeface="Calibri"/>
                <a:cs typeface="Calibri"/>
                <a:sym typeface="Calibri"/>
              </a:rPr>
              <a:t>Solve the problems of gaps and overlaps in coverage</a:t>
            </a:r>
            <a:endParaRPr sz="2400" dirty="0">
              <a:solidFill>
                <a:srgbClr val="222222"/>
              </a:solidFill>
              <a:latin typeface="Calibri"/>
              <a:ea typeface="Calibri"/>
              <a:cs typeface="Calibri"/>
              <a:sym typeface="Calibri"/>
            </a:endParaRPr>
          </a:p>
          <a:p>
            <a:pPr marL="4572000" indent="-457200" eaLnBrk="1" fontAlgn="auto" hangingPunct="1">
              <a:lnSpc>
                <a:spcPct val="115000"/>
              </a:lnSpc>
              <a:spcBef>
                <a:spcPts val="0"/>
              </a:spcBef>
              <a:buFont typeface="+mj-lt"/>
              <a:buAutoNum type="arabicPeriod"/>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marL="0"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p:txBody>
      </p:sp>
      <p:sp>
        <p:nvSpPr>
          <p:cNvPr id="65539" name="Google Shape;683;p32">
            <a:extLst>
              <a:ext uri="{FF2B5EF4-FFF2-40B4-BE49-F238E27FC236}">
                <a16:creationId xmlns:a16="http://schemas.microsoft.com/office/drawing/2014/main" id="{24473CBA-AB7F-CAD3-5860-2EB3095D598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Goals</a:t>
            </a:r>
          </a:p>
        </p:txBody>
      </p:sp>
      <p:sp>
        <p:nvSpPr>
          <p:cNvPr id="35" name="Google Shape;804;p17">
            <a:extLst>
              <a:ext uri="{FF2B5EF4-FFF2-40B4-BE49-F238E27FC236}">
                <a16:creationId xmlns:a16="http://schemas.microsoft.com/office/drawing/2014/main" id="{A03CF4B9-DD85-0AE0-2DB1-6DB4C57B8B5D}"/>
              </a:ext>
            </a:extLst>
          </p:cNvPr>
          <p:cNvSpPr>
            <a:spLocks noChangeArrowheads="1"/>
          </p:cNvSpPr>
          <p:nvPr/>
        </p:nvSpPr>
        <p:spPr bwMode="auto">
          <a:xfrm>
            <a:off x="3178175" y="2611438"/>
            <a:ext cx="1350963"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endParaRPr lang="en-US" altLang="en-US">
              <a:latin typeface="Calibri" panose="020F0502020204030204" pitchFamily="34" charset="0"/>
              <a:sym typeface="Calibri" panose="020F0502020204030204" pitchFamily="34" charset="0"/>
            </a:endParaRPr>
          </a:p>
        </p:txBody>
      </p:sp>
      <p:sp>
        <p:nvSpPr>
          <p:cNvPr id="36" name="Google Shape;807;p17">
            <a:extLst>
              <a:ext uri="{FF2B5EF4-FFF2-40B4-BE49-F238E27FC236}">
                <a16:creationId xmlns:a16="http://schemas.microsoft.com/office/drawing/2014/main" id="{88D53D3B-3421-236B-A195-603E76B50CC6}"/>
              </a:ext>
            </a:extLst>
          </p:cNvPr>
          <p:cNvSpPr>
            <a:spLocks noChangeArrowheads="1"/>
          </p:cNvSpPr>
          <p:nvPr/>
        </p:nvSpPr>
        <p:spPr bwMode="auto">
          <a:xfrm>
            <a:off x="1117600" y="2611438"/>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a:latin typeface="Calibri" panose="020F0502020204030204" pitchFamily="34" charset="0"/>
              <a:sym typeface="Calibri" panose="020F0502020204030204" pitchFamily="34" charset="0"/>
            </a:endParaRPr>
          </a:p>
        </p:txBody>
      </p:sp>
      <p:cxnSp>
        <p:nvCxnSpPr>
          <p:cNvPr id="37" name="Google Shape;808;p17">
            <a:extLst>
              <a:ext uri="{FF2B5EF4-FFF2-40B4-BE49-F238E27FC236}">
                <a16:creationId xmlns:a16="http://schemas.microsoft.com/office/drawing/2014/main" id="{1099F926-7462-C11F-F7C0-89016ABD9C7C}"/>
              </a:ext>
            </a:extLst>
          </p:cNvPr>
          <p:cNvCxnSpPr>
            <a:cxnSpLocks noChangeShapeType="1"/>
            <a:stCxn id="39" idx="0"/>
            <a:endCxn id="42" idx="0"/>
          </p:cNvCxnSpPr>
          <p:nvPr/>
        </p:nvCxnSpPr>
        <p:spPr bwMode="auto">
          <a:xfrm rot="-5400000">
            <a:off x="6017419" y="2015332"/>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8" name="Google Shape;811;p17">
            <a:extLst>
              <a:ext uri="{FF2B5EF4-FFF2-40B4-BE49-F238E27FC236}">
                <a16:creationId xmlns:a16="http://schemas.microsoft.com/office/drawing/2014/main" id="{B37041EE-3FE6-141A-8AA8-6E3E4589F200}"/>
              </a:ext>
            </a:extLst>
          </p:cNvPr>
          <p:cNvCxnSpPr>
            <a:cxnSpLocks noChangeShapeType="1"/>
            <a:stCxn id="35" idx="0"/>
            <a:endCxn id="39" idx="0"/>
          </p:cNvCxnSpPr>
          <p:nvPr/>
        </p:nvCxnSpPr>
        <p:spPr bwMode="auto">
          <a:xfrm rot="16200000" flipH="1">
            <a:off x="4417219" y="2047082"/>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 name="Google Shape;809;p17">
            <a:extLst>
              <a:ext uri="{FF2B5EF4-FFF2-40B4-BE49-F238E27FC236}">
                <a16:creationId xmlns:a16="http://schemas.microsoft.com/office/drawing/2014/main" id="{0B406E89-314D-258F-F116-022734F5E39C}"/>
              </a:ext>
            </a:extLst>
          </p:cNvPr>
          <p:cNvSpPr txBox="1">
            <a:spLocks noChangeArrowheads="1"/>
          </p:cNvSpPr>
          <p:nvPr/>
        </p:nvSpPr>
        <p:spPr bwMode="auto">
          <a:xfrm>
            <a:off x="5249863" y="3051175"/>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42" name="Google Shape;810;p17">
            <a:extLst>
              <a:ext uri="{FF2B5EF4-FFF2-40B4-BE49-F238E27FC236}">
                <a16:creationId xmlns:a16="http://schemas.microsoft.com/office/drawing/2014/main" id="{49DDA4F8-9BD3-1AEE-A381-A66EE169AC54}"/>
              </a:ext>
            </a:extLst>
          </p:cNvPr>
          <p:cNvSpPr>
            <a:spLocks noChangeArrowheads="1"/>
          </p:cNvSpPr>
          <p:nvPr/>
        </p:nvSpPr>
        <p:spPr bwMode="auto">
          <a:xfrm>
            <a:off x="6376988" y="2611438"/>
            <a:ext cx="1350962"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a:solidFill>
                <a:srgbClr val="FFFFFF"/>
              </a:solidFill>
              <a:latin typeface="Calibri" panose="020F0502020204030204" pitchFamily="34" charset="0"/>
              <a:sym typeface="Calibri" panose="020F0502020204030204" pitchFamily="34" charset="0"/>
            </a:endParaRPr>
          </a:p>
        </p:txBody>
      </p:sp>
      <p:cxnSp>
        <p:nvCxnSpPr>
          <p:cNvPr id="43" name="Google Shape;818;p17">
            <a:extLst>
              <a:ext uri="{FF2B5EF4-FFF2-40B4-BE49-F238E27FC236}">
                <a16:creationId xmlns:a16="http://schemas.microsoft.com/office/drawing/2014/main" id="{0796BCB7-B373-126B-FC21-4D4085614B9A}"/>
              </a:ext>
            </a:extLst>
          </p:cNvPr>
          <p:cNvCxnSpPr>
            <a:cxnSpLocks/>
            <a:stCxn id="42" idx="0"/>
            <a:endCxn id="46" idx="0"/>
          </p:cNvCxnSpPr>
          <p:nvPr/>
        </p:nvCxnSpPr>
        <p:spPr bwMode="auto">
          <a:xfrm rot="5400000" flipH="1" flipV="1">
            <a:off x="8089901" y="1574800"/>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44" name="Google Shape;826;p17">
            <a:extLst>
              <a:ext uri="{FF2B5EF4-FFF2-40B4-BE49-F238E27FC236}">
                <a16:creationId xmlns:a16="http://schemas.microsoft.com/office/drawing/2014/main" id="{1469373C-F808-34D4-F7C0-175548BDF199}"/>
              </a:ext>
            </a:extLst>
          </p:cNvPr>
          <p:cNvCxnSpPr>
            <a:cxnSpLocks noChangeShapeType="1"/>
            <a:stCxn id="36" idx="0"/>
            <a:endCxn id="35" idx="0"/>
          </p:cNvCxnSpPr>
          <p:nvPr/>
        </p:nvCxnSpPr>
        <p:spPr bwMode="auto">
          <a:xfrm rot="16200000" flipH="1">
            <a:off x="2824163" y="1581150"/>
            <a:ext cx="0" cy="2060575"/>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6" name="Google Shape;726;p15">
            <a:extLst>
              <a:ext uri="{FF2B5EF4-FFF2-40B4-BE49-F238E27FC236}">
                <a16:creationId xmlns:a16="http://schemas.microsoft.com/office/drawing/2014/main" id="{E869D6CD-C707-995D-D041-285BF5057E58}"/>
              </a:ext>
            </a:extLst>
          </p:cNvPr>
          <p:cNvSpPr>
            <a:spLocks noChangeArrowheads="1"/>
          </p:cNvSpPr>
          <p:nvPr/>
        </p:nvSpPr>
        <p:spPr bwMode="auto">
          <a:xfrm>
            <a:off x="8451850" y="2611438"/>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endParaRPr lang="en-US" altLang="en-US" sz="1200">
              <a:solidFill>
                <a:schemeClr val="tx1"/>
              </a:solidFill>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fltVal val="0"/>
                                          </p:val>
                                        </p:tav>
                                        <p:tav tm="100000">
                                          <p:val>
                                            <p:strVal val="#ppt_w"/>
                                          </p:val>
                                        </p:tav>
                                      </p:tavLst>
                                    </p:anim>
                                    <p:anim calcmode="lin" valueType="num">
                                      <p:cBhvr>
                                        <p:cTn id="17" dur="500" fill="hold"/>
                                        <p:tgtEl>
                                          <p:spTgt spid="44"/>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23" presetClass="entr" presetSubtype="16"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500"/>
                            </p:stCondLst>
                            <p:childTnLst>
                              <p:par>
                                <p:cTn id="24" presetID="23" presetClass="entr" presetSubtype="16"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childTnLst>
                                </p:cTn>
                              </p:par>
                            </p:childTnLst>
                          </p:cTn>
                        </p:par>
                        <p:par>
                          <p:cTn id="28" fill="hold" nodeType="afterGroup">
                            <p:stCondLst>
                              <p:cond delay="2000"/>
                            </p:stCondLst>
                            <p:childTnLst>
                              <p:par>
                                <p:cTn id="29" presetID="2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childTnLst>
                          </p:cTn>
                        </p:par>
                        <p:par>
                          <p:cTn id="33" fill="hold" nodeType="afterGroup">
                            <p:stCondLst>
                              <p:cond delay="2500"/>
                            </p:stCondLst>
                            <p:childTnLst>
                              <p:par>
                                <p:cTn id="34" presetID="23" presetClass="entr" presetSubtype="16"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childTnLst>
                                </p:cTn>
                              </p:par>
                            </p:childTnLst>
                          </p:cTn>
                        </p:par>
                        <p:par>
                          <p:cTn id="38" fill="hold" nodeType="afterGroup">
                            <p:stCondLst>
                              <p:cond delay="3000"/>
                            </p:stCondLst>
                            <p:childTnLst>
                              <p:par>
                                <p:cTn id="39" presetID="23" presetClass="entr" presetSubtype="16"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childTnLst>
                                </p:cTn>
                              </p:par>
                            </p:childTnLst>
                          </p:cTn>
                        </p:par>
                        <p:par>
                          <p:cTn id="43" fill="hold" nodeType="afterGroup">
                            <p:stCondLst>
                              <p:cond delay="3500"/>
                            </p:stCondLst>
                            <p:childTnLst>
                              <p:par>
                                <p:cTn id="44" presetID="23" presetClass="entr" presetSubtype="16"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fltVal val="0"/>
                                          </p:val>
                                        </p:tav>
                                        <p:tav tm="100000">
                                          <p:val>
                                            <p:strVal val="#ppt_w"/>
                                          </p:val>
                                        </p:tav>
                                      </p:tavLst>
                                    </p:anim>
                                    <p:anim calcmode="lin" valueType="num">
                                      <p:cBhvr>
                                        <p:cTn id="47" dur="500" fill="hold"/>
                                        <p:tgtEl>
                                          <p:spTgt spid="43"/>
                                        </p:tgtEl>
                                        <p:attrNameLst>
                                          <p:attrName>ppt_h</p:attrName>
                                        </p:attrNameLst>
                                      </p:cBhvr>
                                      <p:tavLst>
                                        <p:tav tm="0">
                                          <p:val>
                                            <p:fltVal val="0"/>
                                          </p:val>
                                        </p:tav>
                                        <p:tav tm="100000">
                                          <p:val>
                                            <p:strVal val="#ppt_h"/>
                                          </p:val>
                                        </p:tav>
                                      </p:tavLst>
                                    </p:anim>
                                  </p:childTnLst>
                                </p:cTn>
                              </p:par>
                            </p:childTnLst>
                          </p:cTn>
                        </p:par>
                        <p:par>
                          <p:cTn id="48" fill="hold" nodeType="afterGroup">
                            <p:stCondLst>
                              <p:cond delay="4000"/>
                            </p:stCondLst>
                            <p:childTnLst>
                              <p:par>
                                <p:cTn id="49" presetID="23" presetClass="entr" presetSubtype="16"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p:bldP spid="42"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Google Shape;717;p15">
            <a:extLst>
              <a:ext uri="{FF2B5EF4-FFF2-40B4-BE49-F238E27FC236}">
                <a16:creationId xmlns:a16="http://schemas.microsoft.com/office/drawing/2014/main" id="{3161AAD4-D0E8-B0B5-7828-B742ADAE5281}"/>
              </a:ext>
            </a:extLst>
          </p:cNvPr>
          <p:cNvSpPr txBox="1">
            <a:spLocks noGrp="1"/>
          </p:cNvSpPr>
          <p:nvPr>
            <p:ph type="body" idx="1"/>
          </p:nvPr>
        </p:nvSpPr>
        <p:spPr>
          <a:xfrm>
            <a:off x="573800" y="1405480"/>
            <a:ext cx="11208600" cy="4859518"/>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BF describes a bug/weakness as:</a:t>
            </a:r>
            <a:endParaRPr sz="2400" dirty="0">
              <a:solidFill>
                <a:schemeClr val="dk1"/>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An improper state</a:t>
            </a:r>
          </a:p>
          <a:p>
            <a:pPr marL="914400" indent="0" eaLnBrk="1" fontAlgn="auto" hangingPunct="1">
              <a:lnSpc>
                <a:spcPct val="100000"/>
              </a:lnSpc>
              <a:spcBef>
                <a:spcPts val="0"/>
              </a:spcBef>
              <a:buFont typeface="Arial"/>
              <a:buNone/>
              <a:defRPr/>
            </a:pPr>
            <a:r>
              <a:rPr lang="en-US" sz="2400" dirty="0">
                <a:solidFill>
                  <a:srgbClr val="222222"/>
                </a:solidFill>
                <a:latin typeface="Calibri"/>
                <a:ea typeface="Calibri"/>
                <a:cs typeface="Calibri"/>
                <a:sym typeface="Calibri"/>
              </a:rPr>
              <a:t>and</a:t>
            </a:r>
            <a:endParaRPr lang="en-US" sz="2400" dirty="0">
              <a:solidFill>
                <a:schemeClr val="dk1"/>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Its transition</a:t>
            </a:r>
            <a:endParaRPr sz="2400" strike="sngStrike" dirty="0">
              <a:solidFill>
                <a:schemeClr val="dk1"/>
              </a:solidFill>
              <a:latin typeface="Calibri"/>
              <a:ea typeface="Calibri"/>
              <a:cs typeface="Calibri"/>
              <a:sym typeface="Calibri"/>
            </a:endParaRPr>
          </a:p>
          <a:p>
            <a:pPr marL="0" lvl="1" indent="0" eaLnBrk="1" fontAlgn="auto" hangingPunct="1">
              <a:lnSpc>
                <a:spcPct val="100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15000"/>
              </a:lnSpc>
              <a:spcBef>
                <a:spcPts val="0"/>
              </a:spcBef>
              <a:buSzPts val="2400"/>
              <a:buFont typeface="Arial"/>
              <a:buChar char="●"/>
              <a:defRPr/>
            </a:pPr>
            <a:r>
              <a:rPr lang="en-US" sz="2400" dirty="0">
                <a:solidFill>
                  <a:schemeClr val="dk1"/>
                </a:solidFill>
                <a:latin typeface="Calibri"/>
                <a:ea typeface="Calibri"/>
                <a:cs typeface="Calibri"/>
                <a:sym typeface="Calibri"/>
              </a:rPr>
              <a:t>I</a:t>
            </a:r>
            <a:r>
              <a:rPr lang="en-US" sz="2400" dirty="0">
                <a:solidFill>
                  <a:srgbClr val="222222"/>
                </a:solidFill>
                <a:latin typeface="Calibri"/>
                <a:ea typeface="Calibri"/>
                <a:cs typeface="Calibri"/>
                <a:sym typeface="Calibri"/>
              </a:rPr>
              <a:t>mproper State</a:t>
            </a:r>
            <a:r>
              <a:rPr lang="en-US" sz="2400" dirty="0">
                <a:solidFill>
                  <a:schemeClr val="dk1"/>
                </a:solidFill>
                <a:latin typeface="Calibri"/>
                <a:ea typeface="Calibri"/>
                <a:cs typeface="Calibri"/>
                <a:sym typeface="Calibri"/>
              </a:rPr>
              <a:t> –</a:t>
            </a:r>
            <a:r>
              <a:rPr lang="en-US" sz="2400" dirty="0">
                <a:solidFill>
                  <a:srgbClr val="222222"/>
                </a:solidFill>
                <a:latin typeface="Calibri"/>
                <a:ea typeface="Calibri"/>
                <a:cs typeface="Calibri"/>
                <a:sym typeface="Calibri"/>
              </a:rPr>
              <a:t> </a:t>
            </a:r>
            <a:br>
              <a:rPr lang="en-US" sz="2400" dirty="0">
                <a:solidFill>
                  <a:srgbClr val="222222"/>
                </a:solidFill>
                <a:latin typeface="Calibri"/>
                <a:ea typeface="Calibri"/>
                <a:cs typeface="Calibri"/>
                <a:sym typeface="Calibri"/>
              </a:rPr>
            </a:br>
            <a:r>
              <a:rPr lang="en-US" sz="2400" dirty="0">
                <a:solidFill>
                  <a:srgbClr val="222222"/>
                </a:solidFill>
                <a:latin typeface="Calibri"/>
                <a:ea typeface="Calibri"/>
                <a:cs typeface="Calibri"/>
                <a:sym typeface="Calibri"/>
              </a:rPr>
              <a:t>a tuple</a:t>
            </a:r>
            <a:r>
              <a:rPr lang="en-US" sz="2200" dirty="0">
                <a:solidFill>
                  <a:srgbClr val="222222"/>
                </a:solidFill>
                <a:latin typeface="Courier New"/>
                <a:ea typeface="Courier New"/>
                <a:cs typeface="Courier New"/>
                <a:sym typeface="Courier New"/>
              </a:rPr>
              <a:t>(</a:t>
            </a:r>
            <a:r>
              <a:rPr lang="en-US" sz="2200" dirty="0">
                <a:solidFill>
                  <a:srgbClr val="7030A0"/>
                </a:solidFill>
                <a:latin typeface="Courier New"/>
                <a:ea typeface="Courier New"/>
                <a:cs typeface="Courier New"/>
                <a:sym typeface="Courier New"/>
              </a:rPr>
              <a:t>operation</a:t>
            </a:r>
            <a:r>
              <a:rPr lang="en-US" sz="2200" dirty="0">
                <a:solidFill>
                  <a:srgbClr val="222222"/>
                </a:solidFill>
                <a:latin typeface="Courier New"/>
                <a:ea typeface="Courier New"/>
                <a:cs typeface="Courier New"/>
                <a:sym typeface="Courier New"/>
              </a:rPr>
              <a:t>, </a:t>
            </a:r>
            <a:r>
              <a:rPr lang="en-US" sz="2200" dirty="0">
                <a:solidFill>
                  <a:srgbClr val="7030A0"/>
                </a:solidFill>
                <a:latin typeface="Courier New"/>
                <a:ea typeface="Courier New"/>
                <a:cs typeface="Courier New"/>
                <a:sym typeface="Courier New"/>
              </a:rPr>
              <a:t>operand</a:t>
            </a:r>
            <a:r>
              <a:rPr lang="en-US" sz="2200" baseline="-25000" dirty="0">
                <a:solidFill>
                  <a:srgbClr val="7030A0"/>
                </a:solidFill>
                <a:latin typeface="Courier New"/>
                <a:ea typeface="Courier New"/>
                <a:cs typeface="Courier New"/>
                <a:sym typeface="Courier New"/>
              </a:rPr>
              <a:t>1</a:t>
            </a:r>
            <a:r>
              <a:rPr lang="en-US" sz="2200" dirty="0">
                <a:solidFill>
                  <a:srgbClr val="222222"/>
                </a:solidFill>
                <a:latin typeface="Courier New"/>
                <a:ea typeface="Courier New"/>
                <a:cs typeface="Courier New"/>
                <a:sym typeface="Courier New"/>
              </a:rPr>
              <a:t>, ... , </a:t>
            </a:r>
            <a:r>
              <a:rPr lang="en-US" sz="2200" dirty="0" err="1">
                <a:solidFill>
                  <a:srgbClr val="7030A0"/>
                </a:solidFill>
                <a:latin typeface="Courier New"/>
                <a:ea typeface="Courier New"/>
                <a:cs typeface="Courier New"/>
                <a:sym typeface="Courier New"/>
              </a:rPr>
              <a:t>operand</a:t>
            </a:r>
            <a:r>
              <a:rPr lang="en-US" sz="2200" baseline="-25000" dirty="0" err="1">
                <a:solidFill>
                  <a:srgbClr val="7030A0"/>
                </a:solidFill>
                <a:latin typeface="Courier New"/>
                <a:ea typeface="Courier New"/>
                <a:cs typeface="Courier New"/>
                <a:sym typeface="Courier New"/>
              </a:rPr>
              <a:t>n</a:t>
            </a:r>
            <a:r>
              <a:rPr lang="en-US" sz="2200" dirty="0">
                <a:solidFill>
                  <a:srgbClr val="222222"/>
                </a:solidFill>
                <a:latin typeface="Courier New"/>
                <a:ea typeface="Courier New"/>
                <a:cs typeface="Courier New"/>
                <a:sym typeface="Courier New"/>
              </a:rPr>
              <a:t>)</a:t>
            </a:r>
            <a:br>
              <a:rPr lang="en-US" sz="2200" dirty="0">
                <a:solidFill>
                  <a:srgbClr val="222222"/>
                </a:solidFill>
                <a:latin typeface="Courier New"/>
                <a:ea typeface="Courier New"/>
                <a:cs typeface="Courier New"/>
                <a:sym typeface="Courier New"/>
              </a:rPr>
            </a:br>
            <a:r>
              <a:rPr lang="en-US" sz="2400" dirty="0">
                <a:solidFill>
                  <a:srgbClr val="222222"/>
                </a:solidFill>
                <a:latin typeface="Calibri"/>
                <a:ea typeface="Calibri"/>
                <a:cs typeface="Calibri"/>
                <a:sym typeface="Calibri"/>
              </a:rPr>
              <a:t>, where at least one element is improper</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endParaRPr sz="2400" dirty="0">
              <a:solidFill>
                <a:srgbClr val="222222"/>
              </a:solidFill>
              <a:latin typeface="Calibri"/>
              <a:ea typeface="Calibri"/>
              <a:cs typeface="Calibri"/>
              <a:sym typeface="Calibri"/>
            </a:endParaRPr>
          </a:p>
          <a:p>
            <a:pPr indent="-381000" eaLnBrk="1" fontAlgn="auto" hangingPunct="1">
              <a:lnSpc>
                <a:spcPct val="115000"/>
              </a:lnSpc>
              <a:spcBef>
                <a:spcPts val="0"/>
              </a:spcBef>
              <a:buSzPts val="2400"/>
              <a:buFont typeface="Arial"/>
              <a:buChar char="●"/>
              <a:defRPr/>
            </a:pPr>
            <a:r>
              <a:rPr lang="en-US" sz="2400" dirty="0">
                <a:solidFill>
                  <a:srgbClr val="222222"/>
                </a:solidFill>
                <a:latin typeface="Calibri"/>
                <a:ea typeface="Calibri"/>
                <a:cs typeface="Calibri"/>
                <a:sym typeface="Calibri"/>
              </a:rPr>
              <a:t>Transition </a:t>
            </a:r>
            <a:r>
              <a:rPr lang="en-US" sz="2400" dirty="0">
                <a:solidFill>
                  <a:schemeClr val="dk1"/>
                </a:solidFill>
                <a:latin typeface="Calibri"/>
                <a:ea typeface="Calibri"/>
                <a:cs typeface="Calibri"/>
                <a:sym typeface="Calibri"/>
              </a:rPr>
              <a:t>–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the result of the </a:t>
            </a:r>
            <a:r>
              <a:rPr lang="en-US" sz="2200" dirty="0">
                <a:solidFill>
                  <a:srgbClr val="7030A0"/>
                </a:solidFill>
                <a:latin typeface="Courier New"/>
                <a:ea typeface="Courier New"/>
                <a:cs typeface="Courier New"/>
                <a:sym typeface="Courier New"/>
              </a:rPr>
              <a:t>operation</a:t>
            </a:r>
            <a:r>
              <a:rPr lang="en-US" sz="2400" dirty="0">
                <a:solidFill>
                  <a:schemeClr val="dk1"/>
                </a:solidFill>
                <a:latin typeface="Calibri"/>
                <a:ea typeface="Calibri"/>
                <a:cs typeface="Calibri"/>
                <a:sym typeface="Calibri"/>
              </a:rPr>
              <a:t> over the </a:t>
            </a:r>
            <a:r>
              <a:rPr lang="en-US" sz="2200" dirty="0">
                <a:solidFill>
                  <a:srgbClr val="7030A0"/>
                </a:solidFill>
                <a:latin typeface="Courier New"/>
                <a:ea typeface="Courier New"/>
                <a:cs typeface="Courier New"/>
                <a:sym typeface="Courier New"/>
              </a:rPr>
              <a:t>operands</a:t>
            </a:r>
            <a:endParaRPr sz="2200" dirty="0">
              <a:solidFill>
                <a:srgbClr val="7030A0"/>
              </a:solidFill>
              <a:latin typeface="Calibri"/>
              <a:ea typeface="Calibri"/>
              <a:cs typeface="Calibri"/>
              <a:sym typeface="Calibri"/>
            </a:endParaRPr>
          </a:p>
        </p:txBody>
      </p:sp>
      <p:sp>
        <p:nvSpPr>
          <p:cNvPr id="719" name="Google Shape;719;p15">
            <a:extLst>
              <a:ext uri="{FF2B5EF4-FFF2-40B4-BE49-F238E27FC236}">
                <a16:creationId xmlns:a16="http://schemas.microsoft.com/office/drawing/2014/main" id="{478B28E9-AF9D-0269-983A-70E824C5B9A6}"/>
              </a:ext>
            </a:extLst>
          </p:cNvPr>
          <p:cNvSpPr>
            <a:spLocks noChangeArrowheads="1"/>
          </p:cNvSpPr>
          <p:nvPr/>
        </p:nvSpPr>
        <p:spPr bwMode="auto">
          <a:xfrm>
            <a:off x="7502525" y="1936750"/>
            <a:ext cx="1350963"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2</a:t>
            </a:r>
            <a:endParaRPr lang="en-US" altLang="en-US" sz="1200">
              <a:latin typeface="Calibri" panose="020F0502020204030204" pitchFamily="34" charset="0"/>
              <a:sym typeface="Calibri" panose="020F0502020204030204" pitchFamily="34" charset="0"/>
            </a:endParaRPr>
          </a:p>
        </p:txBody>
      </p:sp>
      <p:sp>
        <p:nvSpPr>
          <p:cNvPr id="724" name="Google Shape;724;p15">
            <a:extLst>
              <a:ext uri="{FF2B5EF4-FFF2-40B4-BE49-F238E27FC236}">
                <a16:creationId xmlns:a16="http://schemas.microsoft.com/office/drawing/2014/main" id="{401199AE-8B4B-97E7-CE45-CA13791942F8}"/>
              </a:ext>
            </a:extLst>
          </p:cNvPr>
          <p:cNvSpPr>
            <a:spLocks noChangeArrowheads="1"/>
          </p:cNvSpPr>
          <p:nvPr/>
        </p:nvSpPr>
        <p:spPr bwMode="auto">
          <a:xfrm>
            <a:off x="7494588" y="1941513"/>
            <a:ext cx="1350962"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2</a:t>
            </a: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latin typeface="Calibri" panose="020F0502020204030204" pitchFamily="34" charset="0"/>
                <a:sym typeface="Calibri" panose="020F0502020204030204" pitchFamily="34" charset="0"/>
              </a:rPr>
              <a:t>(operation 2,  </a:t>
            </a:r>
          </a:p>
          <a:p>
            <a:pPr algn="ctr" eaLnBrk="1" hangingPunct="1">
              <a:buSzPts val="1100"/>
            </a:pPr>
            <a:r>
              <a:rPr lang="en-US" altLang="en-US" sz="1200">
                <a:latin typeface="Calibri" panose="020F0502020204030204" pitchFamily="34" charset="0"/>
                <a:sym typeface="Calibri" panose="020F0502020204030204" pitchFamily="34" charset="0"/>
              </a:rPr>
              <a:t>operand 2</a:t>
            </a:r>
            <a:r>
              <a:rPr lang="en-US" altLang="en-US" baseline="-25000">
                <a:latin typeface="Calibri" panose="020F0502020204030204" pitchFamily="34" charset="0"/>
                <a:sym typeface="Calibri" panose="020F0502020204030204" pitchFamily="34" charset="0"/>
              </a:rPr>
              <a:t>1</a:t>
            </a:r>
            <a:r>
              <a:rPr lang="en-US" altLang="en-US" sz="1200">
                <a:latin typeface="Calibri" panose="020F0502020204030204" pitchFamily="34" charset="0"/>
                <a:sym typeface="Calibri" panose="020F0502020204030204" pitchFamily="34" charset="0"/>
              </a:rPr>
              <a:t>, ...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i</a:t>
            </a:r>
            <a:r>
              <a:rPr lang="en-US" altLang="en-US" sz="1200">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sp>
        <p:nvSpPr>
          <p:cNvPr id="67589" name="Google Shape;718;p15">
            <a:extLst>
              <a:ext uri="{FF2B5EF4-FFF2-40B4-BE49-F238E27FC236}">
                <a16:creationId xmlns:a16="http://schemas.microsoft.com/office/drawing/2014/main" id="{F0788984-7959-1094-0C65-09CFA88B8ECF}"/>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Clear Causal Descriptions</a:t>
            </a:r>
          </a:p>
        </p:txBody>
      </p:sp>
      <p:sp>
        <p:nvSpPr>
          <p:cNvPr id="720" name="Google Shape;720;p15">
            <a:extLst>
              <a:ext uri="{FF2B5EF4-FFF2-40B4-BE49-F238E27FC236}">
                <a16:creationId xmlns:a16="http://schemas.microsoft.com/office/drawing/2014/main" id="{53BFCF08-F4A7-84B2-9B04-759F5A5DC75D}"/>
              </a:ext>
            </a:extLst>
          </p:cNvPr>
          <p:cNvSpPr>
            <a:spLocks noChangeArrowheads="1"/>
          </p:cNvSpPr>
          <p:nvPr/>
        </p:nvSpPr>
        <p:spPr bwMode="auto">
          <a:xfrm>
            <a:off x="5441950" y="1936750"/>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p:txBody>
      </p:sp>
      <p:cxnSp>
        <p:nvCxnSpPr>
          <p:cNvPr id="721" name="Google Shape;721;p15">
            <a:extLst>
              <a:ext uri="{FF2B5EF4-FFF2-40B4-BE49-F238E27FC236}">
                <a16:creationId xmlns:a16="http://schemas.microsoft.com/office/drawing/2014/main" id="{26331CC3-7FAD-B442-A816-FF610F8DB57A}"/>
              </a:ext>
            </a:extLst>
          </p:cNvPr>
          <p:cNvCxnSpPr>
            <a:cxnSpLocks noChangeShapeType="1"/>
            <a:stCxn id="720" idx="0"/>
            <a:endCxn id="719" idx="0"/>
          </p:cNvCxnSpPr>
          <p:nvPr/>
        </p:nvCxnSpPr>
        <p:spPr bwMode="auto">
          <a:xfrm rot="16200000" flipH="1">
            <a:off x="7148513" y="906462"/>
            <a:ext cx="0" cy="2060575"/>
          </a:xfrm>
          <a:prstGeom prst="curvedConnector3">
            <a:avLst>
              <a:gd name="adj1" fmla="val -8665731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22" name="Google Shape;722;p15">
            <a:extLst>
              <a:ext uri="{FF2B5EF4-FFF2-40B4-BE49-F238E27FC236}">
                <a16:creationId xmlns:a16="http://schemas.microsoft.com/office/drawing/2014/main" id="{03A8A221-B99C-8FD4-0AFA-F0CDACA0DF4E}"/>
              </a:ext>
            </a:extLst>
          </p:cNvPr>
          <p:cNvSpPr txBox="1">
            <a:spLocks noChangeArrowheads="1"/>
          </p:cNvSpPr>
          <p:nvPr/>
        </p:nvSpPr>
        <p:spPr bwMode="auto">
          <a:xfrm>
            <a:off x="6442075" y="1419225"/>
            <a:ext cx="1495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latin typeface="Calibri" panose="020F0502020204030204" pitchFamily="34" charset="0"/>
                <a:sym typeface="Calibri" panose="020F0502020204030204" pitchFamily="34" charset="0"/>
              </a:rPr>
              <a:t>results in </a:t>
            </a:r>
            <a:br>
              <a:rPr lang="en-US" altLang="en-US" sz="1200">
                <a:latin typeface="Calibri" panose="020F0502020204030204" pitchFamily="34" charset="0"/>
                <a:sym typeface="Calibri" panose="020F0502020204030204" pitchFamily="34" charset="0"/>
              </a:rPr>
            </a:b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sp>
        <p:nvSpPr>
          <p:cNvPr id="725" name="Google Shape;725;p15">
            <a:extLst>
              <a:ext uri="{FF2B5EF4-FFF2-40B4-BE49-F238E27FC236}">
                <a16:creationId xmlns:a16="http://schemas.microsoft.com/office/drawing/2014/main" id="{1EDA6F60-E9CD-8118-68AD-B2A55DEF9D03}"/>
              </a:ext>
            </a:extLst>
          </p:cNvPr>
          <p:cNvSpPr>
            <a:spLocks noChangeArrowheads="1"/>
          </p:cNvSpPr>
          <p:nvPr/>
        </p:nvSpPr>
        <p:spPr bwMode="auto">
          <a:xfrm>
            <a:off x="5456238" y="1930400"/>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726" name="Google Shape;726;p15">
            <a:extLst>
              <a:ext uri="{FF2B5EF4-FFF2-40B4-BE49-F238E27FC236}">
                <a16:creationId xmlns:a16="http://schemas.microsoft.com/office/drawing/2014/main" id="{BED37B83-5EEB-984E-F28D-31933EE219C6}"/>
              </a:ext>
            </a:extLst>
          </p:cNvPr>
          <p:cNvSpPr>
            <a:spLocks noChangeArrowheads="1"/>
          </p:cNvSpPr>
          <p:nvPr/>
        </p:nvSpPr>
        <p:spPr bwMode="auto">
          <a:xfrm>
            <a:off x="8599488" y="3773488"/>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br>
              <a:rPr lang="en-US" altLang="en-US" sz="1200" b="1">
                <a:latin typeface="Calibri" panose="020F0502020204030204" pitchFamily="34" charset="0"/>
                <a:sym typeface="Calibri" panose="020F0502020204030204" pitchFamily="34" charset="0"/>
              </a:rPr>
            </a:br>
            <a:r>
              <a:rPr lang="en-US" altLang="en-US" sz="1200" b="1">
                <a:latin typeface="Calibri" panose="020F0502020204030204" pitchFamily="34" charset="0"/>
                <a:sym typeface="Calibri" panose="020F0502020204030204" pitchFamily="34" charset="0"/>
              </a:rPr>
              <a:t>State n</a:t>
            </a:r>
            <a:endParaRPr lang="en-US" altLang="en-US" sz="1200">
              <a:latin typeface="Calibri" panose="020F0502020204030204" pitchFamily="34" charset="0"/>
              <a:sym typeface="Calibri" panose="020F0502020204030204" pitchFamily="34" charset="0"/>
            </a:endParaRPr>
          </a:p>
        </p:txBody>
      </p:sp>
      <p:cxnSp>
        <p:nvCxnSpPr>
          <p:cNvPr id="728" name="Google Shape;728;p15">
            <a:extLst>
              <a:ext uri="{FF2B5EF4-FFF2-40B4-BE49-F238E27FC236}">
                <a16:creationId xmlns:a16="http://schemas.microsoft.com/office/drawing/2014/main" id="{4AB67201-A6BF-2DE5-6DB8-E45BD14FF9C3}"/>
              </a:ext>
            </a:extLst>
          </p:cNvPr>
          <p:cNvCxnSpPr>
            <a:cxnSpLocks/>
            <a:stCxn id="726" idx="0"/>
            <a:endCxn id="19" idx="0"/>
          </p:cNvCxnSpPr>
          <p:nvPr/>
        </p:nvCxnSpPr>
        <p:spPr bwMode="auto">
          <a:xfrm rot="5400000" flipH="1" flipV="1">
            <a:off x="10302082" y="2747169"/>
            <a:ext cx="12700" cy="2052637"/>
          </a:xfrm>
          <a:prstGeom prst="curvedConnector3">
            <a:avLst>
              <a:gd name="adj1" fmla="val 4068495"/>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8" name="Google Shape;809;p17">
            <a:extLst>
              <a:ext uri="{FF2B5EF4-FFF2-40B4-BE49-F238E27FC236}">
                <a16:creationId xmlns:a16="http://schemas.microsoft.com/office/drawing/2014/main" id="{D516384F-CBB1-F6A0-FE0F-214CD3230DA5}"/>
              </a:ext>
            </a:extLst>
          </p:cNvPr>
          <p:cNvSpPr txBox="1">
            <a:spLocks noChangeArrowheads="1"/>
          </p:cNvSpPr>
          <p:nvPr/>
        </p:nvSpPr>
        <p:spPr bwMode="auto">
          <a:xfrm>
            <a:off x="8996363" y="2941638"/>
            <a:ext cx="342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1600">
                <a:latin typeface="Calibri" panose="020F0502020204030204" pitchFamily="34" charset="0"/>
                <a:sym typeface="Calibri" panose="020F0502020204030204" pitchFamily="34" charset="0"/>
              </a:rPr>
              <a:t>…</a:t>
            </a:r>
          </a:p>
        </p:txBody>
      </p:sp>
      <p:sp>
        <p:nvSpPr>
          <p:cNvPr id="28" name="Google Shape;942;p27">
            <a:extLst>
              <a:ext uri="{FF2B5EF4-FFF2-40B4-BE49-F238E27FC236}">
                <a16:creationId xmlns:a16="http://schemas.microsoft.com/office/drawing/2014/main" id="{1CDE17B1-3F7C-301D-13A7-A4891388823D}"/>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29" name="Google Shape;943;p27">
            <a:extLst>
              <a:ext uri="{FF2B5EF4-FFF2-40B4-BE49-F238E27FC236}">
                <a16:creationId xmlns:a16="http://schemas.microsoft.com/office/drawing/2014/main" id="{ACCAF4D5-03C1-B9FA-D80C-3F1F595DFB09}"/>
              </a:ext>
            </a:extLst>
          </p:cNvPr>
          <p:cNvSpPr txBox="1">
            <a:spLocks noChangeArrowheads="1"/>
          </p:cNvSpPr>
          <p:nvPr/>
        </p:nvSpPr>
        <p:spPr bwMode="auto">
          <a:xfrm>
            <a:off x="9072563" y="6024563"/>
            <a:ext cx="3106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30" name="Google Shape;944;p27">
            <a:extLst>
              <a:ext uri="{FF2B5EF4-FFF2-40B4-BE49-F238E27FC236}">
                <a16:creationId xmlns:a16="http://schemas.microsoft.com/office/drawing/2014/main" id="{C48ADCF4-681B-6994-85D9-5296D2382AAB}"/>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31" name="Google Shape;945;p27">
            <a:extLst>
              <a:ext uri="{FF2B5EF4-FFF2-40B4-BE49-F238E27FC236}">
                <a16:creationId xmlns:a16="http://schemas.microsoft.com/office/drawing/2014/main" id="{7846F014-7D59-F271-8B94-9B08E77C7192}"/>
              </a:ext>
            </a:extLst>
          </p:cNvPr>
          <p:cNvSpPr txBox="1">
            <a:spLocks noChangeArrowheads="1"/>
          </p:cNvSpPr>
          <p:nvPr/>
        </p:nvSpPr>
        <p:spPr bwMode="auto">
          <a:xfrm>
            <a:off x="9072563" y="5584825"/>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19" name="Google Shape;726;p15">
            <a:extLst>
              <a:ext uri="{FF2B5EF4-FFF2-40B4-BE49-F238E27FC236}">
                <a16:creationId xmlns:a16="http://schemas.microsoft.com/office/drawing/2014/main" id="{885D5866-304E-59CC-D1AC-33B4E87C9ACB}"/>
              </a:ext>
            </a:extLst>
          </p:cNvPr>
          <p:cNvSpPr>
            <a:spLocks noChangeArrowheads="1"/>
          </p:cNvSpPr>
          <p:nvPr/>
        </p:nvSpPr>
        <p:spPr bwMode="auto">
          <a:xfrm>
            <a:off x="10652125" y="3773488"/>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33" name="Google Shape;942;p27">
            <a:extLst>
              <a:ext uri="{FF2B5EF4-FFF2-40B4-BE49-F238E27FC236}">
                <a16:creationId xmlns:a16="http://schemas.microsoft.com/office/drawing/2014/main" id="{E8C60E2F-2BA7-A8E1-C78F-EED3341F0399}"/>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34" name="Google Shape;943;p27">
            <a:extLst>
              <a:ext uri="{FF2B5EF4-FFF2-40B4-BE49-F238E27FC236}">
                <a16:creationId xmlns:a16="http://schemas.microsoft.com/office/drawing/2014/main" id="{F6EA8442-1630-DFB0-1D39-B85C71D0155F}"/>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7030A0"/>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
        <p:nvSpPr>
          <p:cNvPr id="35" name="Google Shape;722;p15">
            <a:extLst>
              <a:ext uri="{FF2B5EF4-FFF2-40B4-BE49-F238E27FC236}">
                <a16:creationId xmlns:a16="http://schemas.microsoft.com/office/drawing/2014/main" id="{85B7492E-3A15-DB71-363A-053339622CE4}"/>
              </a:ext>
            </a:extLst>
          </p:cNvPr>
          <p:cNvSpPr txBox="1">
            <a:spLocks noChangeArrowheads="1"/>
          </p:cNvSpPr>
          <p:nvPr/>
        </p:nvSpPr>
        <p:spPr bwMode="auto">
          <a:xfrm>
            <a:off x="10031413" y="3333750"/>
            <a:ext cx="62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749"/>
                                          </p:stCondLst>
                                        </p:cTn>
                                        <p:tgtEl>
                                          <p:spTgt spid="72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nodeType="clickEffect">
                                  <p:stCondLst>
                                    <p:cond delay="0"/>
                                  </p:stCondLst>
                                  <p:childTnLst>
                                    <p:set>
                                      <p:cBhvr>
                                        <p:cTn id="13" dur="1" fill="hold">
                                          <p:stCondLst>
                                            <p:cond delay="0"/>
                                          </p:stCondLst>
                                        </p:cTn>
                                        <p:tgtEl>
                                          <p:spTgt spid="719"/>
                                        </p:tgtEl>
                                        <p:attrNameLst>
                                          <p:attrName>style.visibility</p:attrName>
                                        </p:attrNameLst>
                                      </p:cBhvr>
                                      <p:to>
                                        <p:strVal val="visible"/>
                                      </p:to>
                                    </p:set>
                                    <p:anim calcmode="lin" valueType="num">
                                      <p:cBhvr>
                                        <p:cTn id="14" dur="500" fill="hold"/>
                                        <p:tgtEl>
                                          <p:spTgt spid="719"/>
                                        </p:tgtEl>
                                        <p:attrNameLst>
                                          <p:attrName>ppt_w</p:attrName>
                                        </p:attrNameLst>
                                      </p:cBhvr>
                                      <p:tavLst>
                                        <p:tav tm="0">
                                          <p:val>
                                            <p:fltVal val="0"/>
                                          </p:val>
                                        </p:tav>
                                        <p:tav tm="100000">
                                          <p:val>
                                            <p:strVal val="#ppt_w"/>
                                          </p:val>
                                        </p:tav>
                                      </p:tavLst>
                                    </p:anim>
                                    <p:anim calcmode="lin" valueType="num">
                                      <p:cBhvr>
                                        <p:cTn id="15" dur="500" fill="hold"/>
                                        <p:tgtEl>
                                          <p:spTgt spid="719"/>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749"/>
                                          </p:stCondLst>
                                        </p:cTn>
                                        <p:tgtEl>
                                          <p:spTgt spid="18"/>
                                        </p:tgtEl>
                                        <p:attrNameLst>
                                          <p:attrName>style.visibility</p:attrName>
                                        </p:attrNameLst>
                                      </p:cBhvr>
                                      <p:to>
                                        <p:strVal val="visible"/>
                                      </p:to>
                                    </p:set>
                                  </p:childTnLst>
                                </p:cTn>
                              </p:par>
                            </p:childTnLst>
                          </p:cTn>
                        </p:par>
                        <p:par>
                          <p:cTn id="19" fill="hold" nodeType="afterGroup">
                            <p:stCondLst>
                              <p:cond delay="1250"/>
                            </p:stCondLst>
                            <p:childTnLst>
                              <p:par>
                                <p:cTn id="20" presetID="1" presetClass="entr" presetSubtype="0" fill="hold" nodeType="afterEffect">
                                  <p:stCondLst>
                                    <p:cond delay="0"/>
                                  </p:stCondLst>
                                  <p:childTnLst>
                                    <p:set>
                                      <p:cBhvr>
                                        <p:cTn id="21" dur="1" fill="hold">
                                          <p:stCondLst>
                                            <p:cond delay="499"/>
                                          </p:stCondLst>
                                        </p:cTn>
                                        <p:tgtEl>
                                          <p:spTgt spid="726"/>
                                        </p:tgtEl>
                                        <p:attrNameLst>
                                          <p:attrName>style.visibility</p:attrName>
                                        </p:attrNameLst>
                                      </p:cBhvr>
                                      <p:to>
                                        <p:strVal val="visible"/>
                                      </p:to>
                                    </p:set>
                                  </p:childTnLst>
                                </p:cTn>
                              </p:par>
                            </p:childTnLst>
                          </p:cTn>
                        </p:par>
                        <p:par>
                          <p:cTn id="22" fill="hold" nodeType="afterGroup">
                            <p:stCondLst>
                              <p:cond delay="1750"/>
                            </p:stCondLst>
                            <p:childTnLst>
                              <p:par>
                                <p:cTn id="23" presetID="1" presetClass="entr" presetSubtype="0" fill="hold" nodeType="afterEffect">
                                  <p:stCondLst>
                                    <p:cond delay="0"/>
                                  </p:stCondLst>
                                  <p:childTnLst>
                                    <p:set>
                                      <p:cBhvr>
                                        <p:cTn id="24" dur="1" fill="hold">
                                          <p:stCondLst>
                                            <p:cond delay="499"/>
                                          </p:stCondLst>
                                        </p:cTn>
                                        <p:tgtEl>
                                          <p:spTgt spid="728"/>
                                        </p:tgtEl>
                                        <p:attrNameLst>
                                          <p:attrName>style.visibility</p:attrName>
                                        </p:attrNameLst>
                                      </p:cBhvr>
                                      <p:to>
                                        <p:strVal val="visible"/>
                                      </p:to>
                                    </p:set>
                                  </p:childTnLst>
                                </p:cTn>
                              </p:par>
                            </p:childTnLst>
                          </p:cTn>
                        </p:par>
                        <p:par>
                          <p:cTn id="25" fill="hold" nodeType="afterGroup">
                            <p:stCondLst>
                              <p:cond delay="2250"/>
                            </p:stCondLst>
                            <p:childTnLst>
                              <p:par>
                                <p:cTn id="26" presetID="2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725">
                                            <p:bg/>
                                          </p:spTgt>
                                        </p:tgtEl>
                                        <p:attrNameLst>
                                          <p:attrName>style.visibility</p:attrName>
                                        </p:attrNameLst>
                                      </p:cBhvr>
                                      <p:to>
                                        <p:strVal val="visible"/>
                                      </p:to>
                                    </p:set>
                                    <p:anim calcmode="lin" valueType="num">
                                      <p:cBhvr>
                                        <p:cTn id="34" dur="500" fill="hold"/>
                                        <p:tgtEl>
                                          <p:spTgt spid="725">
                                            <p:bg/>
                                          </p:spTgt>
                                        </p:tgtEl>
                                        <p:attrNameLst>
                                          <p:attrName>ppt_w</p:attrName>
                                        </p:attrNameLst>
                                      </p:cBhvr>
                                      <p:tavLst>
                                        <p:tav tm="0">
                                          <p:val>
                                            <p:fltVal val="0"/>
                                          </p:val>
                                        </p:tav>
                                        <p:tav tm="100000">
                                          <p:val>
                                            <p:strVal val="#ppt_w"/>
                                          </p:val>
                                        </p:tav>
                                      </p:tavLst>
                                    </p:anim>
                                    <p:anim calcmode="lin" valueType="num">
                                      <p:cBhvr>
                                        <p:cTn id="35" dur="500" fill="hold"/>
                                        <p:tgtEl>
                                          <p:spTgt spid="725">
                                            <p:bg/>
                                          </p:spTgt>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725">
                                            <p:txEl>
                                              <p:pRg st="0" end="0"/>
                                            </p:txEl>
                                          </p:spTgt>
                                        </p:tgtEl>
                                        <p:attrNameLst>
                                          <p:attrName>style.visibility</p:attrName>
                                        </p:attrNameLst>
                                      </p:cBhvr>
                                      <p:to>
                                        <p:strVal val="visible"/>
                                      </p:to>
                                    </p:set>
                                    <p:anim calcmode="lin" valueType="num">
                                      <p:cBhvr>
                                        <p:cTn id="38" dur="500" fill="hold"/>
                                        <p:tgtEl>
                                          <p:spTgt spid="725">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725">
                                            <p:txEl>
                                              <p:pRg st="0" end="0"/>
                                            </p:txEl>
                                          </p:spTgt>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725">
                                            <p:txEl>
                                              <p:pRg st="1" end="1"/>
                                            </p:txEl>
                                          </p:spTgt>
                                        </p:tgtEl>
                                        <p:attrNameLst>
                                          <p:attrName>style.visibility</p:attrName>
                                        </p:attrNameLst>
                                      </p:cBhvr>
                                      <p:to>
                                        <p:strVal val="visible"/>
                                      </p:to>
                                    </p:set>
                                    <p:anim calcmode="lin" valueType="num">
                                      <p:cBhvr>
                                        <p:cTn id="42" dur="500" fill="hold"/>
                                        <p:tgtEl>
                                          <p:spTgt spid="725">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725">
                                            <p:txEl>
                                              <p:pRg st="1" end="1"/>
                                            </p:txEl>
                                          </p:spTgt>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725">
                                            <p:txEl>
                                              <p:pRg st="2" end="2"/>
                                            </p:txEl>
                                          </p:spTgt>
                                        </p:tgtEl>
                                        <p:attrNameLst>
                                          <p:attrName>style.visibility</p:attrName>
                                        </p:attrNameLst>
                                      </p:cBhvr>
                                      <p:to>
                                        <p:strVal val="visible"/>
                                      </p:to>
                                    </p:set>
                                    <p:anim calcmode="lin" valueType="num">
                                      <p:cBhvr>
                                        <p:cTn id="46" dur="500" fill="hold"/>
                                        <p:tgtEl>
                                          <p:spTgt spid="725">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725">
                                            <p:txEl>
                                              <p:pRg st="2" end="2"/>
                                            </p:txEl>
                                          </p:spTgt>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725">
                                            <p:txEl>
                                              <p:pRg st="3" end="3"/>
                                            </p:txEl>
                                          </p:spTgt>
                                        </p:tgtEl>
                                        <p:attrNameLst>
                                          <p:attrName>style.visibility</p:attrName>
                                        </p:attrNameLst>
                                      </p:cBhvr>
                                      <p:to>
                                        <p:strVal val="visible"/>
                                      </p:to>
                                    </p:set>
                                    <p:anim calcmode="lin" valueType="num">
                                      <p:cBhvr>
                                        <p:cTn id="50" dur="500" fill="hold"/>
                                        <p:tgtEl>
                                          <p:spTgt spid="725">
                                            <p:txEl>
                                              <p:pRg st="3" end="3"/>
                                            </p:txEl>
                                          </p:spTgt>
                                        </p:tgtEl>
                                        <p:attrNameLst>
                                          <p:attrName>ppt_w</p:attrName>
                                        </p:attrNameLst>
                                      </p:cBhvr>
                                      <p:tavLst>
                                        <p:tav tm="0">
                                          <p:val>
                                            <p:fltVal val="0"/>
                                          </p:val>
                                        </p:tav>
                                        <p:tav tm="100000">
                                          <p:val>
                                            <p:strVal val="#ppt_w"/>
                                          </p:val>
                                        </p:tav>
                                      </p:tavLst>
                                    </p:anim>
                                    <p:anim calcmode="lin" valueType="num">
                                      <p:cBhvr>
                                        <p:cTn id="51" dur="500" fill="hold"/>
                                        <p:tgtEl>
                                          <p:spTgt spid="725">
                                            <p:txEl>
                                              <p:pRg st="3" end="3"/>
                                            </p:txEl>
                                          </p:spTgt>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725">
                                            <p:txEl>
                                              <p:pRg st="4" end="4"/>
                                            </p:txEl>
                                          </p:spTgt>
                                        </p:tgtEl>
                                        <p:attrNameLst>
                                          <p:attrName>style.visibility</p:attrName>
                                        </p:attrNameLst>
                                      </p:cBhvr>
                                      <p:to>
                                        <p:strVal val="visible"/>
                                      </p:to>
                                    </p:set>
                                    <p:anim calcmode="lin" valueType="num">
                                      <p:cBhvr>
                                        <p:cTn id="54" dur="500" fill="hold"/>
                                        <p:tgtEl>
                                          <p:spTgt spid="725">
                                            <p:txEl>
                                              <p:pRg st="4" end="4"/>
                                            </p:txEl>
                                          </p:spTgt>
                                        </p:tgtEl>
                                        <p:attrNameLst>
                                          <p:attrName>ppt_w</p:attrName>
                                        </p:attrNameLst>
                                      </p:cBhvr>
                                      <p:tavLst>
                                        <p:tav tm="0">
                                          <p:val>
                                            <p:fltVal val="0"/>
                                          </p:val>
                                        </p:tav>
                                        <p:tav tm="100000">
                                          <p:val>
                                            <p:strVal val="#ppt_w"/>
                                          </p:val>
                                        </p:tav>
                                      </p:tavLst>
                                    </p:anim>
                                    <p:anim calcmode="lin" valueType="num">
                                      <p:cBhvr>
                                        <p:cTn id="55" dur="500" fill="hold"/>
                                        <p:tgtEl>
                                          <p:spTgt spid="725">
                                            <p:txEl>
                                              <p:pRg st="4" end="4"/>
                                            </p:txEl>
                                          </p:spTgt>
                                        </p:tgtEl>
                                        <p:attrNameLst>
                                          <p:attrName>ppt_h</p:attrName>
                                        </p:attrNameLst>
                                      </p:cBhvr>
                                      <p:tavLst>
                                        <p:tav tm="0">
                                          <p:val>
                                            <p:fltVal val="0"/>
                                          </p:val>
                                        </p:tav>
                                        <p:tav tm="100000">
                                          <p:val>
                                            <p:strVal val="#ppt_h"/>
                                          </p:val>
                                        </p:tav>
                                      </p:tavLst>
                                    </p:anim>
                                  </p:childTnLst>
                                </p:cTn>
                              </p:par>
                            </p:childTnLst>
                          </p:cTn>
                        </p:par>
                        <p:par>
                          <p:cTn id="56" fill="hold" nodeType="afterGroup">
                            <p:stCondLst>
                              <p:cond delay="500"/>
                            </p:stCondLst>
                            <p:childTnLst>
                              <p:par>
                                <p:cTn id="57" presetID="23" presetClass="entr" presetSubtype="16" fill="hold" nodeType="afterEffect">
                                  <p:stCondLst>
                                    <p:cond delay="0"/>
                                  </p:stCondLst>
                                  <p:childTnLst>
                                    <p:set>
                                      <p:cBhvr>
                                        <p:cTn id="58" dur="1" fill="hold">
                                          <p:stCondLst>
                                            <p:cond delay="0"/>
                                          </p:stCondLst>
                                        </p:cTn>
                                        <p:tgtEl>
                                          <p:spTgt spid="724">
                                            <p:bg/>
                                          </p:spTgt>
                                        </p:tgtEl>
                                        <p:attrNameLst>
                                          <p:attrName>style.visibility</p:attrName>
                                        </p:attrNameLst>
                                      </p:cBhvr>
                                      <p:to>
                                        <p:strVal val="visible"/>
                                      </p:to>
                                    </p:set>
                                    <p:anim calcmode="lin" valueType="num">
                                      <p:cBhvr>
                                        <p:cTn id="59" dur="500" fill="hold"/>
                                        <p:tgtEl>
                                          <p:spTgt spid="724">
                                            <p:bg/>
                                          </p:spTgt>
                                        </p:tgtEl>
                                        <p:attrNameLst>
                                          <p:attrName>ppt_w</p:attrName>
                                        </p:attrNameLst>
                                      </p:cBhvr>
                                      <p:tavLst>
                                        <p:tav tm="0">
                                          <p:val>
                                            <p:fltVal val="0"/>
                                          </p:val>
                                        </p:tav>
                                        <p:tav tm="100000">
                                          <p:val>
                                            <p:strVal val="#ppt_w"/>
                                          </p:val>
                                        </p:tav>
                                      </p:tavLst>
                                    </p:anim>
                                    <p:anim calcmode="lin" valueType="num">
                                      <p:cBhvr>
                                        <p:cTn id="60" dur="500" fill="hold"/>
                                        <p:tgtEl>
                                          <p:spTgt spid="724">
                                            <p:bg/>
                                          </p:spTgt>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724">
                                            <p:txEl>
                                              <p:pRg st="0" end="0"/>
                                            </p:txEl>
                                          </p:spTgt>
                                        </p:tgtEl>
                                        <p:attrNameLst>
                                          <p:attrName>style.visibility</p:attrName>
                                        </p:attrNameLst>
                                      </p:cBhvr>
                                      <p:to>
                                        <p:strVal val="visible"/>
                                      </p:to>
                                    </p:set>
                                    <p:anim calcmode="lin" valueType="num">
                                      <p:cBhvr>
                                        <p:cTn id="63" dur="500" fill="hold"/>
                                        <p:tgtEl>
                                          <p:spTgt spid="724">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724">
                                            <p:txEl>
                                              <p:pRg st="0" end="0"/>
                                            </p:txEl>
                                          </p:spTgt>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724">
                                            <p:txEl>
                                              <p:pRg st="1" end="1"/>
                                            </p:txEl>
                                          </p:spTgt>
                                        </p:tgtEl>
                                        <p:attrNameLst>
                                          <p:attrName>style.visibility</p:attrName>
                                        </p:attrNameLst>
                                      </p:cBhvr>
                                      <p:to>
                                        <p:strVal val="visible"/>
                                      </p:to>
                                    </p:set>
                                    <p:anim calcmode="lin" valueType="num">
                                      <p:cBhvr>
                                        <p:cTn id="67" dur="500" fill="hold"/>
                                        <p:tgtEl>
                                          <p:spTgt spid="724">
                                            <p:txEl>
                                              <p:pRg st="1" end="1"/>
                                            </p:txEl>
                                          </p:spTgt>
                                        </p:tgtEl>
                                        <p:attrNameLst>
                                          <p:attrName>ppt_w</p:attrName>
                                        </p:attrNameLst>
                                      </p:cBhvr>
                                      <p:tavLst>
                                        <p:tav tm="0">
                                          <p:val>
                                            <p:fltVal val="0"/>
                                          </p:val>
                                        </p:tav>
                                        <p:tav tm="100000">
                                          <p:val>
                                            <p:strVal val="#ppt_w"/>
                                          </p:val>
                                        </p:tav>
                                      </p:tavLst>
                                    </p:anim>
                                    <p:anim calcmode="lin" valueType="num">
                                      <p:cBhvr>
                                        <p:cTn id="68" dur="500" fill="hold"/>
                                        <p:tgtEl>
                                          <p:spTgt spid="724">
                                            <p:txEl>
                                              <p:pRg st="1" end="1"/>
                                            </p:txEl>
                                          </p:spTgt>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724">
                                            <p:txEl>
                                              <p:pRg st="2" end="2"/>
                                            </p:txEl>
                                          </p:spTgt>
                                        </p:tgtEl>
                                        <p:attrNameLst>
                                          <p:attrName>style.visibility</p:attrName>
                                        </p:attrNameLst>
                                      </p:cBhvr>
                                      <p:to>
                                        <p:strVal val="visible"/>
                                      </p:to>
                                    </p:set>
                                    <p:anim calcmode="lin" valueType="num">
                                      <p:cBhvr>
                                        <p:cTn id="71" dur="500" fill="hold"/>
                                        <p:tgtEl>
                                          <p:spTgt spid="724">
                                            <p:txEl>
                                              <p:pRg st="2" end="2"/>
                                            </p:txEl>
                                          </p:spTgt>
                                        </p:tgtEl>
                                        <p:attrNameLst>
                                          <p:attrName>ppt_w</p:attrName>
                                        </p:attrNameLst>
                                      </p:cBhvr>
                                      <p:tavLst>
                                        <p:tav tm="0">
                                          <p:val>
                                            <p:fltVal val="0"/>
                                          </p:val>
                                        </p:tav>
                                        <p:tav tm="100000">
                                          <p:val>
                                            <p:strVal val="#ppt_w"/>
                                          </p:val>
                                        </p:tav>
                                      </p:tavLst>
                                    </p:anim>
                                    <p:anim calcmode="lin" valueType="num">
                                      <p:cBhvr>
                                        <p:cTn id="72" dur="500" fill="hold"/>
                                        <p:tgtEl>
                                          <p:spTgt spid="724">
                                            <p:txEl>
                                              <p:pRg st="2" end="2"/>
                                            </p:txEl>
                                          </p:spTgt>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724">
                                            <p:txEl>
                                              <p:pRg st="3" end="3"/>
                                            </p:txEl>
                                          </p:spTgt>
                                        </p:tgtEl>
                                        <p:attrNameLst>
                                          <p:attrName>style.visibility</p:attrName>
                                        </p:attrNameLst>
                                      </p:cBhvr>
                                      <p:to>
                                        <p:strVal val="visible"/>
                                      </p:to>
                                    </p:set>
                                    <p:anim calcmode="lin" valueType="num">
                                      <p:cBhvr>
                                        <p:cTn id="75" dur="500" fill="hold"/>
                                        <p:tgtEl>
                                          <p:spTgt spid="724">
                                            <p:txEl>
                                              <p:pRg st="3" end="3"/>
                                            </p:txEl>
                                          </p:spTgt>
                                        </p:tgtEl>
                                        <p:attrNameLst>
                                          <p:attrName>ppt_w</p:attrName>
                                        </p:attrNameLst>
                                      </p:cBhvr>
                                      <p:tavLst>
                                        <p:tav tm="0">
                                          <p:val>
                                            <p:fltVal val="0"/>
                                          </p:val>
                                        </p:tav>
                                        <p:tav tm="100000">
                                          <p:val>
                                            <p:strVal val="#ppt_w"/>
                                          </p:val>
                                        </p:tav>
                                      </p:tavLst>
                                    </p:anim>
                                    <p:anim calcmode="lin" valueType="num">
                                      <p:cBhvr>
                                        <p:cTn id="76" dur="500" fill="hold"/>
                                        <p:tgtEl>
                                          <p:spTgt spid="724">
                                            <p:txEl>
                                              <p:pRg st="3" end="3"/>
                                            </p:txEl>
                                          </p:spTgt>
                                        </p:tgtEl>
                                        <p:attrNameLst>
                                          <p:attrName>ppt_h</p:attrName>
                                        </p:attrNameLst>
                                      </p:cBhvr>
                                      <p:tavLst>
                                        <p:tav tm="0">
                                          <p:val>
                                            <p:flt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724">
                                            <p:txEl>
                                              <p:pRg st="4" end="4"/>
                                            </p:txEl>
                                          </p:spTgt>
                                        </p:tgtEl>
                                        <p:attrNameLst>
                                          <p:attrName>style.visibility</p:attrName>
                                        </p:attrNameLst>
                                      </p:cBhvr>
                                      <p:to>
                                        <p:strVal val="visible"/>
                                      </p:to>
                                    </p:set>
                                    <p:anim calcmode="lin" valueType="num">
                                      <p:cBhvr>
                                        <p:cTn id="79" dur="500" fill="hold"/>
                                        <p:tgtEl>
                                          <p:spTgt spid="724">
                                            <p:txEl>
                                              <p:pRg st="4" end="4"/>
                                            </p:txEl>
                                          </p:spTgt>
                                        </p:tgtEl>
                                        <p:attrNameLst>
                                          <p:attrName>ppt_w</p:attrName>
                                        </p:attrNameLst>
                                      </p:cBhvr>
                                      <p:tavLst>
                                        <p:tav tm="0">
                                          <p:val>
                                            <p:fltVal val="0"/>
                                          </p:val>
                                        </p:tav>
                                        <p:tav tm="100000">
                                          <p:val>
                                            <p:strVal val="#ppt_w"/>
                                          </p:val>
                                        </p:tav>
                                      </p:tavLst>
                                    </p:anim>
                                    <p:anim calcmode="lin" valueType="num">
                                      <p:cBhvr>
                                        <p:cTn id="80" dur="500" fill="hold"/>
                                        <p:tgtEl>
                                          <p:spTgt spid="724">
                                            <p:txEl>
                                              <p:pRg st="4" end="4"/>
                                            </p:txEl>
                                          </p:spTgt>
                                        </p:tgtEl>
                                        <p:attrNameLst>
                                          <p:attrName>ppt_h</p:attrName>
                                        </p:attrNameLst>
                                      </p:cBhvr>
                                      <p:tavLst>
                                        <p:tav tm="0">
                                          <p:val>
                                            <p:fltVal val="0"/>
                                          </p:val>
                                        </p:tav>
                                        <p:tav tm="100000">
                                          <p:val>
                                            <p:strVal val="#ppt_h"/>
                                          </p:val>
                                        </p:tav>
                                      </p:tavLst>
                                    </p:anim>
                                  </p:childTnLst>
                                </p:cTn>
                              </p:par>
                            </p:childTnLst>
                          </p:cTn>
                        </p:par>
                        <p:par>
                          <p:cTn id="81" fill="hold" nodeType="afterGroup">
                            <p:stCondLst>
                              <p:cond delay="1000"/>
                            </p:stCondLst>
                            <p:childTnLst>
                              <p:par>
                                <p:cTn id="82" presetID="1"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725">
                                            <p:txEl>
                                              <p:pRg st="2" end="2"/>
                                            </p:txEl>
                                          </p:spTgt>
                                        </p:tgtEl>
                                        <p:attrNameLst>
                                          <p:attrName>style.visibility</p:attrName>
                                        </p:attrNameLst>
                                      </p:cBhvr>
                                      <p:to>
                                        <p:strVal val="visible"/>
                                      </p:to>
                                    </p:set>
                                    <p:anim calcmode="lin" valueType="num">
                                      <p:cBhvr>
                                        <p:cTn id="98" dur="500" fill="hold"/>
                                        <p:tgtEl>
                                          <p:spTgt spid="725">
                                            <p:txEl>
                                              <p:pRg st="2" end="2"/>
                                            </p:txEl>
                                          </p:spTgt>
                                        </p:tgtEl>
                                        <p:attrNameLst>
                                          <p:attrName>ppt_w</p:attrName>
                                        </p:attrNameLst>
                                      </p:cBhvr>
                                      <p:tavLst>
                                        <p:tav tm="0">
                                          <p:val>
                                            <p:fltVal val="0"/>
                                          </p:val>
                                        </p:tav>
                                        <p:tav tm="100000">
                                          <p:val>
                                            <p:strVal val="#ppt_w"/>
                                          </p:val>
                                        </p:tav>
                                      </p:tavLst>
                                    </p:anim>
                                    <p:anim calcmode="lin" valueType="num">
                                      <p:cBhvr>
                                        <p:cTn id="99" dur="500" fill="hold"/>
                                        <p:tgtEl>
                                          <p:spTgt spid="725">
                                            <p:txEl>
                                              <p:pRg st="2" end="2"/>
                                            </p:txEl>
                                          </p:spTgt>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3" presetClass="entr" presetSubtype="16" fill="hold" nodeType="afterEffect">
                                  <p:stCondLst>
                                    <p:cond delay="0"/>
                                  </p:stCondLst>
                                  <p:childTnLst>
                                    <p:set>
                                      <p:cBhvr>
                                        <p:cTn id="102" dur="1" fill="hold">
                                          <p:stCondLst>
                                            <p:cond delay="0"/>
                                          </p:stCondLst>
                                        </p:cTn>
                                        <p:tgtEl>
                                          <p:spTgt spid="722"/>
                                        </p:tgtEl>
                                        <p:attrNameLst>
                                          <p:attrName>style.visibility</p:attrName>
                                        </p:attrNameLst>
                                      </p:cBhvr>
                                      <p:to>
                                        <p:strVal val="visible"/>
                                      </p:to>
                                    </p:set>
                                    <p:anim calcmode="lin" valueType="num">
                                      <p:cBhvr>
                                        <p:cTn id="103" dur="500" fill="hold"/>
                                        <p:tgtEl>
                                          <p:spTgt spid="722"/>
                                        </p:tgtEl>
                                        <p:attrNameLst>
                                          <p:attrName>ppt_w</p:attrName>
                                        </p:attrNameLst>
                                      </p:cBhvr>
                                      <p:tavLst>
                                        <p:tav tm="0">
                                          <p:val>
                                            <p:fltVal val="0"/>
                                          </p:val>
                                        </p:tav>
                                        <p:tav tm="100000">
                                          <p:val>
                                            <p:strVal val="#ppt_w"/>
                                          </p:val>
                                        </p:tav>
                                      </p:tavLst>
                                    </p:anim>
                                    <p:anim calcmode="lin" valueType="num">
                                      <p:cBhvr>
                                        <p:cTn id="104" dur="500" fill="hold"/>
                                        <p:tgtEl>
                                          <p:spTgt spid="722"/>
                                        </p:tgtEl>
                                        <p:attrNameLst>
                                          <p:attrName>ppt_h</p:attrName>
                                        </p:attrNameLst>
                                      </p:cBhvr>
                                      <p:tavLst>
                                        <p:tav tm="0">
                                          <p:val>
                                            <p:fltVal val="0"/>
                                          </p:val>
                                        </p:tav>
                                        <p:tav tm="100000">
                                          <p:val>
                                            <p:strVal val="#ppt_h"/>
                                          </p:val>
                                        </p:tav>
                                      </p:tavLst>
                                    </p:anim>
                                  </p:childTnLst>
                                </p:cTn>
                              </p:par>
                            </p:childTnLst>
                          </p:cTn>
                        </p:par>
                        <p:par>
                          <p:cTn id="105" fill="hold" nodeType="afterGroup">
                            <p:stCondLst>
                              <p:cond delay="1000"/>
                            </p:stCondLst>
                            <p:childTnLst>
                              <p:par>
                                <p:cTn id="106" presetID="23" presetClass="entr" presetSubtype="16" fill="hold" nodeType="afterEffect">
                                  <p:stCondLst>
                                    <p:cond delay="0"/>
                                  </p:stCondLst>
                                  <p:childTnLst>
                                    <p:set>
                                      <p:cBhvr>
                                        <p:cTn id="107" dur="1" fill="hold">
                                          <p:stCondLst>
                                            <p:cond delay="0"/>
                                          </p:stCondLst>
                                        </p:cTn>
                                        <p:tgtEl>
                                          <p:spTgt spid="721"/>
                                        </p:tgtEl>
                                        <p:attrNameLst>
                                          <p:attrName>style.visibility</p:attrName>
                                        </p:attrNameLst>
                                      </p:cBhvr>
                                      <p:to>
                                        <p:strVal val="visible"/>
                                      </p:to>
                                    </p:set>
                                    <p:anim calcmode="lin" valueType="num">
                                      <p:cBhvr additive="base">
                                        <p:cTn id="108" dur="500"/>
                                        <p:tgtEl>
                                          <p:spTgt spid="721"/>
                                        </p:tgtEl>
                                        <p:attrNameLst>
                                          <p:attrName>ppt_w</p:attrName>
                                        </p:attrNameLst>
                                      </p:cBhvr>
                                      <p:tavLst>
                                        <p:tav tm="0">
                                          <p:val>
                                            <p:strVal val="0"/>
                                          </p:val>
                                        </p:tav>
                                        <p:tav tm="100000">
                                          <p:val>
                                            <p:strVal val="#ppt_w"/>
                                          </p:val>
                                        </p:tav>
                                      </p:tavLst>
                                    </p:anim>
                                    <p:anim calcmode="lin" valueType="num">
                                      <p:cBhvr additive="base">
                                        <p:cTn id="109" dur="500"/>
                                        <p:tgtEl>
                                          <p:spTgt spid="721"/>
                                        </p:tgtEl>
                                        <p:attrNameLst>
                                          <p:attrName>ppt_h</p:attrName>
                                        </p:attrNameLst>
                                      </p:cBhvr>
                                      <p:tavLst>
                                        <p:tav tm="0">
                                          <p:val>
                                            <p:strVal val="0"/>
                                          </p:val>
                                        </p:tav>
                                        <p:tav tm="100000">
                                          <p:val>
                                            <p:strVal val="#ppt_h"/>
                                          </p:val>
                                        </p:tav>
                                      </p:tavLst>
                                    </p:anim>
                                  </p:childTnLst>
                                </p:cTn>
                              </p:par>
                            </p:childTnLst>
                          </p:cTn>
                        </p:par>
                        <p:par>
                          <p:cTn id="110" fill="hold" nodeType="afterGroup">
                            <p:stCondLst>
                              <p:cond delay="1500"/>
                            </p:stCondLst>
                            <p:childTnLst>
                              <p:par>
                                <p:cTn id="111" presetID="23" presetClass="entr" presetSubtype="16" fill="hold" nodeType="afterEffect">
                                  <p:stCondLst>
                                    <p:cond delay="0"/>
                                  </p:stCondLst>
                                  <p:childTnLst>
                                    <p:set>
                                      <p:cBhvr>
                                        <p:cTn id="112" dur="1" fill="hold">
                                          <p:stCondLst>
                                            <p:cond delay="0"/>
                                          </p:stCondLst>
                                        </p:cTn>
                                        <p:tgtEl>
                                          <p:spTgt spid="724">
                                            <p:txEl>
                                              <p:pRg st="3" end="3"/>
                                            </p:txEl>
                                          </p:spTgt>
                                        </p:tgtEl>
                                        <p:attrNameLst>
                                          <p:attrName>style.visibility</p:attrName>
                                        </p:attrNameLst>
                                      </p:cBhvr>
                                      <p:to>
                                        <p:strVal val="visible"/>
                                      </p:to>
                                    </p:set>
                                    <p:anim calcmode="lin" valueType="num">
                                      <p:cBhvr>
                                        <p:cTn id="113" dur="500" fill="hold"/>
                                        <p:tgtEl>
                                          <p:spTgt spid="724">
                                            <p:txEl>
                                              <p:pRg st="3" end="3"/>
                                            </p:txEl>
                                          </p:spTgt>
                                        </p:tgtEl>
                                        <p:attrNameLst>
                                          <p:attrName>ppt_w</p:attrName>
                                        </p:attrNameLst>
                                      </p:cBhvr>
                                      <p:tavLst>
                                        <p:tav tm="0">
                                          <p:val>
                                            <p:fltVal val="0"/>
                                          </p:val>
                                        </p:tav>
                                        <p:tav tm="100000">
                                          <p:val>
                                            <p:strVal val="#ppt_w"/>
                                          </p:val>
                                        </p:tav>
                                      </p:tavLst>
                                    </p:anim>
                                    <p:anim calcmode="lin" valueType="num">
                                      <p:cBhvr>
                                        <p:cTn id="114" dur="500" fill="hold"/>
                                        <p:tgtEl>
                                          <p:spTgt spid="724">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500" fill="hold"/>
                                        <p:tgtEl>
                                          <p:spTgt spid="35"/>
                                        </p:tgtEl>
                                        <p:attrNameLst>
                                          <p:attrName>ppt_w</p:attrName>
                                        </p:attrNameLst>
                                      </p:cBhvr>
                                      <p:tavLst>
                                        <p:tav tm="0">
                                          <p:val>
                                            <p:fltVal val="0"/>
                                          </p:val>
                                        </p:tav>
                                        <p:tav tm="100000">
                                          <p:val>
                                            <p:strVal val="#ppt_w"/>
                                          </p:val>
                                        </p:tav>
                                      </p:tavLst>
                                    </p:anim>
                                    <p:anim calcmode="lin" valueType="num">
                                      <p:cBhvr>
                                        <p:cTn id="120" dur="500" fill="hold"/>
                                        <p:tgtEl>
                                          <p:spTgt spid="35"/>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500"/>
                            </p:stCondLst>
                            <p:childTnLst>
                              <p:par>
                                <p:cTn id="122" presetID="23" presetClass="entr" presetSubtype="16" fill="hold" nodeType="afterEffect">
                                  <p:stCondLst>
                                    <p:cond delay="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uiExpand="1" build="allAtOnce" animBg="1"/>
      <p:bldP spid="722" grpId="0"/>
      <p:bldP spid="725" grpId="0" uiExpand="1" build="allAtOnce" animBg="1"/>
      <p:bldP spid="18" grpId="0"/>
      <p:bldP spid="28" grpId="0" animBg="1"/>
      <p:bldP spid="29" grpId="0"/>
      <p:bldP spid="30" grpId="0" animBg="1"/>
      <p:bldP spid="31" grpId="0"/>
      <p:bldP spid="19" grpId="0" animBg="1"/>
      <p:bldP spid="19" grpId="1" animBg="1"/>
      <p:bldP spid="33" grpId="0" animBg="1"/>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Google Shape;803;p17">
            <a:extLst>
              <a:ext uri="{FF2B5EF4-FFF2-40B4-BE49-F238E27FC236}">
                <a16:creationId xmlns:a16="http://schemas.microsoft.com/office/drawing/2014/main" id="{CBBDC610-EFF8-011C-D2D8-C2AA7D02AA88}"/>
              </a:ext>
            </a:extLst>
          </p:cNvPr>
          <p:cNvSpPr txBox="1">
            <a:spLocks noGrp="1"/>
          </p:cNvSpPr>
          <p:nvPr>
            <p:ph type="body" idx="1"/>
          </p:nvPr>
        </p:nvSpPr>
        <p:spPr>
          <a:xfrm>
            <a:off x="573088" y="1404938"/>
            <a:ext cx="11209337" cy="5543550"/>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BF describes a vulnerability as: </a:t>
            </a: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A chain of improper states and their transitions</a:t>
            </a: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States change until a failure is reached</a:t>
            </a:r>
            <a:endParaRPr sz="2400" dirty="0">
              <a:solidFill>
                <a:srgbClr val="222222"/>
              </a:solidFill>
              <a:latin typeface="Calibri"/>
              <a:ea typeface="Calibri"/>
              <a:cs typeface="Calibri"/>
              <a:sym typeface="Calibri"/>
            </a:endParaRPr>
          </a:p>
          <a:p>
            <a:pPr indent="0" eaLnBrk="1" fontAlgn="auto" hangingPunct="1">
              <a:lnSpc>
                <a:spcPct val="100000"/>
              </a:lnSpc>
              <a:spcBef>
                <a:spcPts val="0"/>
              </a:spcBef>
              <a:buFont typeface="Arial"/>
              <a:buNone/>
              <a:defRPr/>
            </a:pPr>
            <a:endParaRPr sz="100" dirty="0">
              <a:solidFill>
                <a:srgbClr val="222222"/>
              </a:solidFill>
              <a:latin typeface="Calibri"/>
              <a:ea typeface="Calibri"/>
              <a:cs typeface="Calibri"/>
              <a:sym typeface="Calibri"/>
            </a:endParaRPr>
          </a:p>
        </p:txBody>
      </p:sp>
      <p:sp>
        <p:nvSpPr>
          <p:cNvPr id="804" name="Google Shape;804;p17">
            <a:extLst>
              <a:ext uri="{FF2B5EF4-FFF2-40B4-BE49-F238E27FC236}">
                <a16:creationId xmlns:a16="http://schemas.microsoft.com/office/drawing/2014/main" id="{6DC9B62A-DB16-D1CE-3A6F-C542E242B96F}"/>
              </a:ext>
            </a:extLst>
          </p:cNvPr>
          <p:cNvSpPr>
            <a:spLocks noChangeArrowheads="1"/>
          </p:cNvSpPr>
          <p:nvPr/>
        </p:nvSpPr>
        <p:spPr bwMode="auto">
          <a:xfrm>
            <a:off x="3230563" y="3719513"/>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endParaRPr lang="en-US" altLang="en-US">
              <a:latin typeface="Calibri" panose="020F0502020204030204" pitchFamily="34" charset="0"/>
            </a:endParaRPr>
          </a:p>
          <a:p>
            <a:pPr algn="ctr" eaLnBrk="1" hangingPunct="1">
              <a:buSzPts val="1200"/>
            </a:pPr>
            <a:r>
              <a:rPr lang="en-US" altLang="en-US" sz="1200" b="1">
                <a:latin typeface="Calibri" panose="020F0502020204030204" pitchFamily="34" charset="0"/>
                <a:sym typeface="Calibri" panose="020F0502020204030204" pitchFamily="34" charset="0"/>
              </a:rPr>
              <a:t>State 2</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(operation 2 </a:t>
            </a:r>
            <a:endParaRPr lang="en-US" altLang="en-US">
              <a:latin typeface="Calibri" panose="020F0502020204030204" pitchFamily="34" charset="0"/>
            </a:endParaRPr>
          </a:p>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j</a:t>
            </a:r>
            <a:r>
              <a:rPr lang="en-US" altLang="en-US" sz="12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69636" name="Google Shape;806;p17">
            <a:extLst>
              <a:ext uri="{FF2B5EF4-FFF2-40B4-BE49-F238E27FC236}">
                <a16:creationId xmlns:a16="http://schemas.microsoft.com/office/drawing/2014/main" id="{A3FC83F1-A349-8844-C02D-542857E16A69}"/>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Chaining Weaknesses</a:t>
            </a:r>
          </a:p>
        </p:txBody>
      </p:sp>
      <p:sp>
        <p:nvSpPr>
          <p:cNvPr id="807" name="Google Shape;807;p17">
            <a:extLst>
              <a:ext uri="{FF2B5EF4-FFF2-40B4-BE49-F238E27FC236}">
                <a16:creationId xmlns:a16="http://schemas.microsoft.com/office/drawing/2014/main" id="{9EBA72C8-CC7C-98A9-C56D-157945396047}"/>
              </a:ext>
            </a:extLst>
          </p:cNvPr>
          <p:cNvSpPr>
            <a:spLocks noChangeArrowheads="1"/>
          </p:cNvSpPr>
          <p:nvPr/>
        </p:nvSpPr>
        <p:spPr bwMode="auto">
          <a:xfrm>
            <a:off x="1169988" y="3719513"/>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808" name="Google Shape;808;p17">
            <a:extLst>
              <a:ext uri="{FF2B5EF4-FFF2-40B4-BE49-F238E27FC236}">
                <a16:creationId xmlns:a16="http://schemas.microsoft.com/office/drawing/2014/main" id="{D3DF7865-371E-D1C9-9B92-33EA151C7EEF}"/>
              </a:ext>
            </a:extLst>
          </p:cNvPr>
          <p:cNvCxnSpPr>
            <a:cxnSpLocks noChangeShapeType="1"/>
            <a:stCxn id="809" idx="0"/>
            <a:endCxn id="810" idx="0"/>
          </p:cNvCxnSpPr>
          <p:nvPr/>
        </p:nvCxnSpPr>
        <p:spPr bwMode="auto">
          <a:xfrm rot="-5400000">
            <a:off x="6069806" y="3123407"/>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11" name="Google Shape;811;p17">
            <a:extLst>
              <a:ext uri="{FF2B5EF4-FFF2-40B4-BE49-F238E27FC236}">
                <a16:creationId xmlns:a16="http://schemas.microsoft.com/office/drawing/2014/main" id="{A77C123A-EED5-C2C6-5051-5B2EBE793EF4}"/>
              </a:ext>
            </a:extLst>
          </p:cNvPr>
          <p:cNvCxnSpPr>
            <a:cxnSpLocks noChangeShapeType="1"/>
            <a:stCxn id="804" idx="0"/>
            <a:endCxn id="809" idx="0"/>
          </p:cNvCxnSpPr>
          <p:nvPr/>
        </p:nvCxnSpPr>
        <p:spPr bwMode="auto">
          <a:xfrm rot="16200000" flipH="1">
            <a:off x="4469606" y="3155157"/>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09" name="Google Shape;809;p17">
            <a:extLst>
              <a:ext uri="{FF2B5EF4-FFF2-40B4-BE49-F238E27FC236}">
                <a16:creationId xmlns:a16="http://schemas.microsoft.com/office/drawing/2014/main" id="{4732298A-1026-01B0-5441-704AE15ECE0F}"/>
              </a:ext>
            </a:extLst>
          </p:cNvPr>
          <p:cNvSpPr txBox="1">
            <a:spLocks noChangeArrowheads="1"/>
          </p:cNvSpPr>
          <p:nvPr/>
        </p:nvSpPr>
        <p:spPr bwMode="auto">
          <a:xfrm>
            <a:off x="5302250" y="415925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812" name="Google Shape;812;p17">
            <a:extLst>
              <a:ext uri="{FF2B5EF4-FFF2-40B4-BE49-F238E27FC236}">
                <a16:creationId xmlns:a16="http://schemas.microsoft.com/office/drawing/2014/main" id="{9AE13660-1A6B-059C-BFC7-B7922C3D92A7}"/>
              </a:ext>
            </a:extLst>
          </p:cNvPr>
          <p:cNvSpPr txBox="1">
            <a:spLocks noChangeArrowheads="1"/>
          </p:cNvSpPr>
          <p:nvPr/>
        </p:nvSpPr>
        <p:spPr bwMode="auto">
          <a:xfrm>
            <a:off x="5948363" y="3336925"/>
            <a:ext cx="103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p>
        </p:txBody>
      </p:sp>
      <p:sp>
        <p:nvSpPr>
          <p:cNvPr id="813" name="Google Shape;813;p17">
            <a:extLst>
              <a:ext uri="{FF2B5EF4-FFF2-40B4-BE49-F238E27FC236}">
                <a16:creationId xmlns:a16="http://schemas.microsoft.com/office/drawing/2014/main" id="{94DB810F-A8FD-49BC-9059-0BDC512B62F5}"/>
              </a:ext>
            </a:extLst>
          </p:cNvPr>
          <p:cNvSpPr txBox="1">
            <a:spLocks noChangeArrowheads="1"/>
          </p:cNvSpPr>
          <p:nvPr/>
        </p:nvSpPr>
        <p:spPr bwMode="auto">
          <a:xfrm>
            <a:off x="2471738" y="3336925"/>
            <a:ext cx="865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j</a:t>
            </a:r>
            <a:endParaRPr lang="en-US" altLang="en-US" sz="1200">
              <a:solidFill>
                <a:srgbClr val="980000"/>
              </a:solidFill>
              <a:latin typeface="Calibri" panose="020F0502020204030204" pitchFamily="34" charset="0"/>
              <a:sym typeface="Calibri" panose="020F0502020204030204" pitchFamily="34" charset="0"/>
            </a:endParaRPr>
          </a:p>
        </p:txBody>
      </p:sp>
      <p:sp>
        <p:nvSpPr>
          <p:cNvPr id="810" name="Google Shape;810;p17">
            <a:extLst>
              <a:ext uri="{FF2B5EF4-FFF2-40B4-BE49-F238E27FC236}">
                <a16:creationId xmlns:a16="http://schemas.microsoft.com/office/drawing/2014/main" id="{C1276FD3-0DBD-38F2-0750-E57C1B652480}"/>
              </a:ext>
            </a:extLst>
          </p:cNvPr>
          <p:cNvSpPr>
            <a:spLocks noChangeArrowheads="1"/>
          </p:cNvSpPr>
          <p:nvPr/>
        </p:nvSpPr>
        <p:spPr bwMode="auto">
          <a:xfrm>
            <a:off x="6429375" y="3719513"/>
            <a:ext cx="1350963"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endParaRP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baseline="-25000">
                <a:solidFill>
                  <a:srgbClr val="980000"/>
                </a:solidFill>
                <a:latin typeface="Calibri" panose="020F0502020204030204" pitchFamily="34" charset="0"/>
                <a:sym typeface="Calibri" panose="020F0502020204030204" pitchFamily="34" charset="0"/>
              </a:rPr>
              <a:t>p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cxnSp>
        <p:nvCxnSpPr>
          <p:cNvPr id="818" name="Google Shape;818;p17">
            <a:extLst>
              <a:ext uri="{FF2B5EF4-FFF2-40B4-BE49-F238E27FC236}">
                <a16:creationId xmlns:a16="http://schemas.microsoft.com/office/drawing/2014/main" id="{7E39BCFD-8F7C-0964-2672-CAB9E6784820}"/>
              </a:ext>
            </a:extLst>
          </p:cNvPr>
          <p:cNvCxnSpPr>
            <a:cxnSpLocks/>
            <a:stCxn id="810" idx="0"/>
            <a:endCxn id="49" idx="0"/>
          </p:cNvCxnSpPr>
          <p:nvPr/>
        </p:nvCxnSpPr>
        <p:spPr bwMode="auto">
          <a:xfrm rot="5400000" flipH="1" flipV="1">
            <a:off x="8142288" y="2682875"/>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26" name="Google Shape;826;p17">
            <a:extLst>
              <a:ext uri="{FF2B5EF4-FFF2-40B4-BE49-F238E27FC236}">
                <a16:creationId xmlns:a16="http://schemas.microsoft.com/office/drawing/2014/main" id="{102407C7-8407-5CC0-AFD5-F495177774D4}"/>
              </a:ext>
            </a:extLst>
          </p:cNvPr>
          <p:cNvCxnSpPr>
            <a:cxnSpLocks noChangeShapeType="1"/>
            <a:stCxn id="807" idx="0"/>
            <a:endCxn id="804" idx="0"/>
          </p:cNvCxnSpPr>
          <p:nvPr/>
        </p:nvCxnSpPr>
        <p:spPr bwMode="auto">
          <a:xfrm rot="16200000" flipH="1">
            <a:off x="2875757" y="2690019"/>
            <a:ext cx="0" cy="2058987"/>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 name="Google Shape;812;p17">
            <a:extLst>
              <a:ext uri="{FF2B5EF4-FFF2-40B4-BE49-F238E27FC236}">
                <a16:creationId xmlns:a16="http://schemas.microsoft.com/office/drawing/2014/main" id="{48CAA47F-6C28-9B20-B803-623FC026F34E}"/>
              </a:ext>
            </a:extLst>
          </p:cNvPr>
          <p:cNvSpPr txBox="1">
            <a:spLocks noChangeArrowheads="1"/>
          </p:cNvSpPr>
          <p:nvPr/>
        </p:nvSpPr>
        <p:spPr bwMode="auto">
          <a:xfrm>
            <a:off x="4267200" y="3336925"/>
            <a:ext cx="103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3</a:t>
            </a:r>
            <a:r>
              <a:rPr lang="en-US" altLang="en-US" sz="1200" baseline="-25000">
                <a:solidFill>
                  <a:srgbClr val="980000"/>
                </a:solidFill>
                <a:latin typeface="Calibri" panose="020F0502020204030204" pitchFamily="34" charset="0"/>
                <a:sym typeface="Calibri" panose="020F0502020204030204" pitchFamily="34" charset="0"/>
              </a:rPr>
              <a:t>k</a:t>
            </a:r>
          </a:p>
        </p:txBody>
      </p:sp>
      <p:sp>
        <p:nvSpPr>
          <p:cNvPr id="49" name="Google Shape;726;p15">
            <a:extLst>
              <a:ext uri="{FF2B5EF4-FFF2-40B4-BE49-F238E27FC236}">
                <a16:creationId xmlns:a16="http://schemas.microsoft.com/office/drawing/2014/main" id="{FD6FF8E2-98A7-951C-5046-D1560D8F23F6}"/>
              </a:ext>
            </a:extLst>
          </p:cNvPr>
          <p:cNvSpPr>
            <a:spLocks noChangeArrowheads="1"/>
          </p:cNvSpPr>
          <p:nvPr/>
        </p:nvSpPr>
        <p:spPr bwMode="auto">
          <a:xfrm>
            <a:off x="8504238" y="37195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50" name="Google Shape;722;p15">
            <a:extLst>
              <a:ext uri="{FF2B5EF4-FFF2-40B4-BE49-F238E27FC236}">
                <a16:creationId xmlns:a16="http://schemas.microsoft.com/office/drawing/2014/main" id="{A44479BE-5B00-0D02-9923-4DCAB736DC1E}"/>
              </a:ext>
            </a:extLst>
          </p:cNvPr>
          <p:cNvSpPr txBox="1">
            <a:spLocks noChangeArrowheads="1"/>
          </p:cNvSpPr>
          <p:nvPr/>
        </p:nvSpPr>
        <p:spPr bwMode="auto">
          <a:xfrm>
            <a:off x="7753350" y="3336925"/>
            <a:ext cx="750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
        <p:nvSpPr>
          <p:cNvPr id="69649" name="Google Shape;942;p27">
            <a:extLst>
              <a:ext uri="{FF2B5EF4-FFF2-40B4-BE49-F238E27FC236}">
                <a16:creationId xmlns:a16="http://schemas.microsoft.com/office/drawing/2014/main" id="{BAC6002B-1947-FBAC-C4E2-51D6597F2912}"/>
              </a:ext>
            </a:extLst>
          </p:cNvPr>
          <p:cNvSpPr>
            <a:spLocks noChangeArrowheads="1"/>
          </p:cNvSpPr>
          <p:nvPr/>
        </p:nvSpPr>
        <p:spPr bwMode="auto">
          <a:xfrm>
            <a:off x="4184650" y="5572125"/>
            <a:ext cx="382588"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0" name="Google Shape;943;p27">
            <a:extLst>
              <a:ext uri="{FF2B5EF4-FFF2-40B4-BE49-F238E27FC236}">
                <a16:creationId xmlns:a16="http://schemas.microsoft.com/office/drawing/2014/main" id="{D2C9A078-9AEB-EFD3-A3C7-789268E78250}"/>
              </a:ext>
            </a:extLst>
          </p:cNvPr>
          <p:cNvSpPr txBox="1">
            <a:spLocks noChangeArrowheads="1"/>
          </p:cNvSpPr>
          <p:nvPr/>
        </p:nvSpPr>
        <p:spPr bwMode="auto">
          <a:xfrm>
            <a:off x="4600575" y="5572125"/>
            <a:ext cx="3105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69651" name="Google Shape;944;p27">
            <a:extLst>
              <a:ext uri="{FF2B5EF4-FFF2-40B4-BE49-F238E27FC236}">
                <a16:creationId xmlns:a16="http://schemas.microsoft.com/office/drawing/2014/main" id="{8B9ADE9A-346C-8888-D40F-C78E6B03BAD4}"/>
              </a:ext>
            </a:extLst>
          </p:cNvPr>
          <p:cNvSpPr>
            <a:spLocks noChangeArrowheads="1"/>
          </p:cNvSpPr>
          <p:nvPr/>
        </p:nvSpPr>
        <p:spPr bwMode="auto">
          <a:xfrm>
            <a:off x="1169988" y="5572125"/>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2" name="Google Shape;945;p27">
            <a:extLst>
              <a:ext uri="{FF2B5EF4-FFF2-40B4-BE49-F238E27FC236}">
                <a16:creationId xmlns:a16="http://schemas.microsoft.com/office/drawing/2014/main" id="{628456BF-8558-2080-D275-325CE4660E4D}"/>
              </a:ext>
            </a:extLst>
          </p:cNvPr>
          <p:cNvSpPr txBox="1">
            <a:spLocks noChangeArrowheads="1"/>
          </p:cNvSpPr>
          <p:nvPr/>
        </p:nvSpPr>
        <p:spPr bwMode="auto">
          <a:xfrm>
            <a:off x="1585913" y="5572125"/>
            <a:ext cx="2163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69653" name="Google Shape;942;p27">
            <a:extLst>
              <a:ext uri="{FF2B5EF4-FFF2-40B4-BE49-F238E27FC236}">
                <a16:creationId xmlns:a16="http://schemas.microsoft.com/office/drawing/2014/main" id="{C2340770-35A7-1742-319B-211071B663D4}"/>
              </a:ext>
            </a:extLst>
          </p:cNvPr>
          <p:cNvSpPr>
            <a:spLocks noChangeArrowheads="1"/>
          </p:cNvSpPr>
          <p:nvPr/>
        </p:nvSpPr>
        <p:spPr bwMode="auto">
          <a:xfrm>
            <a:off x="7896225" y="5572125"/>
            <a:ext cx="382588"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69654" name="Google Shape;943;p27">
            <a:extLst>
              <a:ext uri="{FF2B5EF4-FFF2-40B4-BE49-F238E27FC236}">
                <a16:creationId xmlns:a16="http://schemas.microsoft.com/office/drawing/2014/main" id="{5CB934FD-F8DB-4C60-D720-38D0411F0D6E}"/>
              </a:ext>
            </a:extLst>
          </p:cNvPr>
          <p:cNvSpPr txBox="1">
            <a:spLocks noChangeArrowheads="1"/>
          </p:cNvSpPr>
          <p:nvPr/>
        </p:nvSpPr>
        <p:spPr bwMode="auto">
          <a:xfrm>
            <a:off x="8310563" y="5572125"/>
            <a:ext cx="1749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0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4">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0">
                                            <p:bg/>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0">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0">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0">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0">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0">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0">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2"/>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0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par>
                          <p:cTn id="64" fill="hold" nodeType="afterGroup">
                            <p:stCondLst>
                              <p:cond delay="0"/>
                            </p:stCondLst>
                            <p:childTnLst>
                              <p:par>
                                <p:cTn id="65" presetID="23" presetClass="entr" presetSubtype="16" fill="hold" nodeType="afterEffect">
                                  <p:stCondLst>
                                    <p:cond delay="0"/>
                                  </p:stCondLst>
                                  <p:childTnLst>
                                    <p:set>
                                      <p:cBhvr>
                                        <p:cTn id="66" dur="1" fill="hold">
                                          <p:stCondLst>
                                            <p:cond delay="0"/>
                                          </p:stCondLst>
                                        </p:cTn>
                                        <p:tgtEl>
                                          <p:spTgt spid="807"/>
                                        </p:tgtEl>
                                        <p:attrNameLst>
                                          <p:attrName>style.visibility</p:attrName>
                                        </p:attrNameLst>
                                      </p:cBhvr>
                                      <p:to>
                                        <p:strVal val="visible"/>
                                      </p:to>
                                    </p:set>
                                    <p:anim calcmode="lin" valueType="num">
                                      <p:cBhvr>
                                        <p:cTn id="67" dur="500" fill="hold"/>
                                        <p:tgtEl>
                                          <p:spTgt spid="807"/>
                                        </p:tgtEl>
                                        <p:attrNameLst>
                                          <p:attrName>ppt_w</p:attrName>
                                        </p:attrNameLst>
                                      </p:cBhvr>
                                      <p:tavLst>
                                        <p:tav tm="0">
                                          <p:val>
                                            <p:fltVal val="0"/>
                                          </p:val>
                                        </p:tav>
                                        <p:tav tm="100000">
                                          <p:val>
                                            <p:strVal val="#ppt_w"/>
                                          </p:val>
                                        </p:tav>
                                      </p:tavLst>
                                    </p:anim>
                                    <p:anim calcmode="lin" valueType="num">
                                      <p:cBhvr>
                                        <p:cTn id="68" dur="500" fill="hold"/>
                                        <p:tgtEl>
                                          <p:spTgt spid="807"/>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3" presetClass="entr" presetSubtype="16" fill="hold" nodeType="afterEffect">
                                  <p:stCondLst>
                                    <p:cond delay="0"/>
                                  </p:stCondLst>
                                  <p:childTnLst>
                                    <p:set>
                                      <p:cBhvr>
                                        <p:cTn id="71" dur="1" fill="hold">
                                          <p:stCondLst>
                                            <p:cond delay="0"/>
                                          </p:stCondLst>
                                        </p:cTn>
                                        <p:tgtEl>
                                          <p:spTgt spid="807">
                                            <p:txEl>
                                              <p:pRg st="2" end="2"/>
                                            </p:txEl>
                                          </p:spTgt>
                                        </p:tgtEl>
                                        <p:attrNameLst>
                                          <p:attrName>style.visibility</p:attrName>
                                        </p:attrNameLst>
                                      </p:cBhvr>
                                      <p:to>
                                        <p:strVal val="visible"/>
                                      </p:to>
                                    </p:set>
                                    <p:anim calcmode="lin" valueType="num">
                                      <p:cBhvr>
                                        <p:cTn id="72"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73"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par>
                          <p:cTn id="74" fill="hold" nodeType="afterGroup">
                            <p:stCondLst>
                              <p:cond delay="1000"/>
                            </p:stCondLst>
                            <p:childTnLst>
                              <p:par>
                                <p:cTn id="75" presetID="23" presetClass="entr" presetSubtype="16" fill="hold" nodeType="afterEffect">
                                  <p:stCondLst>
                                    <p:cond delay="0"/>
                                  </p:stCondLst>
                                  <p:childTnLst>
                                    <p:set>
                                      <p:cBhvr>
                                        <p:cTn id="76" dur="1" fill="hold">
                                          <p:stCondLst>
                                            <p:cond delay="0"/>
                                          </p:stCondLst>
                                        </p:cTn>
                                        <p:tgtEl>
                                          <p:spTgt spid="807">
                                            <p:txEl>
                                              <p:pRg st="3" end="3"/>
                                            </p:txEl>
                                          </p:spTgt>
                                        </p:tgtEl>
                                        <p:attrNameLst>
                                          <p:attrName>style.visibility</p:attrName>
                                        </p:attrNameLst>
                                      </p:cBhvr>
                                      <p:to>
                                        <p:strVal val="visible"/>
                                      </p:to>
                                    </p:set>
                                    <p:anim calcmode="lin" valueType="num">
                                      <p:cBhvr>
                                        <p:cTn id="77" dur="500" fill="hold"/>
                                        <p:tgtEl>
                                          <p:spTgt spid="807">
                                            <p:txEl>
                                              <p:pRg st="3" end="3"/>
                                            </p:txEl>
                                          </p:spTgt>
                                        </p:tgtEl>
                                        <p:attrNameLst>
                                          <p:attrName>ppt_w</p:attrName>
                                        </p:attrNameLst>
                                      </p:cBhvr>
                                      <p:tavLst>
                                        <p:tav tm="0">
                                          <p:val>
                                            <p:fltVal val="0"/>
                                          </p:val>
                                        </p:tav>
                                        <p:tav tm="100000">
                                          <p:val>
                                            <p:strVal val="#ppt_w"/>
                                          </p:val>
                                        </p:tav>
                                      </p:tavLst>
                                    </p:anim>
                                    <p:anim calcmode="lin" valueType="num">
                                      <p:cBhvr>
                                        <p:cTn id="78" dur="500" fill="hold"/>
                                        <p:tgtEl>
                                          <p:spTgt spid="807">
                                            <p:txEl>
                                              <p:pRg st="3" end="3"/>
                                            </p:txEl>
                                          </p:spTgt>
                                        </p:tgtEl>
                                        <p:attrNameLst>
                                          <p:attrName>ppt_h</p:attrName>
                                        </p:attrNameLst>
                                      </p:cBhvr>
                                      <p:tavLst>
                                        <p:tav tm="0">
                                          <p:val>
                                            <p:fltVal val="0"/>
                                          </p:val>
                                        </p:tav>
                                        <p:tav tm="100000">
                                          <p:val>
                                            <p:strVal val="#ppt_h"/>
                                          </p:val>
                                        </p:tav>
                                      </p:tavLst>
                                    </p:anim>
                                  </p:childTnLst>
                                </p:cTn>
                              </p:par>
                            </p:childTnLst>
                          </p:cTn>
                        </p:par>
                        <p:par>
                          <p:cTn id="79" fill="hold" nodeType="afterGroup">
                            <p:stCondLst>
                              <p:cond delay="1500"/>
                            </p:stCondLst>
                            <p:childTnLst>
                              <p:par>
                                <p:cTn id="80" presetID="23" presetClass="entr" presetSubtype="16" fill="hold" nodeType="afterEffect">
                                  <p:stCondLst>
                                    <p:cond delay="0"/>
                                  </p:stCondLst>
                                  <p:childTnLst>
                                    <p:set>
                                      <p:cBhvr>
                                        <p:cTn id="81" dur="1" fill="hold">
                                          <p:stCondLst>
                                            <p:cond delay="0"/>
                                          </p:stCondLst>
                                        </p:cTn>
                                        <p:tgtEl>
                                          <p:spTgt spid="826"/>
                                        </p:tgtEl>
                                        <p:attrNameLst>
                                          <p:attrName>style.visibility</p:attrName>
                                        </p:attrNameLst>
                                      </p:cBhvr>
                                      <p:to>
                                        <p:strVal val="visible"/>
                                      </p:to>
                                    </p:set>
                                    <p:anim calcmode="lin" valueType="num">
                                      <p:cBhvr>
                                        <p:cTn id="82" dur="500" fill="hold"/>
                                        <p:tgtEl>
                                          <p:spTgt spid="826"/>
                                        </p:tgtEl>
                                        <p:attrNameLst>
                                          <p:attrName>ppt_w</p:attrName>
                                        </p:attrNameLst>
                                      </p:cBhvr>
                                      <p:tavLst>
                                        <p:tav tm="0">
                                          <p:val>
                                            <p:fltVal val="0"/>
                                          </p:val>
                                        </p:tav>
                                        <p:tav tm="100000">
                                          <p:val>
                                            <p:strVal val="#ppt_w"/>
                                          </p:val>
                                        </p:tav>
                                      </p:tavLst>
                                    </p:anim>
                                    <p:anim calcmode="lin" valueType="num">
                                      <p:cBhvr>
                                        <p:cTn id="83" dur="500" fill="hold"/>
                                        <p:tgtEl>
                                          <p:spTgt spid="826"/>
                                        </p:tgtEl>
                                        <p:attrNameLst>
                                          <p:attrName>ppt_h</p:attrName>
                                        </p:attrNameLst>
                                      </p:cBhvr>
                                      <p:tavLst>
                                        <p:tav tm="0">
                                          <p:val>
                                            <p:fltVal val="0"/>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16" fill="hold" nodeType="clickEffect">
                                  <p:stCondLst>
                                    <p:cond delay="0"/>
                                  </p:stCondLst>
                                  <p:childTnLst>
                                    <p:set>
                                      <p:cBhvr>
                                        <p:cTn id="87" dur="1" fill="hold">
                                          <p:stCondLst>
                                            <p:cond delay="0"/>
                                          </p:stCondLst>
                                        </p:cTn>
                                        <p:tgtEl>
                                          <p:spTgt spid="804">
                                            <p:txEl>
                                              <p:pRg st="2" end="2"/>
                                            </p:txEl>
                                          </p:spTgt>
                                        </p:tgtEl>
                                        <p:attrNameLst>
                                          <p:attrName>style.visibility</p:attrName>
                                        </p:attrNameLst>
                                      </p:cBhvr>
                                      <p:to>
                                        <p:strVal val="visible"/>
                                      </p:to>
                                    </p:set>
                                    <p:anim calcmode="lin" valueType="num">
                                      <p:cBhvr>
                                        <p:cTn id="88" dur="500" fill="hold"/>
                                        <p:tgtEl>
                                          <p:spTgt spid="804">
                                            <p:txEl>
                                              <p:pRg st="2" end="2"/>
                                            </p:txEl>
                                          </p:spTgt>
                                        </p:tgtEl>
                                        <p:attrNameLst>
                                          <p:attrName>ppt_w</p:attrName>
                                        </p:attrNameLst>
                                      </p:cBhvr>
                                      <p:tavLst>
                                        <p:tav tm="0">
                                          <p:val>
                                            <p:fltVal val="0"/>
                                          </p:val>
                                        </p:tav>
                                        <p:tav tm="100000">
                                          <p:val>
                                            <p:strVal val="#ppt_w"/>
                                          </p:val>
                                        </p:tav>
                                      </p:tavLst>
                                    </p:anim>
                                    <p:anim calcmode="lin" valueType="num">
                                      <p:cBhvr>
                                        <p:cTn id="89" dur="500" fill="hold"/>
                                        <p:tgtEl>
                                          <p:spTgt spid="804">
                                            <p:txEl>
                                              <p:pRg st="2" end="2"/>
                                            </p:txEl>
                                          </p:spTgt>
                                        </p:tgtEl>
                                        <p:attrNameLst>
                                          <p:attrName>ppt_h</p:attrName>
                                        </p:attrNameLst>
                                      </p:cBhvr>
                                      <p:tavLst>
                                        <p:tav tm="0">
                                          <p:val>
                                            <p:fltVal val="0"/>
                                          </p:val>
                                        </p:tav>
                                        <p:tav tm="100000">
                                          <p:val>
                                            <p:strVal val="#ppt_h"/>
                                          </p:val>
                                        </p:tav>
                                      </p:tavLst>
                                    </p:anim>
                                  </p:childTnLst>
                                </p:cTn>
                              </p:par>
                            </p:childTnLst>
                          </p:cTn>
                        </p:par>
                        <p:par>
                          <p:cTn id="90" fill="hold" nodeType="afterGroup">
                            <p:stCondLst>
                              <p:cond delay="500"/>
                            </p:stCondLst>
                            <p:childTnLst>
                              <p:par>
                                <p:cTn id="91" presetID="23" presetClass="entr" presetSubtype="16" fill="hold" nodeType="afterEffect">
                                  <p:stCondLst>
                                    <p:cond delay="0"/>
                                  </p:stCondLst>
                                  <p:childTnLst>
                                    <p:set>
                                      <p:cBhvr>
                                        <p:cTn id="92" dur="1" fill="hold">
                                          <p:stCondLst>
                                            <p:cond delay="0"/>
                                          </p:stCondLst>
                                        </p:cTn>
                                        <p:tgtEl>
                                          <p:spTgt spid="804">
                                            <p:txEl>
                                              <p:pRg st="3" end="3"/>
                                            </p:txEl>
                                          </p:spTgt>
                                        </p:tgtEl>
                                        <p:attrNameLst>
                                          <p:attrName>style.visibility</p:attrName>
                                        </p:attrNameLst>
                                      </p:cBhvr>
                                      <p:to>
                                        <p:strVal val="visible"/>
                                      </p:to>
                                    </p:set>
                                    <p:anim calcmode="lin" valueType="num">
                                      <p:cBhvr>
                                        <p:cTn id="93" dur="500" fill="hold"/>
                                        <p:tgtEl>
                                          <p:spTgt spid="804">
                                            <p:txEl>
                                              <p:pRg st="3" end="3"/>
                                            </p:txEl>
                                          </p:spTgt>
                                        </p:tgtEl>
                                        <p:attrNameLst>
                                          <p:attrName>ppt_w</p:attrName>
                                        </p:attrNameLst>
                                      </p:cBhvr>
                                      <p:tavLst>
                                        <p:tav tm="0">
                                          <p:val>
                                            <p:fltVal val="0"/>
                                          </p:val>
                                        </p:tav>
                                        <p:tav tm="100000">
                                          <p:val>
                                            <p:strVal val="#ppt_w"/>
                                          </p:val>
                                        </p:tav>
                                      </p:tavLst>
                                    </p:anim>
                                    <p:anim calcmode="lin" valueType="num">
                                      <p:cBhvr>
                                        <p:cTn id="94" dur="500" fill="hold"/>
                                        <p:tgtEl>
                                          <p:spTgt spid="804">
                                            <p:txEl>
                                              <p:pRg st="3" end="3"/>
                                            </p:txEl>
                                          </p:spTgt>
                                        </p:tgtEl>
                                        <p:attrNameLst>
                                          <p:attrName>ppt_h</p:attrName>
                                        </p:attrNameLst>
                                      </p:cBhvr>
                                      <p:tavLst>
                                        <p:tav tm="0">
                                          <p:val>
                                            <p:fltVal val="0"/>
                                          </p:val>
                                        </p:tav>
                                        <p:tav tm="100000">
                                          <p:val>
                                            <p:strVal val="#ppt_h"/>
                                          </p:val>
                                        </p:tav>
                                      </p:tavLst>
                                    </p:anim>
                                  </p:childTnLst>
                                </p:cTn>
                              </p:par>
                            </p:childTnLst>
                          </p:cTn>
                        </p:par>
                        <p:par>
                          <p:cTn id="95" fill="hold" nodeType="afterGroup">
                            <p:stCondLst>
                              <p:cond delay="1000"/>
                            </p:stCondLst>
                            <p:childTnLst>
                              <p:par>
                                <p:cTn id="96" presetID="23" presetClass="entr" presetSubtype="16" fill="hold" nodeType="afterEffect">
                                  <p:stCondLst>
                                    <p:cond delay="0"/>
                                  </p:stCondLst>
                                  <p:childTnLst>
                                    <p:set>
                                      <p:cBhvr>
                                        <p:cTn id="97" dur="1" fill="hold">
                                          <p:stCondLst>
                                            <p:cond delay="0"/>
                                          </p:stCondLst>
                                        </p:cTn>
                                        <p:tgtEl>
                                          <p:spTgt spid="811"/>
                                        </p:tgtEl>
                                        <p:attrNameLst>
                                          <p:attrName>style.visibility</p:attrName>
                                        </p:attrNameLst>
                                      </p:cBhvr>
                                      <p:to>
                                        <p:strVal val="visible"/>
                                      </p:to>
                                    </p:set>
                                    <p:anim calcmode="lin" valueType="num">
                                      <p:cBhvr>
                                        <p:cTn id="98" dur="500" fill="hold"/>
                                        <p:tgtEl>
                                          <p:spTgt spid="811"/>
                                        </p:tgtEl>
                                        <p:attrNameLst>
                                          <p:attrName>ppt_w</p:attrName>
                                        </p:attrNameLst>
                                      </p:cBhvr>
                                      <p:tavLst>
                                        <p:tav tm="0">
                                          <p:val>
                                            <p:fltVal val="0"/>
                                          </p:val>
                                        </p:tav>
                                        <p:tav tm="100000">
                                          <p:val>
                                            <p:strVal val="#ppt_w"/>
                                          </p:val>
                                        </p:tav>
                                      </p:tavLst>
                                    </p:anim>
                                    <p:anim calcmode="lin" valueType="num">
                                      <p:cBhvr>
                                        <p:cTn id="99" dur="500" fill="hold"/>
                                        <p:tgtEl>
                                          <p:spTgt spid="811"/>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1500"/>
                            </p:stCondLst>
                            <p:childTnLst>
                              <p:par>
                                <p:cTn id="101" presetID="23" presetClass="entr" presetSubtype="16" fill="hold" nodeType="afterEffect">
                                  <p:stCondLst>
                                    <p:cond delay="0"/>
                                  </p:stCondLst>
                                  <p:childTnLst>
                                    <p:set>
                                      <p:cBhvr>
                                        <p:cTn id="102" dur="1" fill="hold">
                                          <p:stCondLst>
                                            <p:cond delay="0"/>
                                          </p:stCondLst>
                                        </p:cTn>
                                        <p:tgtEl>
                                          <p:spTgt spid="808"/>
                                        </p:tgtEl>
                                        <p:attrNameLst>
                                          <p:attrName>style.visibility</p:attrName>
                                        </p:attrNameLst>
                                      </p:cBhvr>
                                      <p:to>
                                        <p:strVal val="visible"/>
                                      </p:to>
                                    </p:set>
                                    <p:anim calcmode="lin" valueType="num">
                                      <p:cBhvr>
                                        <p:cTn id="103" dur="500" fill="hold"/>
                                        <p:tgtEl>
                                          <p:spTgt spid="808"/>
                                        </p:tgtEl>
                                        <p:attrNameLst>
                                          <p:attrName>ppt_w</p:attrName>
                                        </p:attrNameLst>
                                      </p:cBhvr>
                                      <p:tavLst>
                                        <p:tav tm="0">
                                          <p:val>
                                            <p:fltVal val="0"/>
                                          </p:val>
                                        </p:tav>
                                        <p:tav tm="100000">
                                          <p:val>
                                            <p:strVal val="#ppt_w"/>
                                          </p:val>
                                        </p:tav>
                                      </p:tavLst>
                                    </p:anim>
                                    <p:anim calcmode="lin" valueType="num">
                                      <p:cBhvr>
                                        <p:cTn id="104" dur="500" fill="hold"/>
                                        <p:tgtEl>
                                          <p:spTgt spid="808"/>
                                        </p:tgtEl>
                                        <p:attrNameLst>
                                          <p:attrName>ppt_h</p:attrName>
                                        </p:attrNameLst>
                                      </p:cBhvr>
                                      <p:tavLst>
                                        <p:tav tm="0">
                                          <p:val>
                                            <p:fltVal val="0"/>
                                          </p:val>
                                        </p:tav>
                                        <p:tav tm="100000">
                                          <p:val>
                                            <p:strVal val="#ppt_h"/>
                                          </p:val>
                                        </p:tav>
                                      </p:tavLst>
                                    </p:anim>
                                  </p:childTnLst>
                                </p:cTn>
                              </p:par>
                            </p:childTnLst>
                          </p:cTn>
                        </p:par>
                        <p:par>
                          <p:cTn id="105" fill="hold" nodeType="afterGroup">
                            <p:stCondLst>
                              <p:cond delay="2000"/>
                            </p:stCondLst>
                            <p:childTnLst>
                              <p:par>
                                <p:cTn id="106" presetID="23" presetClass="entr" presetSubtype="16" fill="hold" nodeType="afterEffect">
                                  <p:stCondLst>
                                    <p:cond delay="0"/>
                                  </p:stCondLst>
                                  <p:childTnLst>
                                    <p:set>
                                      <p:cBhvr>
                                        <p:cTn id="107" dur="1" fill="hold">
                                          <p:stCondLst>
                                            <p:cond delay="0"/>
                                          </p:stCondLst>
                                        </p:cTn>
                                        <p:tgtEl>
                                          <p:spTgt spid="810">
                                            <p:txEl>
                                              <p:pRg st="2" end="2"/>
                                            </p:txEl>
                                          </p:spTgt>
                                        </p:tgtEl>
                                        <p:attrNameLst>
                                          <p:attrName>style.visibility</p:attrName>
                                        </p:attrNameLst>
                                      </p:cBhvr>
                                      <p:to>
                                        <p:strVal val="visible"/>
                                      </p:to>
                                    </p:set>
                                    <p:anim calcmode="lin" valueType="num">
                                      <p:cBhvr>
                                        <p:cTn id="108" dur="500" fill="hold"/>
                                        <p:tgtEl>
                                          <p:spTgt spid="810">
                                            <p:txEl>
                                              <p:pRg st="2" end="2"/>
                                            </p:txEl>
                                          </p:spTgt>
                                        </p:tgtEl>
                                        <p:attrNameLst>
                                          <p:attrName>ppt_w</p:attrName>
                                        </p:attrNameLst>
                                      </p:cBhvr>
                                      <p:tavLst>
                                        <p:tav tm="0">
                                          <p:val>
                                            <p:fltVal val="0"/>
                                          </p:val>
                                        </p:tav>
                                        <p:tav tm="100000">
                                          <p:val>
                                            <p:strVal val="#ppt_w"/>
                                          </p:val>
                                        </p:tav>
                                      </p:tavLst>
                                    </p:anim>
                                    <p:anim calcmode="lin" valueType="num">
                                      <p:cBhvr>
                                        <p:cTn id="109" dur="500" fill="hold"/>
                                        <p:tgtEl>
                                          <p:spTgt spid="810">
                                            <p:txEl>
                                              <p:pRg st="2" end="2"/>
                                            </p:txEl>
                                          </p:spTgt>
                                        </p:tgtEl>
                                        <p:attrNameLst>
                                          <p:attrName>ppt_h</p:attrName>
                                        </p:attrNameLst>
                                      </p:cBhvr>
                                      <p:tavLst>
                                        <p:tav tm="0">
                                          <p:val>
                                            <p:fltVal val="0"/>
                                          </p:val>
                                        </p:tav>
                                        <p:tav tm="100000">
                                          <p:val>
                                            <p:strVal val="#ppt_h"/>
                                          </p:val>
                                        </p:tav>
                                      </p:tavLst>
                                    </p:anim>
                                  </p:childTnLst>
                                </p:cTn>
                              </p:par>
                            </p:childTnLst>
                          </p:cTn>
                        </p:par>
                        <p:par>
                          <p:cTn id="110" fill="hold" nodeType="afterGroup">
                            <p:stCondLst>
                              <p:cond delay="2500"/>
                            </p:stCondLst>
                            <p:childTnLst>
                              <p:par>
                                <p:cTn id="111" presetID="23" presetClass="entr" presetSubtype="16" fill="hold" nodeType="afterEffect">
                                  <p:stCondLst>
                                    <p:cond delay="0"/>
                                  </p:stCondLst>
                                  <p:childTnLst>
                                    <p:set>
                                      <p:cBhvr>
                                        <p:cTn id="112" dur="1" fill="hold">
                                          <p:stCondLst>
                                            <p:cond delay="0"/>
                                          </p:stCondLst>
                                        </p:cTn>
                                        <p:tgtEl>
                                          <p:spTgt spid="810">
                                            <p:txEl>
                                              <p:pRg st="4" end="4"/>
                                            </p:txEl>
                                          </p:spTgt>
                                        </p:tgtEl>
                                        <p:attrNameLst>
                                          <p:attrName>style.visibility</p:attrName>
                                        </p:attrNameLst>
                                      </p:cBhvr>
                                      <p:to>
                                        <p:strVal val="visible"/>
                                      </p:to>
                                    </p:set>
                                    <p:anim calcmode="lin" valueType="num">
                                      <p:cBhvr>
                                        <p:cTn id="113" dur="500" fill="hold"/>
                                        <p:tgtEl>
                                          <p:spTgt spid="810">
                                            <p:txEl>
                                              <p:pRg st="4" end="4"/>
                                            </p:txEl>
                                          </p:spTgt>
                                        </p:tgtEl>
                                        <p:attrNameLst>
                                          <p:attrName>ppt_w</p:attrName>
                                        </p:attrNameLst>
                                      </p:cBhvr>
                                      <p:tavLst>
                                        <p:tav tm="0">
                                          <p:val>
                                            <p:fltVal val="0"/>
                                          </p:val>
                                        </p:tav>
                                        <p:tav tm="100000">
                                          <p:val>
                                            <p:strVal val="#ppt_w"/>
                                          </p:val>
                                        </p:tav>
                                      </p:tavLst>
                                    </p:anim>
                                    <p:anim calcmode="lin" valueType="num">
                                      <p:cBhvr>
                                        <p:cTn id="114" dur="500" fill="hold"/>
                                        <p:tgtEl>
                                          <p:spTgt spid="810">
                                            <p:txEl>
                                              <p:pRg st="4" end="4"/>
                                            </p:txEl>
                                          </p:spTgt>
                                        </p:tgtEl>
                                        <p:attrNameLst>
                                          <p:attrName>ppt_h</p:attrName>
                                        </p:attrNameLst>
                                      </p:cBhvr>
                                      <p:tavLst>
                                        <p:tav tm="0">
                                          <p:val>
                                            <p:fltVal val="0"/>
                                          </p:val>
                                        </p:tav>
                                        <p:tav tm="100000">
                                          <p:val>
                                            <p:strVal val="#ppt_h"/>
                                          </p:val>
                                        </p:tav>
                                      </p:tavLst>
                                    </p:anim>
                                  </p:childTnLst>
                                </p:cTn>
                              </p:par>
                            </p:childTnLst>
                          </p:cTn>
                        </p:par>
                        <p:par>
                          <p:cTn id="115" fill="hold" nodeType="afterGroup">
                            <p:stCondLst>
                              <p:cond delay="3000"/>
                            </p:stCondLst>
                            <p:childTnLst>
                              <p:par>
                                <p:cTn id="116" presetID="23" presetClass="entr" presetSubtype="16" fill="hold" nodeType="afterEffect">
                                  <p:stCondLst>
                                    <p:cond delay="0"/>
                                  </p:stCondLst>
                                  <p:childTnLst>
                                    <p:set>
                                      <p:cBhvr>
                                        <p:cTn id="117" dur="1" fill="hold">
                                          <p:stCondLst>
                                            <p:cond delay="0"/>
                                          </p:stCondLst>
                                        </p:cTn>
                                        <p:tgtEl>
                                          <p:spTgt spid="818"/>
                                        </p:tgtEl>
                                        <p:attrNameLst>
                                          <p:attrName>style.visibility</p:attrName>
                                        </p:attrNameLst>
                                      </p:cBhvr>
                                      <p:to>
                                        <p:strVal val="visible"/>
                                      </p:to>
                                    </p:set>
                                    <p:anim calcmode="lin" valueType="num">
                                      <p:cBhvr>
                                        <p:cTn id="118" dur="500" fill="hold"/>
                                        <p:tgtEl>
                                          <p:spTgt spid="818"/>
                                        </p:tgtEl>
                                        <p:attrNameLst>
                                          <p:attrName>ppt_w</p:attrName>
                                        </p:attrNameLst>
                                      </p:cBhvr>
                                      <p:tavLst>
                                        <p:tav tm="0">
                                          <p:val>
                                            <p:fltVal val="0"/>
                                          </p:val>
                                        </p:tav>
                                        <p:tav tm="100000">
                                          <p:val>
                                            <p:strVal val="#ppt_w"/>
                                          </p:val>
                                        </p:tav>
                                      </p:tavLst>
                                    </p:anim>
                                    <p:anim calcmode="lin" valueType="num">
                                      <p:cBhvr>
                                        <p:cTn id="119" dur="500" fill="hold"/>
                                        <p:tgtEl>
                                          <p:spTgt spid="818"/>
                                        </p:tgtEl>
                                        <p:attrNameLst>
                                          <p:attrName>ppt_h</p:attrName>
                                        </p:attrNameLst>
                                      </p:cBhvr>
                                      <p:tavLst>
                                        <p:tav tm="0">
                                          <p:val>
                                            <p:fltVal val="0"/>
                                          </p:val>
                                        </p:tav>
                                        <p:tav tm="100000">
                                          <p:val>
                                            <p:strVal val="#ppt_h"/>
                                          </p:val>
                                        </p:tav>
                                      </p:tavLst>
                                    </p:anim>
                                  </p:childTnLst>
                                </p:cTn>
                              </p:par>
                            </p:childTnLst>
                          </p:cTn>
                        </p:par>
                        <p:par>
                          <p:cTn id="120" fill="hold" nodeType="afterGroup">
                            <p:stCondLst>
                              <p:cond delay="3500"/>
                            </p:stCondLst>
                            <p:childTnLst>
                              <p:par>
                                <p:cTn id="121" presetID="23" presetClass="entr" presetSubtype="16" fill="hold" nodeType="afterEffect">
                                  <p:stCondLst>
                                    <p:cond delay="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childTnLst>
                                </p:cTn>
                              </p:par>
                            </p:childTnLst>
                          </p:cTn>
                        </p:par>
                        <p:par>
                          <p:cTn id="125" fill="hold" nodeType="afterGroup">
                            <p:stCondLst>
                              <p:cond delay="4000"/>
                            </p:stCondLst>
                            <p:childTnLst>
                              <p:par>
                                <p:cTn id="126" presetID="1" presetClass="entr" presetSubtype="0" fill="hold" nodeType="afterEffect">
                                  <p:stCondLst>
                                    <p:cond delay="0"/>
                                  </p:stCondLst>
                                  <p:childTnLst>
                                    <p:set>
                                      <p:cBhvr>
                                        <p:cTn id="127" dur="1" fill="hold">
                                          <p:stCondLst>
                                            <p:cond delay="499"/>
                                          </p:stCondLst>
                                        </p:cTn>
                                        <p:tgtEl>
                                          <p:spTgt spid="49"/>
                                        </p:tgtEl>
                                        <p:attrNameLst>
                                          <p:attrName>style.visibility</p:attrName>
                                        </p:attrNameLst>
                                      </p:cBhvr>
                                      <p:to>
                                        <p:strVal val="visible"/>
                                      </p:to>
                                    </p:set>
                                  </p:childTnLst>
                                </p:cTn>
                              </p:par>
                              <p:par>
                                <p:cTn id="128" presetID="1" presetClass="exit" presetSubtype="0" fill="hold" nodeType="withEffect">
                                  <p:stCondLst>
                                    <p:cond delay="0"/>
                                  </p:stCondLst>
                                  <p:childTnLst>
                                    <p:set>
                                      <p:cBhvr>
                                        <p:cTn id="129" dur="1" fill="hold">
                                          <p:stCondLst>
                                            <p:cond delay="0"/>
                                          </p:stCondLst>
                                        </p:cTn>
                                        <p:tgtEl>
                                          <p:spTgt spid="804">
                                            <p:txEl>
                                              <p:pRg st="0" end="0"/>
                                            </p:txEl>
                                          </p:spTgt>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804">
                                            <p:txEl>
                                              <p:pRg st="1" end="1"/>
                                            </p:txEl>
                                          </p:spTgt>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804">
                                            <p:txEl>
                                              <p:pRg st="2" end="2"/>
                                            </p:txEl>
                                          </p:spTgt>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804">
                                            <p:txEl>
                                              <p:pRg st="3" end="3"/>
                                            </p:txEl>
                                          </p:spTgt>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80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uiExpand="1" build="allAtOnce"/>
      <p:bldP spid="804" grpId="1" build="allAtOnce" animBg="1"/>
      <p:bldP spid="807" grpId="0" animBg="1"/>
      <p:bldP spid="807" grpId="1" build="allAtOnce" animBg="1"/>
      <p:bldP spid="809" grpId="0" uiExpand="1"/>
      <p:bldP spid="812" grpId="0"/>
      <p:bldP spid="813" grpId="0" uiExpand="1"/>
      <p:bldP spid="810" grpId="0" build="allAtOnce" animBg="1"/>
      <p:bldP spid="26" grpId="0"/>
      <p:bldP spid="49" grpId="0" animBg="1"/>
      <p:bldP spid="49" grpId="1"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Google Shape;803;p17">
            <a:extLst>
              <a:ext uri="{FF2B5EF4-FFF2-40B4-BE49-F238E27FC236}">
                <a16:creationId xmlns:a16="http://schemas.microsoft.com/office/drawing/2014/main" id="{01DC27C3-0952-A9CA-F9B1-9519280CECD9}"/>
              </a:ext>
            </a:extLst>
          </p:cNvPr>
          <p:cNvSpPr txBox="1">
            <a:spLocks noGrp="1" noChangeArrowheads="1"/>
          </p:cNvSpPr>
          <p:nvPr>
            <p:ph type="body" idx="1"/>
          </p:nvPr>
        </p:nvSpPr>
        <p:spPr>
          <a:xfrm>
            <a:off x="573088" y="1404938"/>
            <a:ext cx="11209337" cy="5543550"/>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How to find the Bug?</a:t>
            </a: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Go backwards by operand until an operation is a cause</a:t>
            </a: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endParaRPr lang="en-US" altLang="en-US" sz="1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804" name="Google Shape;804;p17">
            <a:extLst>
              <a:ext uri="{FF2B5EF4-FFF2-40B4-BE49-F238E27FC236}">
                <a16:creationId xmlns:a16="http://schemas.microsoft.com/office/drawing/2014/main" id="{53747F48-50DF-140C-7978-1F6B21A06D24}"/>
              </a:ext>
            </a:extLst>
          </p:cNvPr>
          <p:cNvSpPr>
            <a:spLocks noChangeArrowheads="1"/>
          </p:cNvSpPr>
          <p:nvPr/>
        </p:nvSpPr>
        <p:spPr bwMode="auto">
          <a:xfrm>
            <a:off x="3230563" y="3719513"/>
            <a:ext cx="1350962"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endParaRPr lang="en-US" altLang="en-US">
              <a:latin typeface="Calibri" panose="020F0502020204030204" pitchFamily="34" charset="0"/>
            </a:endParaRPr>
          </a:p>
          <a:p>
            <a:pPr algn="ctr" eaLnBrk="1" hangingPunct="1">
              <a:buSzPts val="1200"/>
            </a:pPr>
            <a:r>
              <a:rPr lang="en-US" altLang="en-US" sz="1200" b="1">
                <a:latin typeface="Calibri" panose="020F0502020204030204" pitchFamily="34" charset="0"/>
                <a:sym typeface="Calibri" panose="020F0502020204030204" pitchFamily="34" charset="0"/>
              </a:rPr>
              <a:t>State 2</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(operation 2 </a:t>
            </a:r>
            <a:endParaRPr lang="en-US" altLang="en-US">
              <a:latin typeface="Calibri" panose="020F0502020204030204" pitchFamily="34" charset="0"/>
            </a:endParaRPr>
          </a:p>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operand 2</a:t>
            </a:r>
            <a:r>
              <a:rPr lang="en-US" altLang="en-US" baseline="-25000">
                <a:solidFill>
                  <a:srgbClr val="980000"/>
                </a:solidFill>
                <a:latin typeface="Calibri" panose="020F0502020204030204" pitchFamily="34" charset="0"/>
                <a:sym typeface="Calibri" panose="020F0502020204030204" pitchFamily="34" charset="0"/>
              </a:rPr>
              <a:t>j</a:t>
            </a:r>
            <a:r>
              <a:rPr lang="en-US" altLang="en-US" sz="1200">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2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sp>
        <p:nvSpPr>
          <p:cNvPr id="71684" name="Google Shape;806;p17">
            <a:extLst>
              <a:ext uri="{FF2B5EF4-FFF2-40B4-BE49-F238E27FC236}">
                <a16:creationId xmlns:a16="http://schemas.microsoft.com/office/drawing/2014/main" id="{2A4850BD-7163-F7E8-25A8-859C9A3F6A94}"/>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Causes and Consequences</a:t>
            </a:r>
          </a:p>
        </p:txBody>
      </p:sp>
      <p:sp>
        <p:nvSpPr>
          <p:cNvPr id="807" name="Google Shape;807;p17">
            <a:extLst>
              <a:ext uri="{FF2B5EF4-FFF2-40B4-BE49-F238E27FC236}">
                <a16:creationId xmlns:a16="http://schemas.microsoft.com/office/drawing/2014/main" id="{210FF471-C06E-0C93-B13E-642CEC1BE965}"/>
              </a:ext>
            </a:extLst>
          </p:cNvPr>
          <p:cNvSpPr>
            <a:spLocks noChangeArrowheads="1"/>
          </p:cNvSpPr>
          <p:nvPr/>
        </p:nvSpPr>
        <p:spPr bwMode="auto">
          <a:xfrm>
            <a:off x="1169988" y="3719513"/>
            <a:ext cx="1350962"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808" name="Google Shape;808;p17">
            <a:extLst>
              <a:ext uri="{FF2B5EF4-FFF2-40B4-BE49-F238E27FC236}">
                <a16:creationId xmlns:a16="http://schemas.microsoft.com/office/drawing/2014/main" id="{36902E3E-3CA2-2F9D-37C6-AA44F325C315}"/>
              </a:ext>
            </a:extLst>
          </p:cNvPr>
          <p:cNvCxnSpPr>
            <a:cxnSpLocks noChangeShapeType="1"/>
            <a:stCxn id="809" idx="0"/>
            <a:endCxn id="810" idx="0"/>
          </p:cNvCxnSpPr>
          <p:nvPr/>
        </p:nvCxnSpPr>
        <p:spPr bwMode="auto">
          <a:xfrm rot="-5400000">
            <a:off x="6069806" y="3123407"/>
            <a:ext cx="439737" cy="1631950"/>
          </a:xfrm>
          <a:prstGeom prst="curvedConnector3">
            <a:avLst>
              <a:gd name="adj1" fmla="val 18867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11" name="Google Shape;811;p17">
            <a:extLst>
              <a:ext uri="{FF2B5EF4-FFF2-40B4-BE49-F238E27FC236}">
                <a16:creationId xmlns:a16="http://schemas.microsoft.com/office/drawing/2014/main" id="{809B83FC-B65C-382F-9945-7ABF4CEBDCAF}"/>
              </a:ext>
            </a:extLst>
          </p:cNvPr>
          <p:cNvCxnSpPr>
            <a:cxnSpLocks noChangeShapeType="1"/>
            <a:stCxn id="804" idx="0"/>
            <a:endCxn id="809" idx="0"/>
          </p:cNvCxnSpPr>
          <p:nvPr/>
        </p:nvCxnSpPr>
        <p:spPr bwMode="auto">
          <a:xfrm rot="16200000" flipH="1">
            <a:off x="4469606" y="3155157"/>
            <a:ext cx="439737" cy="1568450"/>
          </a:xfrm>
          <a:prstGeom prst="curvedConnector3">
            <a:avLst>
              <a:gd name="adj1" fmla="val -87903"/>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09" name="Google Shape;809;p17">
            <a:extLst>
              <a:ext uri="{FF2B5EF4-FFF2-40B4-BE49-F238E27FC236}">
                <a16:creationId xmlns:a16="http://schemas.microsoft.com/office/drawing/2014/main" id="{B9A57EA5-F9D5-001A-43CD-BB0CCCA1CB90}"/>
              </a:ext>
            </a:extLst>
          </p:cNvPr>
          <p:cNvSpPr txBox="1">
            <a:spLocks noChangeArrowheads="1"/>
          </p:cNvSpPr>
          <p:nvPr/>
        </p:nvSpPr>
        <p:spPr bwMode="auto">
          <a:xfrm>
            <a:off x="5302250" y="415925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812" name="Google Shape;812;p17">
            <a:extLst>
              <a:ext uri="{FF2B5EF4-FFF2-40B4-BE49-F238E27FC236}">
                <a16:creationId xmlns:a16="http://schemas.microsoft.com/office/drawing/2014/main" id="{6AAF8788-D55E-A782-F943-49FBCFB7EF00}"/>
              </a:ext>
            </a:extLst>
          </p:cNvPr>
          <p:cNvSpPr txBox="1">
            <a:spLocks noChangeArrowheads="1"/>
          </p:cNvSpPr>
          <p:nvPr/>
        </p:nvSpPr>
        <p:spPr bwMode="auto">
          <a:xfrm>
            <a:off x="5948363" y="3336925"/>
            <a:ext cx="103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p>
        </p:txBody>
      </p:sp>
      <p:sp>
        <p:nvSpPr>
          <p:cNvPr id="813" name="Google Shape;813;p17">
            <a:extLst>
              <a:ext uri="{FF2B5EF4-FFF2-40B4-BE49-F238E27FC236}">
                <a16:creationId xmlns:a16="http://schemas.microsoft.com/office/drawing/2014/main" id="{BBD3EC8E-D685-E1EC-C672-DBCA2DDB01D9}"/>
              </a:ext>
            </a:extLst>
          </p:cNvPr>
          <p:cNvSpPr txBox="1">
            <a:spLocks noChangeArrowheads="1"/>
          </p:cNvSpPr>
          <p:nvPr/>
        </p:nvSpPr>
        <p:spPr bwMode="auto">
          <a:xfrm>
            <a:off x="2471738" y="3336925"/>
            <a:ext cx="865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j</a:t>
            </a:r>
            <a:endParaRPr lang="en-US" altLang="en-US" sz="1200">
              <a:solidFill>
                <a:srgbClr val="980000"/>
              </a:solidFill>
              <a:latin typeface="Calibri" panose="020F0502020204030204" pitchFamily="34" charset="0"/>
              <a:sym typeface="Calibri" panose="020F0502020204030204" pitchFamily="34" charset="0"/>
            </a:endParaRPr>
          </a:p>
        </p:txBody>
      </p:sp>
      <p:sp>
        <p:nvSpPr>
          <p:cNvPr id="810" name="Google Shape;810;p17">
            <a:extLst>
              <a:ext uri="{FF2B5EF4-FFF2-40B4-BE49-F238E27FC236}">
                <a16:creationId xmlns:a16="http://schemas.microsoft.com/office/drawing/2014/main" id="{3849185A-A75E-0CD0-8B40-F4F0215D5EFF}"/>
              </a:ext>
            </a:extLst>
          </p:cNvPr>
          <p:cNvSpPr>
            <a:spLocks noChangeArrowheads="1"/>
          </p:cNvSpPr>
          <p:nvPr/>
        </p:nvSpPr>
        <p:spPr bwMode="auto">
          <a:xfrm>
            <a:off x="6429375" y="3719513"/>
            <a:ext cx="1350963"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endParaRP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baseline="-25000">
                <a:solidFill>
                  <a:srgbClr val="980000"/>
                </a:solidFill>
                <a:latin typeface="Calibri" panose="020F0502020204030204" pitchFamily="34" charset="0"/>
                <a:sym typeface="Calibri" panose="020F0502020204030204" pitchFamily="34" charset="0"/>
              </a:rPr>
              <a:t>p </a:t>
            </a:r>
            <a:endParaRPr lang="en-US" altLang="en-US">
              <a:latin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cxnSp>
        <p:nvCxnSpPr>
          <p:cNvPr id="818" name="Google Shape;818;p17">
            <a:extLst>
              <a:ext uri="{FF2B5EF4-FFF2-40B4-BE49-F238E27FC236}">
                <a16:creationId xmlns:a16="http://schemas.microsoft.com/office/drawing/2014/main" id="{EC6C495A-0B23-27BE-788F-1A8D4ABA28A9}"/>
              </a:ext>
            </a:extLst>
          </p:cNvPr>
          <p:cNvCxnSpPr>
            <a:cxnSpLocks/>
            <a:stCxn id="810" idx="0"/>
            <a:endCxn id="49" idx="0"/>
          </p:cNvCxnSpPr>
          <p:nvPr/>
        </p:nvCxnSpPr>
        <p:spPr bwMode="auto">
          <a:xfrm rot="5400000" flipH="1" flipV="1">
            <a:off x="8142288" y="2682875"/>
            <a:ext cx="12700" cy="2073275"/>
          </a:xfrm>
          <a:prstGeom prst="curvedConnector3">
            <a:avLst>
              <a:gd name="adj1" fmla="val 310825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26" name="Google Shape;826;p17">
            <a:extLst>
              <a:ext uri="{FF2B5EF4-FFF2-40B4-BE49-F238E27FC236}">
                <a16:creationId xmlns:a16="http://schemas.microsoft.com/office/drawing/2014/main" id="{C1F85771-6737-76E9-6FE9-B04113BC2721}"/>
              </a:ext>
            </a:extLst>
          </p:cNvPr>
          <p:cNvCxnSpPr>
            <a:cxnSpLocks noChangeShapeType="1"/>
            <a:stCxn id="807" idx="0"/>
            <a:endCxn id="804" idx="0"/>
          </p:cNvCxnSpPr>
          <p:nvPr/>
        </p:nvCxnSpPr>
        <p:spPr bwMode="auto">
          <a:xfrm rot="16200000" flipH="1">
            <a:off x="2875757" y="2690019"/>
            <a:ext cx="0" cy="2058987"/>
          </a:xfrm>
          <a:prstGeom prst="curvedConnector3">
            <a:avLst>
              <a:gd name="adj1" fmla="val -64424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 name="Google Shape;812;p17">
            <a:extLst>
              <a:ext uri="{FF2B5EF4-FFF2-40B4-BE49-F238E27FC236}">
                <a16:creationId xmlns:a16="http://schemas.microsoft.com/office/drawing/2014/main" id="{9C94745F-6C5F-931A-AE22-0FD4DC65BEBD}"/>
              </a:ext>
            </a:extLst>
          </p:cNvPr>
          <p:cNvSpPr txBox="1">
            <a:spLocks noChangeArrowheads="1"/>
          </p:cNvSpPr>
          <p:nvPr/>
        </p:nvSpPr>
        <p:spPr bwMode="auto">
          <a:xfrm>
            <a:off x="4267200" y="3336925"/>
            <a:ext cx="103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3</a:t>
            </a:r>
            <a:r>
              <a:rPr lang="en-US" altLang="en-US" sz="1200" baseline="-25000">
                <a:solidFill>
                  <a:srgbClr val="980000"/>
                </a:solidFill>
                <a:latin typeface="Calibri" panose="020F0502020204030204" pitchFamily="34" charset="0"/>
                <a:sym typeface="Calibri" panose="020F0502020204030204" pitchFamily="34" charset="0"/>
              </a:rPr>
              <a:t>k</a:t>
            </a:r>
          </a:p>
        </p:txBody>
      </p:sp>
      <p:sp>
        <p:nvSpPr>
          <p:cNvPr id="49" name="Google Shape;726;p15">
            <a:extLst>
              <a:ext uri="{FF2B5EF4-FFF2-40B4-BE49-F238E27FC236}">
                <a16:creationId xmlns:a16="http://schemas.microsoft.com/office/drawing/2014/main" id="{172C6657-29BE-6DB5-DB25-15B0BA8606C0}"/>
              </a:ext>
            </a:extLst>
          </p:cNvPr>
          <p:cNvSpPr>
            <a:spLocks noChangeArrowheads="1"/>
          </p:cNvSpPr>
          <p:nvPr/>
        </p:nvSpPr>
        <p:spPr bwMode="auto">
          <a:xfrm>
            <a:off x="8504238" y="37195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50" name="Google Shape;722;p15">
            <a:extLst>
              <a:ext uri="{FF2B5EF4-FFF2-40B4-BE49-F238E27FC236}">
                <a16:creationId xmlns:a16="http://schemas.microsoft.com/office/drawing/2014/main" id="{72E85485-DACC-E00B-3701-CD32D82C5F6B}"/>
              </a:ext>
            </a:extLst>
          </p:cNvPr>
          <p:cNvSpPr txBox="1">
            <a:spLocks noChangeArrowheads="1"/>
          </p:cNvSpPr>
          <p:nvPr/>
        </p:nvSpPr>
        <p:spPr bwMode="auto">
          <a:xfrm>
            <a:off x="7753350" y="3336925"/>
            <a:ext cx="750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Final Error</a:t>
            </a:r>
          </a:p>
        </p:txBody>
      </p:sp>
      <p:sp>
        <p:nvSpPr>
          <p:cNvPr id="71697" name="Google Shape;942;p27">
            <a:extLst>
              <a:ext uri="{FF2B5EF4-FFF2-40B4-BE49-F238E27FC236}">
                <a16:creationId xmlns:a16="http://schemas.microsoft.com/office/drawing/2014/main" id="{67765291-CC0F-7D8E-63E0-F452B66020A5}"/>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698" name="Google Shape;943;p27">
            <a:extLst>
              <a:ext uri="{FF2B5EF4-FFF2-40B4-BE49-F238E27FC236}">
                <a16:creationId xmlns:a16="http://schemas.microsoft.com/office/drawing/2014/main" id="{684FCCAC-A6FB-8504-3DD7-F266AC0ABCFC}"/>
              </a:ext>
            </a:extLst>
          </p:cNvPr>
          <p:cNvSpPr txBox="1">
            <a:spLocks noChangeArrowheads="1"/>
          </p:cNvSpPr>
          <p:nvPr/>
        </p:nvSpPr>
        <p:spPr bwMode="auto">
          <a:xfrm>
            <a:off x="9072563" y="5934075"/>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71699" name="Google Shape;944;p27">
            <a:extLst>
              <a:ext uri="{FF2B5EF4-FFF2-40B4-BE49-F238E27FC236}">
                <a16:creationId xmlns:a16="http://schemas.microsoft.com/office/drawing/2014/main" id="{C9C8E699-5D27-44A9-16E6-F3F19C64B9DE}"/>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700" name="Google Shape;945;p27">
            <a:extLst>
              <a:ext uri="{FF2B5EF4-FFF2-40B4-BE49-F238E27FC236}">
                <a16:creationId xmlns:a16="http://schemas.microsoft.com/office/drawing/2014/main" id="{3AFABDF1-B86B-C968-2244-1CCCC56D7F5E}"/>
              </a:ext>
            </a:extLst>
          </p:cNvPr>
          <p:cNvSpPr txBox="1">
            <a:spLocks noChangeArrowheads="1"/>
          </p:cNvSpPr>
          <p:nvPr/>
        </p:nvSpPr>
        <p:spPr bwMode="auto">
          <a:xfrm>
            <a:off x="9072563" y="5494338"/>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71701" name="Google Shape;942;p27">
            <a:extLst>
              <a:ext uri="{FF2B5EF4-FFF2-40B4-BE49-F238E27FC236}">
                <a16:creationId xmlns:a16="http://schemas.microsoft.com/office/drawing/2014/main" id="{1F33A097-D936-D2D7-6986-C090380C92EC}"/>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1702" name="Google Shape;943;p27">
            <a:extLst>
              <a:ext uri="{FF2B5EF4-FFF2-40B4-BE49-F238E27FC236}">
                <a16:creationId xmlns:a16="http://schemas.microsoft.com/office/drawing/2014/main" id="{BE97DD85-C11C-F127-E81C-832685DFE9D4}"/>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0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4">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0">
                                            <p:bg/>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0">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0">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0">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0">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0">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0">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9"/>
                                        </p:tgtEl>
                                        <p:attrNameLst>
                                          <p:attrName>style.visibility</p:attrName>
                                        </p:attrNameLst>
                                      </p:cBhvr>
                                      <p:to>
                                        <p:strVal val="visible"/>
                                      </p:to>
                                    </p:set>
                                  </p:childTnLst>
                                </p:cTn>
                              </p:par>
                            </p:childTnLst>
                          </p:cTn>
                        </p:par>
                        <p:par>
                          <p:cTn id="49" fill="hold" nodeType="afterGroup">
                            <p:stCondLst>
                              <p:cond delay="0"/>
                            </p:stCondLst>
                            <p:childTnLst>
                              <p:par>
                                <p:cTn id="50" presetID="1" presetClass="entr" presetSubtype="0" fill="hold" nodeType="afterEffect">
                                  <p:stCondLst>
                                    <p:cond delay="0"/>
                                  </p:stCondLst>
                                  <p:childTnLst>
                                    <p:set>
                                      <p:cBhvr>
                                        <p:cTn id="51" dur="1" fill="hold">
                                          <p:stCondLst>
                                            <p:cond delay="0"/>
                                          </p:stCondLst>
                                        </p:cTn>
                                        <p:tgtEl>
                                          <p:spTgt spid="8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1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1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2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16" fill="hold" nodeType="clickEffect">
                                  <p:stCondLst>
                                    <p:cond delay="0"/>
                                  </p:stCondLst>
                                  <p:childTnLst>
                                    <p:set>
                                      <p:cBhvr>
                                        <p:cTn id="67" dur="1" fill="hold">
                                          <p:stCondLst>
                                            <p:cond delay="0"/>
                                          </p:stCondLst>
                                        </p:cTn>
                                        <p:tgtEl>
                                          <p:spTgt spid="807">
                                            <p:txEl>
                                              <p:pRg st="2" end="2"/>
                                            </p:txEl>
                                          </p:spTgt>
                                        </p:tgtEl>
                                        <p:attrNameLst>
                                          <p:attrName>style.visibility</p:attrName>
                                        </p:attrNameLst>
                                      </p:cBhvr>
                                      <p:to>
                                        <p:strVal val="visible"/>
                                      </p:to>
                                    </p:set>
                                    <p:anim calcmode="lin" valueType="num">
                                      <p:cBhvr>
                                        <p:cTn id="68"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69"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par>
                          <p:cTn id="70" fill="hold" nodeType="afterGroup">
                            <p:stCondLst>
                              <p:cond delay="500"/>
                            </p:stCondLst>
                            <p:childTnLst>
                              <p:par>
                                <p:cTn id="71" presetID="23" presetClass="entr" presetSubtype="16" fill="hold" nodeType="afterEffect">
                                  <p:stCondLst>
                                    <p:cond delay="0"/>
                                  </p:stCondLst>
                                  <p:childTnLst>
                                    <p:set>
                                      <p:cBhvr>
                                        <p:cTn id="72" dur="1" fill="hold">
                                          <p:stCondLst>
                                            <p:cond delay="0"/>
                                          </p:stCondLst>
                                        </p:cTn>
                                        <p:tgtEl>
                                          <p:spTgt spid="804">
                                            <p:txEl>
                                              <p:pRg st="3" end="3"/>
                                            </p:txEl>
                                          </p:spTgt>
                                        </p:tgtEl>
                                        <p:attrNameLst>
                                          <p:attrName>style.visibility</p:attrName>
                                        </p:attrNameLst>
                                      </p:cBhvr>
                                      <p:to>
                                        <p:strVal val="visible"/>
                                      </p:to>
                                    </p:set>
                                    <p:anim calcmode="lin" valueType="num">
                                      <p:cBhvr>
                                        <p:cTn id="73" dur="500" fill="hold"/>
                                        <p:tgtEl>
                                          <p:spTgt spid="804">
                                            <p:txEl>
                                              <p:pRg st="3" end="3"/>
                                            </p:txEl>
                                          </p:spTgt>
                                        </p:tgtEl>
                                        <p:attrNameLst>
                                          <p:attrName>ppt_w</p:attrName>
                                        </p:attrNameLst>
                                      </p:cBhvr>
                                      <p:tavLst>
                                        <p:tav tm="0">
                                          <p:val>
                                            <p:fltVal val="0"/>
                                          </p:val>
                                        </p:tav>
                                        <p:tav tm="100000">
                                          <p:val>
                                            <p:strVal val="#ppt_w"/>
                                          </p:val>
                                        </p:tav>
                                      </p:tavLst>
                                    </p:anim>
                                    <p:anim calcmode="lin" valueType="num">
                                      <p:cBhvr>
                                        <p:cTn id="74" dur="500" fill="hold"/>
                                        <p:tgtEl>
                                          <p:spTgt spid="804">
                                            <p:txEl>
                                              <p:pRg st="3" end="3"/>
                                            </p:txEl>
                                          </p:spTgt>
                                        </p:tgtEl>
                                        <p:attrNameLst>
                                          <p:attrName>ppt_h</p:attrName>
                                        </p:attrNameLst>
                                      </p:cBhvr>
                                      <p:tavLst>
                                        <p:tav tm="0">
                                          <p:val>
                                            <p:fltVal val="0"/>
                                          </p:val>
                                        </p:tav>
                                        <p:tav tm="100000">
                                          <p:val>
                                            <p:strVal val="#ppt_h"/>
                                          </p:val>
                                        </p:tav>
                                      </p:tavLst>
                                    </p:anim>
                                  </p:childTnLst>
                                </p:cTn>
                              </p:par>
                            </p:childTnLst>
                          </p:cTn>
                        </p:par>
                        <p:par>
                          <p:cTn id="75" fill="hold" nodeType="afterGroup">
                            <p:stCondLst>
                              <p:cond delay="1000"/>
                            </p:stCondLst>
                            <p:childTnLst>
                              <p:par>
                                <p:cTn id="76" presetID="23" presetClass="entr" presetSubtype="16" fill="hold" nodeType="afterEffect">
                                  <p:stCondLst>
                                    <p:cond delay="0"/>
                                  </p:stCondLst>
                                  <p:childTnLst>
                                    <p:set>
                                      <p:cBhvr>
                                        <p:cTn id="77" dur="1" fill="hold">
                                          <p:stCondLst>
                                            <p:cond delay="0"/>
                                          </p:stCondLst>
                                        </p:cTn>
                                        <p:tgtEl>
                                          <p:spTgt spid="810">
                                            <p:txEl>
                                              <p:pRg st="4" end="4"/>
                                            </p:txEl>
                                          </p:spTgt>
                                        </p:tgtEl>
                                        <p:attrNameLst>
                                          <p:attrName>style.visibility</p:attrName>
                                        </p:attrNameLst>
                                      </p:cBhvr>
                                      <p:to>
                                        <p:strVal val="visible"/>
                                      </p:to>
                                    </p:set>
                                    <p:anim calcmode="lin" valueType="num">
                                      <p:cBhvr>
                                        <p:cTn id="78" dur="500" fill="hold"/>
                                        <p:tgtEl>
                                          <p:spTgt spid="810">
                                            <p:txEl>
                                              <p:pRg st="4" end="4"/>
                                            </p:txEl>
                                          </p:spTgt>
                                        </p:tgtEl>
                                        <p:attrNameLst>
                                          <p:attrName>ppt_w</p:attrName>
                                        </p:attrNameLst>
                                      </p:cBhvr>
                                      <p:tavLst>
                                        <p:tav tm="0">
                                          <p:val>
                                            <p:fltVal val="0"/>
                                          </p:val>
                                        </p:tav>
                                        <p:tav tm="100000">
                                          <p:val>
                                            <p:strVal val="#ppt_w"/>
                                          </p:val>
                                        </p:tav>
                                      </p:tavLst>
                                    </p:anim>
                                    <p:anim calcmode="lin" valueType="num">
                                      <p:cBhvr>
                                        <p:cTn id="79" dur="500" fill="hold"/>
                                        <p:tgtEl>
                                          <p:spTgt spid="81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nodeType="clickEffect">
                                  <p:stCondLst>
                                    <p:cond delay="0"/>
                                  </p:stCondLst>
                                  <p:childTnLst>
                                    <p:set>
                                      <p:cBhvr>
                                        <p:cTn id="83" dur="1" fill="hold">
                                          <p:stCondLst>
                                            <p:cond delay="0"/>
                                          </p:stCondLst>
                                        </p:cTn>
                                        <p:tgtEl>
                                          <p:spTgt spid="813"/>
                                        </p:tgtEl>
                                        <p:attrNameLst>
                                          <p:attrName>style.visibility</p:attrName>
                                        </p:attrNameLst>
                                      </p:cBhvr>
                                      <p:to>
                                        <p:strVal val="visible"/>
                                      </p:to>
                                    </p:set>
                                    <p:anim calcmode="lin" valueType="num">
                                      <p:cBhvr>
                                        <p:cTn id="84" dur="500" fill="hold"/>
                                        <p:tgtEl>
                                          <p:spTgt spid="813"/>
                                        </p:tgtEl>
                                        <p:attrNameLst>
                                          <p:attrName>ppt_w</p:attrName>
                                        </p:attrNameLst>
                                      </p:cBhvr>
                                      <p:tavLst>
                                        <p:tav tm="0">
                                          <p:val>
                                            <p:fltVal val="0"/>
                                          </p:val>
                                        </p:tav>
                                        <p:tav tm="100000">
                                          <p:val>
                                            <p:strVal val="#ppt_w"/>
                                          </p:val>
                                        </p:tav>
                                      </p:tavLst>
                                    </p:anim>
                                    <p:anim calcmode="lin" valueType="num">
                                      <p:cBhvr>
                                        <p:cTn id="85" dur="500" fill="hold"/>
                                        <p:tgtEl>
                                          <p:spTgt spid="813"/>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3" presetClass="entr" presetSubtype="16"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childTnLst>
                                </p:cTn>
                              </p:par>
                            </p:childTnLst>
                          </p:cTn>
                        </p:par>
                        <p:par>
                          <p:cTn id="91" fill="hold" nodeType="afterGroup">
                            <p:stCondLst>
                              <p:cond delay="1000"/>
                            </p:stCondLst>
                            <p:childTnLst>
                              <p:par>
                                <p:cTn id="92" presetID="23" presetClass="entr" presetSubtype="16" fill="hold" nodeType="afterEffect">
                                  <p:stCondLst>
                                    <p:cond delay="0"/>
                                  </p:stCondLst>
                                  <p:childTnLst>
                                    <p:set>
                                      <p:cBhvr>
                                        <p:cTn id="93" dur="1" fill="hold">
                                          <p:stCondLst>
                                            <p:cond delay="0"/>
                                          </p:stCondLst>
                                        </p:cTn>
                                        <p:tgtEl>
                                          <p:spTgt spid="812"/>
                                        </p:tgtEl>
                                        <p:attrNameLst>
                                          <p:attrName>style.visibility</p:attrName>
                                        </p:attrNameLst>
                                      </p:cBhvr>
                                      <p:to>
                                        <p:strVal val="visible"/>
                                      </p:to>
                                    </p:set>
                                    <p:anim calcmode="lin" valueType="num">
                                      <p:cBhvr>
                                        <p:cTn id="94" dur="500" fill="hold"/>
                                        <p:tgtEl>
                                          <p:spTgt spid="812"/>
                                        </p:tgtEl>
                                        <p:attrNameLst>
                                          <p:attrName>ppt_w</p:attrName>
                                        </p:attrNameLst>
                                      </p:cBhvr>
                                      <p:tavLst>
                                        <p:tav tm="0">
                                          <p:val>
                                            <p:fltVal val="0"/>
                                          </p:val>
                                        </p:tav>
                                        <p:tav tm="100000">
                                          <p:val>
                                            <p:strVal val="#ppt_w"/>
                                          </p:val>
                                        </p:tav>
                                      </p:tavLst>
                                    </p:anim>
                                    <p:anim calcmode="lin" valueType="num">
                                      <p:cBhvr>
                                        <p:cTn id="95" dur="500" fill="hold"/>
                                        <p:tgtEl>
                                          <p:spTgt spid="812"/>
                                        </p:tgtEl>
                                        <p:attrNameLst>
                                          <p:attrName>ppt_h</p:attrName>
                                        </p:attrNameLst>
                                      </p:cBhvr>
                                      <p:tavLst>
                                        <p:tav tm="0">
                                          <p:val>
                                            <p:fltVal val="0"/>
                                          </p:val>
                                        </p:tav>
                                        <p:tav tm="100000">
                                          <p:val>
                                            <p:strVal val="#ppt_h"/>
                                          </p:val>
                                        </p:tav>
                                      </p:tavLst>
                                    </p:anim>
                                  </p:childTnLst>
                                </p:cTn>
                              </p:par>
                            </p:childTnLst>
                          </p:cTn>
                        </p:par>
                        <p:par>
                          <p:cTn id="96" fill="hold" nodeType="afterGroup">
                            <p:stCondLst>
                              <p:cond delay="1500"/>
                            </p:stCondLst>
                            <p:childTnLst>
                              <p:par>
                                <p:cTn id="97" presetID="23" presetClass="entr" presetSubtype="16" fill="hold"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3" presetClass="entr" presetSubtype="16" fill="hold" nodeType="clickEffect">
                                  <p:stCondLst>
                                    <p:cond delay="0"/>
                                  </p:stCondLst>
                                  <p:childTnLst>
                                    <p:set>
                                      <p:cBhvr>
                                        <p:cTn id="104" dur="1" fill="hold">
                                          <p:stCondLst>
                                            <p:cond delay="0"/>
                                          </p:stCondLst>
                                        </p:cTn>
                                        <p:tgtEl>
                                          <p:spTgt spid="804">
                                            <p:bg/>
                                          </p:spTgt>
                                        </p:tgtEl>
                                        <p:attrNameLst>
                                          <p:attrName>style.visibility</p:attrName>
                                        </p:attrNameLst>
                                      </p:cBhvr>
                                      <p:to>
                                        <p:strVal val="visible"/>
                                      </p:to>
                                    </p:set>
                                    <p:anim calcmode="lin" valueType="num">
                                      <p:cBhvr>
                                        <p:cTn id="105" dur="500" fill="hold"/>
                                        <p:tgtEl>
                                          <p:spTgt spid="804">
                                            <p:bg/>
                                          </p:spTgt>
                                        </p:tgtEl>
                                        <p:attrNameLst>
                                          <p:attrName>ppt_w</p:attrName>
                                        </p:attrNameLst>
                                      </p:cBhvr>
                                      <p:tavLst>
                                        <p:tav tm="0">
                                          <p:val>
                                            <p:fltVal val="0"/>
                                          </p:val>
                                        </p:tav>
                                        <p:tav tm="100000">
                                          <p:val>
                                            <p:strVal val="#ppt_w"/>
                                          </p:val>
                                        </p:tav>
                                      </p:tavLst>
                                    </p:anim>
                                    <p:anim calcmode="lin" valueType="num">
                                      <p:cBhvr>
                                        <p:cTn id="106" dur="500" fill="hold"/>
                                        <p:tgtEl>
                                          <p:spTgt spid="804">
                                            <p:bg/>
                                          </p:spTgt>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500"/>
                            </p:stCondLst>
                            <p:childTnLst>
                              <p:par>
                                <p:cTn id="108" presetID="23" presetClass="entr" presetSubtype="16" fill="hold" nodeType="afterEffect">
                                  <p:stCondLst>
                                    <p:cond delay="0"/>
                                  </p:stCondLst>
                                  <p:childTnLst>
                                    <p:set>
                                      <p:cBhvr>
                                        <p:cTn id="109" dur="1" fill="hold">
                                          <p:stCondLst>
                                            <p:cond delay="0"/>
                                          </p:stCondLst>
                                        </p:cTn>
                                        <p:tgtEl>
                                          <p:spTgt spid="810">
                                            <p:bg/>
                                          </p:spTgt>
                                        </p:tgtEl>
                                        <p:attrNameLst>
                                          <p:attrName>style.visibility</p:attrName>
                                        </p:attrNameLst>
                                      </p:cBhvr>
                                      <p:to>
                                        <p:strVal val="visible"/>
                                      </p:to>
                                    </p:set>
                                    <p:anim calcmode="lin" valueType="num">
                                      <p:cBhvr>
                                        <p:cTn id="110" dur="500" fill="hold"/>
                                        <p:tgtEl>
                                          <p:spTgt spid="810">
                                            <p:bg/>
                                          </p:spTgt>
                                        </p:tgtEl>
                                        <p:attrNameLst>
                                          <p:attrName>ppt_w</p:attrName>
                                        </p:attrNameLst>
                                      </p:cBhvr>
                                      <p:tavLst>
                                        <p:tav tm="0">
                                          <p:val>
                                            <p:fltVal val="0"/>
                                          </p:val>
                                        </p:tav>
                                        <p:tav tm="100000">
                                          <p:val>
                                            <p:strVal val="#ppt_w"/>
                                          </p:val>
                                        </p:tav>
                                      </p:tavLst>
                                    </p:anim>
                                    <p:anim calcmode="lin" valueType="num">
                                      <p:cBhvr>
                                        <p:cTn id="111" dur="500" fill="hold"/>
                                        <p:tgtEl>
                                          <p:spTgt spid="810">
                                            <p:bg/>
                                          </p:spTgt>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1000"/>
                            </p:stCondLst>
                            <p:childTnLst>
                              <p:par>
                                <p:cTn id="113" presetID="23" presetClass="entr" presetSubtype="16"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p:cTn id="115" dur="500" fill="hold"/>
                                        <p:tgtEl>
                                          <p:spTgt spid="49"/>
                                        </p:tgtEl>
                                        <p:attrNameLst>
                                          <p:attrName>ppt_w</p:attrName>
                                        </p:attrNameLst>
                                      </p:cBhvr>
                                      <p:tavLst>
                                        <p:tav tm="0">
                                          <p:val>
                                            <p:fltVal val="0"/>
                                          </p:val>
                                        </p:tav>
                                        <p:tav tm="100000">
                                          <p:val>
                                            <p:strVal val="#ppt_w"/>
                                          </p:val>
                                        </p:tav>
                                      </p:tavLst>
                                    </p:anim>
                                    <p:anim calcmode="lin" valueType="num">
                                      <p:cBhvr>
                                        <p:cTn id="116"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nodeType="clickEffect">
                                  <p:stCondLst>
                                    <p:cond delay="0"/>
                                  </p:stCondLst>
                                  <p:childTnLst>
                                    <p:set>
                                      <p:cBhvr>
                                        <p:cTn id="120" dur="1" fill="hold">
                                          <p:stCondLst>
                                            <p:cond delay="0"/>
                                          </p:stCondLst>
                                        </p:cTn>
                                        <p:tgtEl>
                                          <p:spTgt spid="49"/>
                                        </p:tgtEl>
                                        <p:attrNameLst>
                                          <p:attrName>style.visibility</p:attrName>
                                        </p:attrNameLst>
                                      </p:cBhvr>
                                      <p:to>
                                        <p:strVal val="visible"/>
                                      </p:to>
                                    </p:set>
                                    <p:anim calcmode="lin" valueType="num">
                                      <p:cBhvr>
                                        <p:cTn id="121" dur="500" fill="hold"/>
                                        <p:tgtEl>
                                          <p:spTgt spid="49"/>
                                        </p:tgtEl>
                                        <p:attrNameLst>
                                          <p:attrName>ppt_w</p:attrName>
                                        </p:attrNameLst>
                                      </p:cBhvr>
                                      <p:tavLst>
                                        <p:tav tm="0">
                                          <p:val>
                                            <p:fltVal val="0"/>
                                          </p:val>
                                        </p:tav>
                                        <p:tav tm="100000">
                                          <p:val>
                                            <p:strVal val="#ppt_w"/>
                                          </p:val>
                                        </p:tav>
                                      </p:tavLst>
                                    </p:anim>
                                    <p:anim calcmode="lin" valueType="num">
                                      <p:cBhvr>
                                        <p:cTn id="122" dur="500" fill="hold"/>
                                        <p:tgtEl>
                                          <p:spTgt spid="49"/>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23" presetClass="entr" presetSubtype="16" fill="hold" nodeType="afterEffect">
                                  <p:stCondLst>
                                    <p:cond delay="0"/>
                                  </p:stCondLst>
                                  <p:childTnLst>
                                    <p:set>
                                      <p:cBhvr>
                                        <p:cTn id="125" dur="1" fill="hold">
                                          <p:stCondLst>
                                            <p:cond delay="0"/>
                                          </p:stCondLst>
                                        </p:cTn>
                                        <p:tgtEl>
                                          <p:spTgt spid="50"/>
                                        </p:tgtEl>
                                        <p:attrNameLst>
                                          <p:attrName>style.visibility</p:attrName>
                                        </p:attrNameLst>
                                      </p:cBhvr>
                                      <p:to>
                                        <p:strVal val="visible"/>
                                      </p:to>
                                    </p:set>
                                    <p:anim calcmode="lin" valueType="num">
                                      <p:cBhvr>
                                        <p:cTn id="126" dur="500" fill="hold"/>
                                        <p:tgtEl>
                                          <p:spTgt spid="50"/>
                                        </p:tgtEl>
                                        <p:attrNameLst>
                                          <p:attrName>ppt_w</p:attrName>
                                        </p:attrNameLst>
                                      </p:cBhvr>
                                      <p:tavLst>
                                        <p:tav tm="0">
                                          <p:val>
                                            <p:fltVal val="0"/>
                                          </p:val>
                                        </p:tav>
                                        <p:tav tm="100000">
                                          <p:val>
                                            <p:strVal val="#ppt_w"/>
                                          </p:val>
                                        </p:tav>
                                      </p:tavLst>
                                    </p:anim>
                                    <p:anim calcmode="lin" valueType="num">
                                      <p:cBhvr>
                                        <p:cTn id="127" dur="500" fill="hold"/>
                                        <p:tgtEl>
                                          <p:spTgt spid="50"/>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1000"/>
                            </p:stCondLst>
                            <p:childTnLst>
                              <p:par>
                                <p:cTn id="129" presetID="23" presetClass="entr" presetSubtype="16" fill="hold" nodeType="afterEffect">
                                  <p:stCondLst>
                                    <p:cond delay="0"/>
                                  </p:stCondLst>
                                  <p:childTnLst>
                                    <p:set>
                                      <p:cBhvr>
                                        <p:cTn id="130" dur="1" fill="hold">
                                          <p:stCondLst>
                                            <p:cond delay="0"/>
                                          </p:stCondLst>
                                        </p:cTn>
                                        <p:tgtEl>
                                          <p:spTgt spid="812"/>
                                        </p:tgtEl>
                                        <p:attrNameLst>
                                          <p:attrName>style.visibility</p:attrName>
                                        </p:attrNameLst>
                                      </p:cBhvr>
                                      <p:to>
                                        <p:strVal val="visible"/>
                                      </p:to>
                                    </p:set>
                                    <p:anim calcmode="lin" valueType="num">
                                      <p:cBhvr>
                                        <p:cTn id="131" dur="500" fill="hold"/>
                                        <p:tgtEl>
                                          <p:spTgt spid="812"/>
                                        </p:tgtEl>
                                        <p:attrNameLst>
                                          <p:attrName>ppt_w</p:attrName>
                                        </p:attrNameLst>
                                      </p:cBhvr>
                                      <p:tavLst>
                                        <p:tav tm="0">
                                          <p:val>
                                            <p:fltVal val="0"/>
                                          </p:val>
                                        </p:tav>
                                        <p:tav tm="100000">
                                          <p:val>
                                            <p:strVal val="#ppt_w"/>
                                          </p:val>
                                        </p:tav>
                                      </p:tavLst>
                                    </p:anim>
                                    <p:anim calcmode="lin" valueType="num">
                                      <p:cBhvr>
                                        <p:cTn id="132" dur="500" fill="hold"/>
                                        <p:tgtEl>
                                          <p:spTgt spid="812"/>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1500"/>
                            </p:stCondLst>
                            <p:childTnLst>
                              <p:par>
                                <p:cTn id="134" presetID="23" presetClass="entr" presetSubtype="16" fill="hold" nodeType="after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ppt_w</p:attrName>
                                        </p:attrNameLst>
                                      </p:cBhvr>
                                      <p:tavLst>
                                        <p:tav tm="0">
                                          <p:val>
                                            <p:fltVal val="0"/>
                                          </p:val>
                                        </p:tav>
                                        <p:tav tm="100000">
                                          <p:val>
                                            <p:strVal val="#ppt_w"/>
                                          </p:val>
                                        </p:tav>
                                      </p:tavLst>
                                    </p:anim>
                                    <p:anim calcmode="lin" valueType="num">
                                      <p:cBhvr>
                                        <p:cTn id="137" dur="500" fill="hold"/>
                                        <p:tgtEl>
                                          <p:spTgt spid="26"/>
                                        </p:tgtEl>
                                        <p:attrNameLst>
                                          <p:attrName>ppt_h</p:attrName>
                                        </p:attrNameLst>
                                      </p:cBhvr>
                                      <p:tavLst>
                                        <p:tav tm="0">
                                          <p:val>
                                            <p:fltVal val="0"/>
                                          </p:val>
                                        </p:tav>
                                        <p:tav tm="100000">
                                          <p:val>
                                            <p:strVal val="#ppt_h"/>
                                          </p:val>
                                        </p:tav>
                                      </p:tavLst>
                                    </p:anim>
                                  </p:childTnLst>
                                </p:cTn>
                              </p:par>
                            </p:childTnLst>
                          </p:cTn>
                        </p:par>
                        <p:par>
                          <p:cTn id="138" fill="hold" nodeType="afterGroup">
                            <p:stCondLst>
                              <p:cond delay="2000"/>
                            </p:stCondLst>
                            <p:childTnLst>
                              <p:par>
                                <p:cTn id="139" presetID="23" presetClass="entr" presetSubtype="16" fill="hold" nodeType="afterEffect">
                                  <p:stCondLst>
                                    <p:cond delay="0"/>
                                  </p:stCondLst>
                                  <p:childTnLst>
                                    <p:set>
                                      <p:cBhvr>
                                        <p:cTn id="140" dur="1" fill="hold">
                                          <p:stCondLst>
                                            <p:cond delay="0"/>
                                          </p:stCondLst>
                                        </p:cTn>
                                        <p:tgtEl>
                                          <p:spTgt spid="813"/>
                                        </p:tgtEl>
                                        <p:attrNameLst>
                                          <p:attrName>style.visibility</p:attrName>
                                        </p:attrNameLst>
                                      </p:cBhvr>
                                      <p:to>
                                        <p:strVal val="visible"/>
                                      </p:to>
                                    </p:set>
                                    <p:anim calcmode="lin" valueType="num">
                                      <p:cBhvr>
                                        <p:cTn id="141" dur="500" fill="hold"/>
                                        <p:tgtEl>
                                          <p:spTgt spid="813"/>
                                        </p:tgtEl>
                                        <p:attrNameLst>
                                          <p:attrName>ppt_w</p:attrName>
                                        </p:attrNameLst>
                                      </p:cBhvr>
                                      <p:tavLst>
                                        <p:tav tm="0">
                                          <p:val>
                                            <p:fltVal val="0"/>
                                          </p:val>
                                        </p:tav>
                                        <p:tav tm="100000">
                                          <p:val>
                                            <p:strVal val="#ppt_w"/>
                                          </p:val>
                                        </p:tav>
                                      </p:tavLst>
                                    </p:anim>
                                    <p:anim calcmode="lin" valueType="num">
                                      <p:cBhvr>
                                        <p:cTn id="142" dur="500" fill="hold"/>
                                        <p:tgtEl>
                                          <p:spTgt spid="813"/>
                                        </p:tgtEl>
                                        <p:attrNameLst>
                                          <p:attrName>ppt_h</p:attrName>
                                        </p:attrNameLst>
                                      </p:cBhvr>
                                      <p:tavLst>
                                        <p:tav tm="0">
                                          <p:val>
                                            <p:fltVal val="0"/>
                                          </p:val>
                                        </p:tav>
                                        <p:tav tm="100000">
                                          <p:val>
                                            <p:strVal val="#ppt_h"/>
                                          </p:val>
                                        </p:tav>
                                      </p:tavLst>
                                    </p:anim>
                                  </p:childTnLst>
                                </p:cTn>
                              </p:par>
                            </p:childTnLst>
                          </p:cTn>
                        </p:par>
                        <p:par>
                          <p:cTn id="143" fill="hold" nodeType="afterGroup">
                            <p:stCondLst>
                              <p:cond delay="2500"/>
                            </p:stCondLst>
                            <p:childTnLst>
                              <p:par>
                                <p:cTn id="144" presetID="23" presetClass="entr" presetSubtype="16" fill="hold" nodeType="afterEffect">
                                  <p:stCondLst>
                                    <p:cond delay="0"/>
                                  </p:stCondLst>
                                  <p:childTnLst>
                                    <p:set>
                                      <p:cBhvr>
                                        <p:cTn id="145" dur="1" fill="hold">
                                          <p:stCondLst>
                                            <p:cond delay="0"/>
                                          </p:stCondLst>
                                        </p:cTn>
                                        <p:tgtEl>
                                          <p:spTgt spid="807">
                                            <p:txEl>
                                              <p:pRg st="2" end="2"/>
                                            </p:txEl>
                                          </p:spTgt>
                                        </p:tgtEl>
                                        <p:attrNameLst>
                                          <p:attrName>style.visibility</p:attrName>
                                        </p:attrNameLst>
                                      </p:cBhvr>
                                      <p:to>
                                        <p:strVal val="visible"/>
                                      </p:to>
                                    </p:set>
                                    <p:anim calcmode="lin" valueType="num">
                                      <p:cBhvr>
                                        <p:cTn id="146" dur="500" fill="hold"/>
                                        <p:tgtEl>
                                          <p:spTgt spid="807">
                                            <p:txEl>
                                              <p:pRg st="2" end="2"/>
                                            </p:txEl>
                                          </p:spTgt>
                                        </p:tgtEl>
                                        <p:attrNameLst>
                                          <p:attrName>ppt_w</p:attrName>
                                        </p:attrNameLst>
                                      </p:cBhvr>
                                      <p:tavLst>
                                        <p:tav tm="0">
                                          <p:val>
                                            <p:fltVal val="0"/>
                                          </p:val>
                                        </p:tav>
                                        <p:tav tm="100000">
                                          <p:val>
                                            <p:strVal val="#ppt_w"/>
                                          </p:val>
                                        </p:tav>
                                      </p:tavLst>
                                    </p:anim>
                                    <p:anim calcmode="lin" valueType="num">
                                      <p:cBhvr>
                                        <p:cTn id="147" dur="500" fill="hold"/>
                                        <p:tgtEl>
                                          <p:spTgt spid="80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build="allAtOnce" animBg="1"/>
      <p:bldP spid="804" grpId="1" uiExpand="1" build="allAtOnce" animBg="1"/>
      <p:bldP spid="807" grpId="0" build="allAtOnce" animBg="1"/>
      <p:bldP spid="809" grpId="0"/>
      <p:bldP spid="812" grpId="0"/>
      <p:bldP spid="812" grpId="1"/>
      <p:bldP spid="812" grpId="2"/>
      <p:bldP spid="813" grpId="0"/>
      <p:bldP spid="813" grpId="1"/>
      <p:bldP spid="813" grpId="2"/>
      <p:bldP spid="810" grpId="0" build="allAtOnce" animBg="1"/>
      <p:bldP spid="810" grpId="1" uiExpand="1" build="allAtOnce" animBg="1"/>
      <p:bldP spid="26" grpId="0"/>
      <p:bldP spid="26" grpId="1"/>
      <p:bldP spid="26" grpId="2"/>
      <p:bldP spid="49" grpId="0" animBg="1"/>
      <p:bldP spid="49" grpId="1" animBg="1"/>
      <p:bldP spid="49" grpId="2" animBg="1"/>
      <p:bldP spid="50" grpId="0"/>
      <p:bldP spid="50" grpId="1"/>
      <p:bldP spid="50"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Google Shape;765;p18">
            <a:extLst>
              <a:ext uri="{FF2B5EF4-FFF2-40B4-BE49-F238E27FC236}">
                <a16:creationId xmlns:a16="http://schemas.microsoft.com/office/drawing/2014/main" id="{040F85C8-0238-EAE0-DF18-2F730FAD40D7}"/>
              </a:ext>
            </a:extLst>
          </p:cNvPr>
          <p:cNvSpPr txBox="1">
            <a:spLocks noGrp="1" noChangeArrowheads="1"/>
          </p:cNvSpPr>
          <p:nvPr>
            <p:ph type="title"/>
          </p:nvPr>
        </p:nvSpPr>
        <p:spPr>
          <a:xfrm>
            <a:off x="573088" y="0"/>
            <a:ext cx="10477500" cy="1227138"/>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Converging Vulnerabilities</a:t>
            </a:r>
          </a:p>
        </p:txBody>
      </p:sp>
      <p:sp>
        <p:nvSpPr>
          <p:cNvPr id="766" name="Google Shape;766;p18">
            <a:extLst>
              <a:ext uri="{FF2B5EF4-FFF2-40B4-BE49-F238E27FC236}">
                <a16:creationId xmlns:a16="http://schemas.microsoft.com/office/drawing/2014/main" id="{F1BA2118-A90F-CE5B-8AA3-BEA0356EAA5D}"/>
              </a:ext>
            </a:extLst>
          </p:cNvPr>
          <p:cNvSpPr>
            <a:spLocks noChangeArrowheads="1"/>
          </p:cNvSpPr>
          <p:nvPr/>
        </p:nvSpPr>
        <p:spPr bwMode="auto">
          <a:xfrm>
            <a:off x="1422400" y="2266950"/>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767" name="Google Shape;767;p18">
            <a:extLst>
              <a:ext uri="{FF2B5EF4-FFF2-40B4-BE49-F238E27FC236}">
                <a16:creationId xmlns:a16="http://schemas.microsoft.com/office/drawing/2014/main" id="{00D4809B-4BCC-F4FF-14AE-3861DBBF93F7}"/>
              </a:ext>
            </a:extLst>
          </p:cNvPr>
          <p:cNvCxnSpPr>
            <a:cxnSpLocks/>
            <a:stCxn id="766" idx="0"/>
            <a:endCxn id="768" idx="0"/>
          </p:cNvCxnSpPr>
          <p:nvPr/>
        </p:nvCxnSpPr>
        <p:spPr bwMode="auto">
          <a:xfrm rot="16200000" flipH="1">
            <a:off x="2855119" y="1508919"/>
            <a:ext cx="439738" cy="1955800"/>
          </a:xfrm>
          <a:prstGeom prst="curvedConnector3">
            <a:avLst>
              <a:gd name="adj1" fmla="val -12534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769" name="Google Shape;769;p18">
            <a:extLst>
              <a:ext uri="{FF2B5EF4-FFF2-40B4-BE49-F238E27FC236}">
                <a16:creationId xmlns:a16="http://schemas.microsoft.com/office/drawing/2014/main" id="{7653BCAE-402E-69B9-EED6-3BE532FD94F2}"/>
              </a:ext>
            </a:extLst>
          </p:cNvPr>
          <p:cNvCxnSpPr>
            <a:cxnSpLocks/>
            <a:stCxn id="771" idx="6"/>
            <a:endCxn id="39" idx="0"/>
          </p:cNvCxnSpPr>
          <p:nvPr/>
        </p:nvCxnSpPr>
        <p:spPr bwMode="auto">
          <a:xfrm flipV="1">
            <a:off x="7874000" y="2208213"/>
            <a:ext cx="1651000" cy="666750"/>
          </a:xfrm>
          <a:prstGeom prst="curvedConnector4">
            <a:avLst>
              <a:gd name="adj1" fmla="val 16477"/>
              <a:gd name="adj2" fmla="val 173671"/>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772" name="Google Shape;772;p18">
            <a:extLst>
              <a:ext uri="{FF2B5EF4-FFF2-40B4-BE49-F238E27FC236}">
                <a16:creationId xmlns:a16="http://schemas.microsoft.com/office/drawing/2014/main" id="{B00CD536-3CF1-5971-6408-A3451D1C8449}"/>
              </a:ext>
            </a:extLst>
          </p:cNvPr>
          <p:cNvCxnSpPr>
            <a:cxnSpLocks/>
            <a:stCxn id="768" idx="0"/>
            <a:endCxn id="781" idx="0"/>
          </p:cNvCxnSpPr>
          <p:nvPr/>
        </p:nvCxnSpPr>
        <p:spPr bwMode="auto">
          <a:xfrm rot="5400000" flipH="1" flipV="1">
            <a:off x="4758531" y="1502570"/>
            <a:ext cx="498475" cy="1909762"/>
          </a:xfrm>
          <a:prstGeom prst="curvedConnector3">
            <a:avLst>
              <a:gd name="adj1" fmla="val 19950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68" name="Google Shape;768;p18">
            <a:extLst>
              <a:ext uri="{FF2B5EF4-FFF2-40B4-BE49-F238E27FC236}">
                <a16:creationId xmlns:a16="http://schemas.microsoft.com/office/drawing/2014/main" id="{265823D1-73C0-250A-6860-805F93037626}"/>
              </a:ext>
            </a:extLst>
          </p:cNvPr>
          <p:cNvSpPr txBox="1">
            <a:spLocks noChangeArrowheads="1"/>
          </p:cNvSpPr>
          <p:nvPr/>
        </p:nvSpPr>
        <p:spPr bwMode="auto">
          <a:xfrm>
            <a:off x="3881438" y="2706688"/>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774" name="Google Shape;774;p18">
            <a:extLst>
              <a:ext uri="{FF2B5EF4-FFF2-40B4-BE49-F238E27FC236}">
                <a16:creationId xmlns:a16="http://schemas.microsoft.com/office/drawing/2014/main" id="{8F1F34A9-5BED-5791-838B-C2A8F3B5D834}"/>
              </a:ext>
            </a:extLst>
          </p:cNvPr>
          <p:cNvSpPr txBox="1">
            <a:spLocks noChangeArrowheads="1"/>
          </p:cNvSpPr>
          <p:nvPr/>
        </p:nvSpPr>
        <p:spPr bwMode="auto">
          <a:xfrm>
            <a:off x="2517775" y="1747838"/>
            <a:ext cx="1114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cxnSp>
        <p:nvCxnSpPr>
          <p:cNvPr id="775" name="Google Shape;775;p18">
            <a:extLst>
              <a:ext uri="{FF2B5EF4-FFF2-40B4-BE49-F238E27FC236}">
                <a16:creationId xmlns:a16="http://schemas.microsoft.com/office/drawing/2014/main" id="{7498010E-BCFC-7A58-7BA2-FC7B26727100}"/>
              </a:ext>
            </a:extLst>
          </p:cNvPr>
          <p:cNvCxnSpPr>
            <a:cxnSpLocks noChangeShapeType="1"/>
            <a:stCxn id="776" idx="0"/>
            <a:endCxn id="771" idx="4"/>
          </p:cNvCxnSpPr>
          <p:nvPr/>
        </p:nvCxnSpPr>
        <p:spPr bwMode="auto">
          <a:xfrm rot="5400000" flipH="1" flipV="1">
            <a:off x="5898357" y="2794794"/>
            <a:ext cx="1625600" cy="2065337"/>
          </a:xfrm>
          <a:prstGeom prst="curvedConnector3">
            <a:avLst>
              <a:gd name="adj1" fmla="val 3309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76" name="Google Shape;776;p18">
            <a:extLst>
              <a:ext uri="{FF2B5EF4-FFF2-40B4-BE49-F238E27FC236}">
                <a16:creationId xmlns:a16="http://schemas.microsoft.com/office/drawing/2014/main" id="{04857D7C-BFFA-1F75-7835-70D0A276D561}"/>
              </a:ext>
            </a:extLst>
          </p:cNvPr>
          <p:cNvSpPr>
            <a:spLocks noChangeArrowheads="1"/>
          </p:cNvSpPr>
          <p:nvPr/>
        </p:nvSpPr>
        <p:spPr bwMode="auto">
          <a:xfrm>
            <a:off x="5002213" y="4640263"/>
            <a:ext cx="1350962" cy="1279525"/>
          </a:xfrm>
          <a:prstGeom prst="ellipse">
            <a:avLst/>
          </a:prstGeom>
          <a:solidFill>
            <a:srgbClr val="D9D2E9"/>
          </a:solidFill>
          <a:ln w="9525">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q’</a:t>
            </a:r>
            <a:br>
              <a:rPr lang="en-US" altLang="en-US" sz="1200" b="1">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(operation q’</a:t>
            </a:r>
          </a:p>
          <a:p>
            <a:pPr algn="ctr" eaLnBrk="1" hangingPunct="1">
              <a:buSzPts val="1100"/>
            </a:pP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a:t>
            </a:r>
            <a:r>
              <a:rPr lang="en-US" altLang="en-US" sz="4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q’</a:t>
            </a:r>
            <a:r>
              <a:rPr lang="en-US" altLang="en-US" baseline="-25000">
                <a:solidFill>
                  <a:srgbClr val="980000"/>
                </a:solidFill>
                <a:latin typeface="Calibri" panose="020F0502020204030204" pitchFamily="34" charset="0"/>
                <a:sym typeface="Calibri" panose="020F0502020204030204" pitchFamily="34" charset="0"/>
              </a:rPr>
              <a:t>k</a:t>
            </a:r>
            <a:endParaRPr lang="en-US" altLang="en-US" sz="1200" baseline="-25000">
              <a:solidFill>
                <a:srgbClr val="980000"/>
              </a:solidFill>
              <a:latin typeface="Calibri" panose="020F0502020204030204" pitchFamily="34" charset="0"/>
              <a:sym typeface="Calibri" panose="020F0502020204030204" pitchFamily="34" charset="0"/>
            </a:endParaRP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solidFill>
                <a:srgbClr val="FFFFFF"/>
              </a:solidFill>
              <a:latin typeface="Calibri" panose="020F0502020204030204" pitchFamily="34" charset="0"/>
              <a:sym typeface="Calibri" panose="020F0502020204030204" pitchFamily="34" charset="0"/>
            </a:endParaRPr>
          </a:p>
        </p:txBody>
      </p:sp>
      <p:sp>
        <p:nvSpPr>
          <p:cNvPr id="777" name="Google Shape;777;p18">
            <a:extLst>
              <a:ext uri="{FF2B5EF4-FFF2-40B4-BE49-F238E27FC236}">
                <a16:creationId xmlns:a16="http://schemas.microsoft.com/office/drawing/2014/main" id="{30CC304B-5FF4-6B29-93BF-EDD2F71AD345}"/>
              </a:ext>
            </a:extLst>
          </p:cNvPr>
          <p:cNvSpPr txBox="1">
            <a:spLocks noChangeArrowheads="1"/>
          </p:cNvSpPr>
          <p:nvPr/>
        </p:nvSpPr>
        <p:spPr bwMode="auto">
          <a:xfrm>
            <a:off x="3579813" y="5102225"/>
            <a:ext cx="344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latin typeface="Calibri" panose="020F0502020204030204" pitchFamily="34" charset="0"/>
                <a:sym typeface="Calibri" panose="020F0502020204030204" pitchFamily="34" charset="0"/>
              </a:rPr>
              <a:t>…</a:t>
            </a:r>
          </a:p>
        </p:txBody>
      </p:sp>
      <p:sp>
        <p:nvSpPr>
          <p:cNvPr id="781" name="Google Shape;781;p18">
            <a:extLst>
              <a:ext uri="{FF2B5EF4-FFF2-40B4-BE49-F238E27FC236}">
                <a16:creationId xmlns:a16="http://schemas.microsoft.com/office/drawing/2014/main" id="{B11C9133-4804-0515-ACCB-96A5D9FBEC20}"/>
              </a:ext>
            </a:extLst>
          </p:cNvPr>
          <p:cNvSpPr>
            <a:spLocks noChangeArrowheads="1"/>
          </p:cNvSpPr>
          <p:nvPr/>
        </p:nvSpPr>
        <p:spPr bwMode="auto">
          <a:xfrm>
            <a:off x="5287963" y="2208213"/>
            <a:ext cx="1350962" cy="1279525"/>
          </a:xfrm>
          <a:prstGeom prst="ellipse">
            <a:avLst/>
          </a:prstGeom>
          <a:solidFill>
            <a:srgbClr val="D9D2E9"/>
          </a:solidFill>
          <a:ln w="12700">
            <a:solidFill>
              <a:srgbClr val="D9D2E9"/>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n</a:t>
            </a:r>
          </a:p>
          <a:p>
            <a:pPr algn="ctr" eaLnBrk="1" hangingPunct="1">
              <a:buSzPts val="1100"/>
            </a:pPr>
            <a:r>
              <a:rPr lang="en-US" altLang="en-US" sz="1200">
                <a:latin typeface="Calibri" panose="020F0502020204030204" pitchFamily="34" charset="0"/>
                <a:sym typeface="Calibri" panose="020F0502020204030204" pitchFamily="34" charset="0"/>
              </a:rPr>
              <a:t>(operation n</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sz="1200" baseline="-25000">
                <a:solidFill>
                  <a:srgbClr val="980000"/>
                </a:solidFill>
                <a:latin typeface="Calibri" panose="020F0502020204030204" pitchFamily="34" charset="0"/>
                <a:sym typeface="Calibri" panose="020F0502020204030204" pitchFamily="34" charset="0"/>
              </a:rPr>
              <a:t>p </a:t>
            </a:r>
            <a:r>
              <a:rPr lang="en-US" altLang="en-US" sz="1200">
                <a:latin typeface="Calibri" panose="020F0502020204030204" pitchFamily="34" charset="0"/>
                <a:sym typeface="Calibri" panose="020F0502020204030204" pitchFamily="34" charset="0"/>
              </a:rPr>
              <a:t>...</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operand n</a:t>
            </a:r>
            <a:r>
              <a:rPr lang="en-US" altLang="en-US" sz="1200" baseline="-25000">
                <a:solidFill>
                  <a:srgbClr val="980000"/>
                </a:solidFill>
                <a:latin typeface="Calibri" panose="020F0502020204030204" pitchFamily="34" charset="0"/>
                <a:sym typeface="Calibri" panose="020F0502020204030204" pitchFamily="34" charset="0"/>
              </a:rPr>
              <a:t>m</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sz="1200">
              <a:solidFill>
                <a:srgbClr val="FFFFFF"/>
              </a:solidFill>
              <a:latin typeface="Calibri" panose="020F0502020204030204" pitchFamily="34" charset="0"/>
              <a:sym typeface="Calibri" panose="020F0502020204030204" pitchFamily="34" charset="0"/>
            </a:endParaRPr>
          </a:p>
        </p:txBody>
      </p:sp>
      <p:cxnSp>
        <p:nvCxnSpPr>
          <p:cNvPr id="786" name="Google Shape;786;p18">
            <a:extLst>
              <a:ext uri="{FF2B5EF4-FFF2-40B4-BE49-F238E27FC236}">
                <a16:creationId xmlns:a16="http://schemas.microsoft.com/office/drawing/2014/main" id="{64040115-F082-8C3E-78C5-EB6CFCF57395}"/>
              </a:ext>
            </a:extLst>
          </p:cNvPr>
          <p:cNvCxnSpPr>
            <a:cxnSpLocks noChangeShapeType="1"/>
            <a:stCxn id="777" idx="0"/>
            <a:endCxn id="776" idx="0"/>
          </p:cNvCxnSpPr>
          <p:nvPr/>
        </p:nvCxnSpPr>
        <p:spPr bwMode="auto">
          <a:xfrm rot="5400000" flipH="1" flipV="1">
            <a:off x="4484688" y="3908425"/>
            <a:ext cx="461962" cy="1925638"/>
          </a:xfrm>
          <a:prstGeom prst="curvedConnector3">
            <a:avLst>
              <a:gd name="adj1" fmla="val 213111"/>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90" name="Google Shape;790;p18">
            <a:extLst>
              <a:ext uri="{FF2B5EF4-FFF2-40B4-BE49-F238E27FC236}">
                <a16:creationId xmlns:a16="http://schemas.microsoft.com/office/drawing/2014/main" id="{0566092A-E6D8-446B-E31A-383AEA2219CE}"/>
              </a:ext>
            </a:extLst>
          </p:cNvPr>
          <p:cNvSpPr txBox="1">
            <a:spLocks noChangeArrowheads="1"/>
          </p:cNvSpPr>
          <p:nvPr/>
        </p:nvSpPr>
        <p:spPr bwMode="auto">
          <a:xfrm>
            <a:off x="6119813" y="4178300"/>
            <a:ext cx="665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sp>
        <p:nvSpPr>
          <p:cNvPr id="771" name="Google Shape;771;p18">
            <a:extLst>
              <a:ext uri="{FF2B5EF4-FFF2-40B4-BE49-F238E27FC236}">
                <a16:creationId xmlns:a16="http://schemas.microsoft.com/office/drawing/2014/main" id="{4B8BBA30-B7DC-5A5C-7AEA-8F8D069AC784}"/>
              </a:ext>
            </a:extLst>
          </p:cNvPr>
          <p:cNvSpPr>
            <a:spLocks noChangeArrowheads="1"/>
          </p:cNvSpPr>
          <p:nvPr/>
        </p:nvSpPr>
        <p:spPr bwMode="auto">
          <a:xfrm>
            <a:off x="7615238" y="2736850"/>
            <a:ext cx="258762" cy="277813"/>
          </a:xfrm>
          <a:prstGeom prst="flowChartOr">
            <a:avLst/>
          </a:prstGeom>
          <a:noFill/>
          <a:ln w="9525">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cxnSp>
        <p:nvCxnSpPr>
          <p:cNvPr id="794" name="Google Shape;794;p18">
            <a:extLst>
              <a:ext uri="{FF2B5EF4-FFF2-40B4-BE49-F238E27FC236}">
                <a16:creationId xmlns:a16="http://schemas.microsoft.com/office/drawing/2014/main" id="{C3B4F0AE-6E47-B107-79B6-611FD747477B}"/>
              </a:ext>
            </a:extLst>
          </p:cNvPr>
          <p:cNvCxnSpPr>
            <a:cxnSpLocks/>
            <a:stCxn id="771" idx="0"/>
            <a:endCxn id="781" idx="0"/>
          </p:cNvCxnSpPr>
          <p:nvPr/>
        </p:nvCxnSpPr>
        <p:spPr bwMode="auto">
          <a:xfrm rot="16200000" flipV="1">
            <a:off x="6588919" y="1581944"/>
            <a:ext cx="528637" cy="1781175"/>
          </a:xfrm>
          <a:prstGeom prst="curvedConnector3">
            <a:avLst>
              <a:gd name="adj1" fmla="val 193741"/>
            </a:avLst>
          </a:prstGeom>
          <a:noFill/>
          <a:ln w="9525">
            <a:solidFill>
              <a:srgbClr val="000000"/>
            </a:solidFill>
            <a:miter lim="800000"/>
            <a:headEnd type="triangle" w="med" len="med"/>
            <a:tailEnd/>
          </a:ln>
          <a:extLst>
            <a:ext uri="{909E8E84-426E-40DD-AFC4-6F175D3DCCD1}">
              <a14:hiddenFill xmlns:a14="http://schemas.microsoft.com/office/drawing/2010/main">
                <a:noFill/>
              </a14:hiddenFill>
            </a:ext>
          </a:extLst>
        </p:spPr>
      </p:cxnSp>
      <p:sp>
        <p:nvSpPr>
          <p:cNvPr id="33" name="Google Shape;789;p18">
            <a:extLst>
              <a:ext uri="{FF2B5EF4-FFF2-40B4-BE49-F238E27FC236}">
                <a16:creationId xmlns:a16="http://schemas.microsoft.com/office/drawing/2014/main" id="{CA656D46-ECAF-645E-89EC-03684DD2BC2E}"/>
              </a:ext>
            </a:extLst>
          </p:cNvPr>
          <p:cNvSpPr txBox="1">
            <a:spLocks noChangeArrowheads="1"/>
          </p:cNvSpPr>
          <p:nvPr/>
        </p:nvSpPr>
        <p:spPr bwMode="auto">
          <a:xfrm>
            <a:off x="4581525" y="1747838"/>
            <a:ext cx="95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n</a:t>
            </a:r>
            <a:r>
              <a:rPr lang="en-US" altLang="en-US" sz="1200" baseline="-25000">
                <a:solidFill>
                  <a:srgbClr val="980000"/>
                </a:solidFill>
                <a:latin typeface="Calibri" panose="020F0502020204030204" pitchFamily="34" charset="0"/>
                <a:sym typeface="Calibri" panose="020F0502020204030204" pitchFamily="34" charset="0"/>
              </a:rPr>
              <a:t>p</a:t>
            </a:r>
            <a:endParaRPr lang="en-US" altLang="en-US">
              <a:solidFill>
                <a:srgbClr val="980000"/>
              </a:solidFill>
              <a:latin typeface="Calibri" panose="020F0502020204030204" pitchFamily="34" charset="0"/>
              <a:sym typeface="Calibri" panose="020F0502020204030204" pitchFamily="34" charset="0"/>
            </a:endParaRPr>
          </a:p>
        </p:txBody>
      </p:sp>
      <p:sp>
        <p:nvSpPr>
          <p:cNvPr id="39" name="Google Shape;726;p15">
            <a:extLst>
              <a:ext uri="{FF2B5EF4-FFF2-40B4-BE49-F238E27FC236}">
                <a16:creationId xmlns:a16="http://schemas.microsoft.com/office/drawing/2014/main" id="{CC05B936-3A8F-5951-4BE5-9D3EBE3CF7C6}"/>
              </a:ext>
            </a:extLst>
          </p:cNvPr>
          <p:cNvSpPr>
            <a:spLocks noChangeArrowheads="1"/>
          </p:cNvSpPr>
          <p:nvPr/>
        </p:nvSpPr>
        <p:spPr bwMode="auto">
          <a:xfrm>
            <a:off x="8850313" y="2208213"/>
            <a:ext cx="1350962"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Failure</a:t>
            </a:r>
            <a:endParaRPr lang="en-US" altLang="en-US" sz="1200">
              <a:solidFill>
                <a:schemeClr val="tx1"/>
              </a:solidFill>
              <a:latin typeface="Calibri" panose="020F0502020204030204" pitchFamily="34" charset="0"/>
              <a:sym typeface="Calibri" panose="020F0502020204030204" pitchFamily="34" charset="0"/>
            </a:endParaRPr>
          </a:p>
        </p:txBody>
      </p:sp>
      <p:sp>
        <p:nvSpPr>
          <p:cNvPr id="40" name="Google Shape;722;p15">
            <a:extLst>
              <a:ext uri="{FF2B5EF4-FFF2-40B4-BE49-F238E27FC236}">
                <a16:creationId xmlns:a16="http://schemas.microsoft.com/office/drawing/2014/main" id="{03D906CC-61DB-EDD2-C57A-ADBCD9CA20B5}"/>
              </a:ext>
            </a:extLst>
          </p:cNvPr>
          <p:cNvSpPr txBox="1">
            <a:spLocks noChangeArrowheads="1"/>
          </p:cNvSpPr>
          <p:nvPr/>
        </p:nvSpPr>
        <p:spPr bwMode="auto">
          <a:xfrm>
            <a:off x="6453188" y="1747838"/>
            <a:ext cx="769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cxnSp>
        <p:nvCxnSpPr>
          <p:cNvPr id="77" name="Google Shape;767;p18">
            <a:extLst>
              <a:ext uri="{FF2B5EF4-FFF2-40B4-BE49-F238E27FC236}">
                <a16:creationId xmlns:a16="http://schemas.microsoft.com/office/drawing/2014/main" id="{EBF05697-6CC0-E180-A7C0-6AF5AEEE3DC3}"/>
              </a:ext>
            </a:extLst>
          </p:cNvPr>
          <p:cNvCxnSpPr>
            <a:cxnSpLocks/>
            <a:stCxn id="781" idx="0"/>
            <a:endCxn id="39" idx="0"/>
          </p:cNvCxnSpPr>
          <p:nvPr/>
        </p:nvCxnSpPr>
        <p:spPr bwMode="auto">
          <a:xfrm rot="5400000" flipH="1" flipV="1">
            <a:off x="7743825" y="427038"/>
            <a:ext cx="12700" cy="3562350"/>
          </a:xfrm>
          <a:prstGeom prst="curvedConnector3">
            <a:avLst>
              <a:gd name="adj1" fmla="val 394764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3" name="Google Shape;722;p15">
            <a:extLst>
              <a:ext uri="{FF2B5EF4-FFF2-40B4-BE49-F238E27FC236}">
                <a16:creationId xmlns:a16="http://schemas.microsoft.com/office/drawing/2014/main" id="{D44C5558-F49D-C9DD-0E27-DE564D66C944}"/>
              </a:ext>
            </a:extLst>
          </p:cNvPr>
          <p:cNvSpPr txBox="1">
            <a:spLocks noChangeArrowheads="1"/>
          </p:cNvSpPr>
          <p:nvPr/>
        </p:nvSpPr>
        <p:spPr bwMode="auto">
          <a:xfrm>
            <a:off x="7229475" y="1747838"/>
            <a:ext cx="77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Final Error</a:t>
            </a:r>
            <a:endParaRPr lang="en-US" altLang="en-US" sz="1200" baseline="-25000">
              <a:solidFill>
                <a:srgbClr val="FFFFFF"/>
              </a:solidFill>
              <a:latin typeface="Calibri" panose="020F0502020204030204" pitchFamily="34" charset="0"/>
              <a:sym typeface="Calibri" panose="020F0502020204030204" pitchFamily="34" charset="0"/>
            </a:endParaRPr>
          </a:p>
        </p:txBody>
      </p:sp>
      <p:sp>
        <p:nvSpPr>
          <p:cNvPr id="73750" name="Google Shape;942;p27">
            <a:extLst>
              <a:ext uri="{FF2B5EF4-FFF2-40B4-BE49-F238E27FC236}">
                <a16:creationId xmlns:a16="http://schemas.microsoft.com/office/drawing/2014/main" id="{4699E66F-C76D-2DA4-60E7-FA3BCDCBABA8}"/>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1" name="Google Shape;943;p27">
            <a:extLst>
              <a:ext uri="{FF2B5EF4-FFF2-40B4-BE49-F238E27FC236}">
                <a16:creationId xmlns:a16="http://schemas.microsoft.com/office/drawing/2014/main" id="{DF8D854D-58C6-B788-EDE3-656440B09829}"/>
              </a:ext>
            </a:extLst>
          </p:cNvPr>
          <p:cNvSpPr txBox="1">
            <a:spLocks noChangeArrowheads="1"/>
          </p:cNvSpPr>
          <p:nvPr/>
        </p:nvSpPr>
        <p:spPr bwMode="auto">
          <a:xfrm>
            <a:off x="9072563" y="5934075"/>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Intermediate State – caused by ill-formed data</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at least one operand is improper </a:t>
            </a:r>
          </a:p>
        </p:txBody>
      </p:sp>
      <p:sp>
        <p:nvSpPr>
          <p:cNvPr id="73752" name="Google Shape;944;p27">
            <a:extLst>
              <a:ext uri="{FF2B5EF4-FFF2-40B4-BE49-F238E27FC236}">
                <a16:creationId xmlns:a16="http://schemas.microsoft.com/office/drawing/2014/main" id="{C2E1E4B6-46BB-F38F-DE82-110F0E5FF96F}"/>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3" name="Google Shape;945;p27">
            <a:extLst>
              <a:ext uri="{FF2B5EF4-FFF2-40B4-BE49-F238E27FC236}">
                <a16:creationId xmlns:a16="http://schemas.microsoft.com/office/drawing/2014/main" id="{69843F37-258B-34B8-CC4B-C12B19FF2D98}"/>
              </a:ext>
            </a:extLst>
          </p:cNvPr>
          <p:cNvSpPr txBox="1">
            <a:spLocks noChangeArrowheads="1"/>
          </p:cNvSpPr>
          <p:nvPr/>
        </p:nvSpPr>
        <p:spPr bwMode="auto">
          <a:xfrm>
            <a:off x="9072563" y="5494338"/>
            <a:ext cx="2163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Initial State – caused by </a:t>
            </a:r>
            <a:r>
              <a:rPr lang="en-US" altLang="en-US" sz="1200">
                <a:solidFill>
                  <a:srgbClr val="5A2785"/>
                </a:solidFill>
                <a:latin typeface="Calibri" panose="020F0502020204030204" pitchFamily="34" charset="0"/>
                <a:sym typeface="Calibri" panose="020F0502020204030204" pitchFamily="34" charset="0"/>
              </a:rPr>
              <a:t>the Bug </a:t>
            </a:r>
            <a:br>
              <a:rPr lang="en-US" altLang="en-US" sz="1200">
                <a:solidFill>
                  <a:srgbClr val="7030A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 the operation is improper</a:t>
            </a:r>
          </a:p>
        </p:txBody>
      </p:sp>
      <p:sp>
        <p:nvSpPr>
          <p:cNvPr id="73754" name="Google Shape;942;p27">
            <a:extLst>
              <a:ext uri="{FF2B5EF4-FFF2-40B4-BE49-F238E27FC236}">
                <a16:creationId xmlns:a16="http://schemas.microsoft.com/office/drawing/2014/main" id="{06BDAAD1-7C1B-1C4D-1E37-B54332C8A957}"/>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73755" name="Google Shape;943;p27">
            <a:extLst>
              <a:ext uri="{FF2B5EF4-FFF2-40B4-BE49-F238E27FC236}">
                <a16:creationId xmlns:a16="http://schemas.microsoft.com/office/drawing/2014/main" id="{B2379A5D-7479-2C5E-AE69-95F43EFCD4C8}"/>
              </a:ext>
            </a:extLst>
          </p:cNvPr>
          <p:cNvSpPr txBox="1">
            <a:spLocks noChangeArrowheads="1"/>
          </p:cNvSpPr>
          <p:nvPr/>
        </p:nvSpPr>
        <p:spPr bwMode="auto">
          <a:xfrm>
            <a:off x="9072563" y="6356350"/>
            <a:ext cx="310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Final State –  </a:t>
            </a:r>
            <a:r>
              <a:rPr lang="en-US" altLang="en-US" sz="1200">
                <a:solidFill>
                  <a:srgbClr val="5A2785"/>
                </a:solidFill>
                <a:latin typeface="Calibri" panose="020F0502020204030204" pitchFamily="34" charset="0"/>
                <a:sym typeface="Calibri" panose="020F0502020204030204" pitchFamily="34" charset="0"/>
              </a:rPr>
              <a:t>the Failure </a:t>
            </a:r>
          </a:p>
          <a:p>
            <a:pPr eaLnBrk="1" hangingPunct="1">
              <a:buSzPts val="1200"/>
            </a:pPr>
            <a:r>
              <a:rPr lang="en-US" altLang="en-US" sz="1200">
                <a:latin typeface="Calibri" panose="020F0502020204030204" pitchFamily="34" charset="0"/>
                <a:sym typeface="Calibri" panose="020F0502020204030204" pitchFamily="34" charset="0"/>
              </a:rPr>
              <a:t>– caused by a final error</a:t>
            </a:r>
          </a:p>
        </p:txBody>
      </p:sp>
      <p:sp>
        <p:nvSpPr>
          <p:cNvPr id="28" name="Google Shape;766;p18">
            <a:extLst>
              <a:ext uri="{FF2B5EF4-FFF2-40B4-BE49-F238E27FC236}">
                <a16:creationId xmlns:a16="http://schemas.microsoft.com/office/drawing/2014/main" id="{F9284DAF-813E-F626-C6CC-F7B8030A3CFD}"/>
              </a:ext>
            </a:extLst>
          </p:cNvPr>
          <p:cNvSpPr>
            <a:spLocks noChangeArrowheads="1"/>
          </p:cNvSpPr>
          <p:nvPr/>
        </p:nvSpPr>
        <p:spPr bwMode="auto">
          <a:xfrm>
            <a:off x="1130300" y="4640263"/>
            <a:ext cx="1350963"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Improper </a:t>
            </a:r>
          </a:p>
          <a:p>
            <a:pPr algn="ctr" eaLnBrk="1" hangingPunct="1">
              <a:buSzPts val="1100"/>
            </a:pPr>
            <a:r>
              <a:rPr lang="en-US" altLang="en-US" sz="1200" b="1">
                <a:latin typeface="Calibri" panose="020F0502020204030204" pitchFamily="34" charset="0"/>
                <a:sym typeface="Calibri" panose="020F0502020204030204" pitchFamily="34" charset="0"/>
              </a:rPr>
              <a:t>State 1’</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operation 1’ </a:t>
            </a:r>
          </a:p>
          <a:p>
            <a:pPr algn="ctr" eaLnBrk="1" hangingPunct="1">
              <a:buSzPts val="1100"/>
            </a:pP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1</a:t>
            </a:r>
            <a:r>
              <a:rPr lang="en-US" altLang="en-US" sz="1200">
                <a:solidFill>
                  <a:srgbClr val="980000"/>
                </a:solidFill>
                <a:latin typeface="Calibri" panose="020F0502020204030204" pitchFamily="34" charset="0"/>
                <a:sym typeface="Calibri" panose="020F0502020204030204" pitchFamily="34" charset="0"/>
              </a:rPr>
              <a:t> </a:t>
            </a:r>
            <a:r>
              <a:rPr lang="en-US" altLang="en-US" sz="1200">
                <a:latin typeface="Calibri" panose="020F0502020204030204" pitchFamily="34" charset="0"/>
                <a:sym typeface="Calibri" panose="020F0502020204030204" pitchFamily="34" charset="0"/>
              </a:rPr>
              <a:t>... </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operand 1’</a:t>
            </a:r>
            <a:r>
              <a:rPr lang="en-US" altLang="en-US" baseline="-25000">
                <a:latin typeface="Calibri" panose="020F0502020204030204" pitchFamily="34" charset="0"/>
                <a:sym typeface="Calibri" panose="020F0502020204030204" pitchFamily="34" charset="0"/>
              </a:rPr>
              <a:t>i</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a:t>
            </a:r>
            <a:endParaRPr lang="en-US" altLang="en-US">
              <a:latin typeface="Calibri" panose="020F0502020204030204" pitchFamily="34" charset="0"/>
              <a:sym typeface="Calibri" panose="020F0502020204030204" pitchFamily="34" charset="0"/>
            </a:endParaRPr>
          </a:p>
        </p:txBody>
      </p:sp>
      <p:cxnSp>
        <p:nvCxnSpPr>
          <p:cNvPr id="29" name="Google Shape;767;p18">
            <a:extLst>
              <a:ext uri="{FF2B5EF4-FFF2-40B4-BE49-F238E27FC236}">
                <a16:creationId xmlns:a16="http://schemas.microsoft.com/office/drawing/2014/main" id="{449CB7A1-BEF6-FF6E-747D-FB4D13C9CB0F}"/>
              </a:ext>
            </a:extLst>
          </p:cNvPr>
          <p:cNvCxnSpPr>
            <a:cxnSpLocks/>
            <a:stCxn id="28" idx="0"/>
            <a:endCxn id="777" idx="0"/>
          </p:cNvCxnSpPr>
          <p:nvPr/>
        </p:nvCxnSpPr>
        <p:spPr bwMode="auto">
          <a:xfrm rot="16200000" flipH="1">
            <a:off x="2547938" y="3897313"/>
            <a:ext cx="461962" cy="1947862"/>
          </a:xfrm>
          <a:prstGeom prst="curvedConnector3">
            <a:avLst>
              <a:gd name="adj1" fmla="val -10871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0" name="Google Shape;774;p18">
            <a:extLst>
              <a:ext uri="{FF2B5EF4-FFF2-40B4-BE49-F238E27FC236}">
                <a16:creationId xmlns:a16="http://schemas.microsoft.com/office/drawing/2014/main" id="{02032ADE-542B-B35C-C83C-BCABB2EA6328}"/>
              </a:ext>
            </a:extLst>
          </p:cNvPr>
          <p:cNvSpPr txBox="1">
            <a:spLocks noChangeArrowheads="1"/>
          </p:cNvSpPr>
          <p:nvPr/>
        </p:nvSpPr>
        <p:spPr bwMode="auto">
          <a:xfrm>
            <a:off x="2216150" y="4143375"/>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a:t>
            </a:r>
            <a:r>
              <a:rPr lang="en-US" altLang="en-US" sz="1000">
                <a:solidFill>
                  <a:srgbClr val="980000"/>
                </a:solidFill>
                <a:latin typeface="Calibri" panose="020F0502020204030204" pitchFamily="34" charset="0"/>
                <a:sym typeface="Calibri" panose="020F0502020204030204" pitchFamily="34" charset="0"/>
              </a:rPr>
              <a:t>2’</a:t>
            </a:r>
            <a:r>
              <a:rPr lang="en-US" altLang="en-US" sz="1000" baseline="-25000">
                <a:solidFill>
                  <a:srgbClr val="980000"/>
                </a:solidFill>
                <a:latin typeface="Calibri" panose="020F0502020204030204" pitchFamily="34" charset="0"/>
                <a:sym typeface="Calibri" panose="020F0502020204030204" pitchFamily="34" charset="0"/>
              </a:rPr>
              <a:t>i</a:t>
            </a:r>
            <a:endParaRPr lang="en-US" altLang="en-US" sz="1200">
              <a:solidFill>
                <a:srgbClr val="980000"/>
              </a:solidFill>
              <a:latin typeface="Calibri" panose="020F0502020204030204" pitchFamily="34" charset="0"/>
              <a:sym typeface="Calibri" panose="020F0502020204030204" pitchFamily="34" charset="0"/>
            </a:endParaRPr>
          </a:p>
        </p:txBody>
      </p:sp>
      <p:sp>
        <p:nvSpPr>
          <p:cNvPr id="41" name="Google Shape;789;p18">
            <a:extLst>
              <a:ext uri="{FF2B5EF4-FFF2-40B4-BE49-F238E27FC236}">
                <a16:creationId xmlns:a16="http://schemas.microsoft.com/office/drawing/2014/main" id="{4AC231B4-6B46-35C4-4100-2B04EA09BDBE}"/>
              </a:ext>
            </a:extLst>
          </p:cNvPr>
          <p:cNvSpPr txBox="1">
            <a:spLocks noChangeArrowheads="1"/>
          </p:cNvSpPr>
          <p:nvPr/>
        </p:nvSpPr>
        <p:spPr bwMode="auto">
          <a:xfrm>
            <a:off x="4303713" y="4143375"/>
            <a:ext cx="95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Improper operand q’</a:t>
            </a:r>
            <a:r>
              <a:rPr lang="en-US" altLang="en-US" sz="1200" baseline="-25000">
                <a:solidFill>
                  <a:srgbClr val="980000"/>
                </a:solidFill>
                <a:latin typeface="Calibri" panose="020F0502020204030204" pitchFamily="34" charset="0"/>
                <a:sym typeface="Calibri" panose="020F0502020204030204" pitchFamily="34" charset="0"/>
              </a:rPr>
              <a:t>k</a:t>
            </a:r>
            <a:endParaRPr lang="en-US" altLang="en-US">
              <a:solidFill>
                <a:srgbClr val="980000"/>
              </a:solidFill>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childTnLst>
                          </p:cTn>
                        </p:par>
                        <p:par>
                          <p:cTn id="33" fill="hold" nodeType="afterGroup">
                            <p:stCondLst>
                              <p:cond delay="500"/>
                            </p:stCondLst>
                            <p:childTnLst>
                              <p:par>
                                <p:cTn id="34" presetID="2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childTnLst>
                                </p:cTn>
                              </p:par>
                            </p:childTnLst>
                          </p:cTn>
                        </p:par>
                        <p:par>
                          <p:cTn id="38" fill="hold" nodeType="afterGroup">
                            <p:stCondLst>
                              <p:cond delay="1000"/>
                            </p:stCondLst>
                            <p:childTnLst>
                              <p:par>
                                <p:cTn id="39" presetID="23" presetClass="entr" presetSubtype="16"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777"/>
                                        </p:tgtEl>
                                        <p:attrNameLst>
                                          <p:attrName>style.visibility</p:attrName>
                                        </p:attrNameLst>
                                      </p:cBhvr>
                                      <p:to>
                                        <p:strVal val="visible"/>
                                      </p:to>
                                    </p:set>
                                    <p:anim calcmode="lin" valueType="num">
                                      <p:cBhvr>
                                        <p:cTn id="45" dur="500" fill="hold"/>
                                        <p:tgtEl>
                                          <p:spTgt spid="777"/>
                                        </p:tgtEl>
                                        <p:attrNameLst>
                                          <p:attrName>ppt_w</p:attrName>
                                        </p:attrNameLst>
                                      </p:cBhvr>
                                      <p:tavLst>
                                        <p:tav tm="0">
                                          <p:val>
                                            <p:fltVal val="0"/>
                                          </p:val>
                                        </p:tav>
                                        <p:tav tm="100000">
                                          <p:val>
                                            <p:strVal val="#ppt_w"/>
                                          </p:val>
                                        </p:tav>
                                      </p:tavLst>
                                    </p:anim>
                                    <p:anim calcmode="lin" valueType="num">
                                      <p:cBhvr>
                                        <p:cTn id="46" dur="500" fill="hold"/>
                                        <p:tgtEl>
                                          <p:spTgt spid="777"/>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500"/>
                            </p:stCondLst>
                            <p:childTnLst>
                              <p:par>
                                <p:cTn id="48" presetID="23" presetClass="entr" presetSubtype="16" fill="hold" nodeType="afterEffect">
                                  <p:stCondLst>
                                    <p:cond delay="0"/>
                                  </p:stCondLst>
                                  <p:childTnLst>
                                    <p:set>
                                      <p:cBhvr>
                                        <p:cTn id="49" dur="1" fill="hold">
                                          <p:stCondLst>
                                            <p:cond delay="0"/>
                                          </p:stCondLst>
                                        </p:cTn>
                                        <p:tgtEl>
                                          <p:spTgt spid="786"/>
                                        </p:tgtEl>
                                        <p:attrNameLst>
                                          <p:attrName>style.visibility</p:attrName>
                                        </p:attrNameLst>
                                      </p:cBhvr>
                                      <p:to>
                                        <p:strVal val="visible"/>
                                      </p:to>
                                    </p:set>
                                    <p:anim calcmode="lin" valueType="num">
                                      <p:cBhvr>
                                        <p:cTn id="50" dur="500" fill="hold"/>
                                        <p:tgtEl>
                                          <p:spTgt spid="786"/>
                                        </p:tgtEl>
                                        <p:attrNameLst>
                                          <p:attrName>ppt_w</p:attrName>
                                        </p:attrNameLst>
                                      </p:cBhvr>
                                      <p:tavLst>
                                        <p:tav tm="0">
                                          <p:val>
                                            <p:fltVal val="0"/>
                                          </p:val>
                                        </p:tav>
                                        <p:tav tm="100000">
                                          <p:val>
                                            <p:strVal val="#ppt_w"/>
                                          </p:val>
                                        </p:tav>
                                      </p:tavLst>
                                    </p:anim>
                                    <p:anim calcmode="lin" valueType="num">
                                      <p:cBhvr>
                                        <p:cTn id="51" dur="500" fill="hold"/>
                                        <p:tgtEl>
                                          <p:spTgt spid="786"/>
                                        </p:tgtEl>
                                        <p:attrNameLst>
                                          <p:attrName>ppt_h</p:attrName>
                                        </p:attrNameLst>
                                      </p:cBhvr>
                                      <p:tavLst>
                                        <p:tav tm="0">
                                          <p:val>
                                            <p:fltVal val="0"/>
                                          </p:val>
                                        </p:tav>
                                        <p:tav tm="100000">
                                          <p:val>
                                            <p:strVal val="#ppt_h"/>
                                          </p:val>
                                        </p:tav>
                                      </p:tavLst>
                                    </p:anim>
                                  </p:childTnLst>
                                </p:cTn>
                              </p:par>
                            </p:childTnLst>
                          </p:cTn>
                        </p:par>
                        <p:par>
                          <p:cTn id="52" fill="hold" nodeType="afterGroup">
                            <p:stCondLst>
                              <p:cond delay="2000"/>
                            </p:stCondLst>
                            <p:childTnLst>
                              <p:par>
                                <p:cTn id="53" presetID="23" presetClass="entr" presetSubtype="16"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childTnLst>
                                </p:cTn>
                              </p:par>
                            </p:childTnLst>
                          </p:cTn>
                        </p:par>
                        <p:par>
                          <p:cTn id="57" fill="hold" nodeType="afterGroup">
                            <p:stCondLst>
                              <p:cond delay="2500"/>
                            </p:stCondLst>
                            <p:childTnLst>
                              <p:par>
                                <p:cTn id="58" presetID="23" presetClass="entr" presetSubtype="16" fill="hold" nodeType="afterEffect">
                                  <p:stCondLst>
                                    <p:cond delay="0"/>
                                  </p:stCondLst>
                                  <p:childTnLst>
                                    <p:set>
                                      <p:cBhvr>
                                        <p:cTn id="59" dur="1" fill="hold">
                                          <p:stCondLst>
                                            <p:cond delay="0"/>
                                          </p:stCondLst>
                                        </p:cTn>
                                        <p:tgtEl>
                                          <p:spTgt spid="776"/>
                                        </p:tgtEl>
                                        <p:attrNameLst>
                                          <p:attrName>style.visibility</p:attrName>
                                        </p:attrNameLst>
                                      </p:cBhvr>
                                      <p:to>
                                        <p:strVal val="visible"/>
                                      </p:to>
                                    </p:set>
                                    <p:anim calcmode="lin" valueType="num">
                                      <p:cBhvr>
                                        <p:cTn id="60" dur="500" fill="hold"/>
                                        <p:tgtEl>
                                          <p:spTgt spid="776"/>
                                        </p:tgtEl>
                                        <p:attrNameLst>
                                          <p:attrName>ppt_w</p:attrName>
                                        </p:attrNameLst>
                                      </p:cBhvr>
                                      <p:tavLst>
                                        <p:tav tm="0">
                                          <p:val>
                                            <p:fltVal val="0"/>
                                          </p:val>
                                        </p:tav>
                                        <p:tav tm="100000">
                                          <p:val>
                                            <p:strVal val="#ppt_w"/>
                                          </p:val>
                                        </p:tav>
                                      </p:tavLst>
                                    </p:anim>
                                    <p:anim calcmode="lin" valueType="num">
                                      <p:cBhvr>
                                        <p:cTn id="61" dur="500" fill="hold"/>
                                        <p:tgtEl>
                                          <p:spTgt spid="776"/>
                                        </p:tgtEl>
                                        <p:attrNameLst>
                                          <p:attrName>ppt_h</p:attrName>
                                        </p:attrNameLst>
                                      </p:cBhvr>
                                      <p:tavLst>
                                        <p:tav tm="0">
                                          <p:val>
                                            <p:fltVal val="0"/>
                                          </p:val>
                                        </p:tav>
                                        <p:tav tm="100000">
                                          <p:val>
                                            <p:strVal val="#ppt_h"/>
                                          </p:val>
                                        </p:tav>
                                      </p:tavLst>
                                    </p:anim>
                                  </p:childTnLst>
                                </p:cTn>
                              </p:par>
                              <p:par>
                                <p:cTn id="62" presetID="1" presetClass="exit" presetSubtype="0" fill="hold" nodeType="withEffect">
                                  <p:stCondLst>
                                    <p:cond delay="0"/>
                                  </p:stCondLst>
                                  <p:childTnLst>
                                    <p:set>
                                      <p:cBhvr>
                                        <p:cTn id="63" dur="1" fill="hold">
                                          <p:stCondLst>
                                            <p:cond delay="0"/>
                                          </p:stCondLst>
                                        </p:cTn>
                                        <p:tgtEl>
                                          <p:spTgt spid="7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83"/>
                                        </p:tgtEl>
                                        <p:attrNameLst>
                                          <p:attrName>style.visibility</p:attrName>
                                        </p:attrNameLst>
                                      </p:cBhvr>
                                      <p:to>
                                        <p:strVal val="hidden"/>
                                      </p:to>
                                    </p:set>
                                  </p:childTnLst>
                                </p:cTn>
                              </p:par>
                            </p:childTnLst>
                          </p:cTn>
                        </p:par>
                        <p:par>
                          <p:cTn id="66" fill="hold" nodeType="afterGroup">
                            <p:stCondLst>
                              <p:cond delay="3000"/>
                            </p:stCondLst>
                            <p:childTnLst>
                              <p:par>
                                <p:cTn id="67" presetID="23" presetClass="entr" presetSubtype="16" fill="hold" nodeType="afterEffect">
                                  <p:stCondLst>
                                    <p:cond delay="0"/>
                                  </p:stCondLst>
                                  <p:childTnLst>
                                    <p:set>
                                      <p:cBhvr>
                                        <p:cTn id="68" dur="1" fill="hold">
                                          <p:stCondLst>
                                            <p:cond delay="0"/>
                                          </p:stCondLst>
                                        </p:cTn>
                                        <p:tgtEl>
                                          <p:spTgt spid="775"/>
                                        </p:tgtEl>
                                        <p:attrNameLst>
                                          <p:attrName>style.visibility</p:attrName>
                                        </p:attrNameLst>
                                      </p:cBhvr>
                                      <p:to>
                                        <p:strVal val="visible"/>
                                      </p:to>
                                    </p:set>
                                    <p:anim calcmode="lin" valueType="num">
                                      <p:cBhvr>
                                        <p:cTn id="69" dur="500" fill="hold"/>
                                        <p:tgtEl>
                                          <p:spTgt spid="775"/>
                                        </p:tgtEl>
                                        <p:attrNameLst>
                                          <p:attrName>ppt_w</p:attrName>
                                        </p:attrNameLst>
                                      </p:cBhvr>
                                      <p:tavLst>
                                        <p:tav tm="0">
                                          <p:val>
                                            <p:fltVal val="0"/>
                                          </p:val>
                                        </p:tav>
                                        <p:tav tm="100000">
                                          <p:val>
                                            <p:strVal val="#ppt_w"/>
                                          </p:val>
                                        </p:tav>
                                      </p:tavLst>
                                    </p:anim>
                                    <p:anim calcmode="lin" valueType="num">
                                      <p:cBhvr>
                                        <p:cTn id="70" dur="500" fill="hold"/>
                                        <p:tgtEl>
                                          <p:spTgt spid="775"/>
                                        </p:tgtEl>
                                        <p:attrNameLst>
                                          <p:attrName>ppt_h</p:attrName>
                                        </p:attrNameLst>
                                      </p:cBhvr>
                                      <p:tavLst>
                                        <p:tav tm="0">
                                          <p:val>
                                            <p:fltVal val="0"/>
                                          </p:val>
                                        </p:tav>
                                        <p:tav tm="100000">
                                          <p:val>
                                            <p:strVal val="#ppt_h"/>
                                          </p:val>
                                        </p:tav>
                                      </p:tavLst>
                                    </p:anim>
                                  </p:childTnLst>
                                </p:cTn>
                              </p:par>
                            </p:childTnLst>
                          </p:cTn>
                        </p:par>
                        <p:par>
                          <p:cTn id="71" fill="hold" nodeType="afterGroup">
                            <p:stCondLst>
                              <p:cond delay="3500"/>
                            </p:stCondLst>
                            <p:childTnLst>
                              <p:par>
                                <p:cTn id="72" presetID="23" presetClass="entr" presetSubtype="16" fill="hold" nodeType="afterEffect">
                                  <p:stCondLst>
                                    <p:cond delay="0"/>
                                  </p:stCondLst>
                                  <p:childTnLst>
                                    <p:set>
                                      <p:cBhvr>
                                        <p:cTn id="73" dur="1" fill="hold">
                                          <p:stCondLst>
                                            <p:cond delay="0"/>
                                          </p:stCondLst>
                                        </p:cTn>
                                        <p:tgtEl>
                                          <p:spTgt spid="790"/>
                                        </p:tgtEl>
                                        <p:attrNameLst>
                                          <p:attrName>style.visibility</p:attrName>
                                        </p:attrNameLst>
                                      </p:cBhvr>
                                      <p:to>
                                        <p:strVal val="visible"/>
                                      </p:to>
                                    </p:set>
                                    <p:anim calcmode="lin" valueType="num">
                                      <p:cBhvr>
                                        <p:cTn id="74" dur="500" fill="hold"/>
                                        <p:tgtEl>
                                          <p:spTgt spid="790"/>
                                        </p:tgtEl>
                                        <p:attrNameLst>
                                          <p:attrName>ppt_w</p:attrName>
                                        </p:attrNameLst>
                                      </p:cBhvr>
                                      <p:tavLst>
                                        <p:tav tm="0">
                                          <p:val>
                                            <p:fltVal val="0"/>
                                          </p:val>
                                        </p:tav>
                                        <p:tav tm="100000">
                                          <p:val>
                                            <p:strVal val="#ppt_w"/>
                                          </p:val>
                                        </p:tav>
                                      </p:tavLst>
                                    </p:anim>
                                    <p:anim calcmode="lin" valueType="num">
                                      <p:cBhvr>
                                        <p:cTn id="75" dur="500" fill="hold"/>
                                        <p:tgtEl>
                                          <p:spTgt spid="790"/>
                                        </p:tgtEl>
                                        <p:attrNameLst>
                                          <p:attrName>ppt_h</p:attrName>
                                        </p:attrNameLst>
                                      </p:cBhvr>
                                      <p:tavLst>
                                        <p:tav tm="0">
                                          <p:val>
                                            <p:fltVal val="0"/>
                                          </p:val>
                                        </p:tav>
                                        <p:tav tm="100000">
                                          <p:val>
                                            <p:strVal val="#ppt_h"/>
                                          </p:val>
                                        </p:tav>
                                      </p:tavLst>
                                    </p:anim>
                                  </p:childTnLst>
                                </p:cTn>
                              </p:par>
                            </p:childTnLst>
                          </p:cTn>
                        </p:par>
                        <p:par>
                          <p:cTn id="76" fill="hold" nodeType="afterGroup">
                            <p:stCondLst>
                              <p:cond delay="4000"/>
                            </p:stCondLst>
                            <p:childTnLst>
                              <p:par>
                                <p:cTn id="77" presetID="23" presetClass="entr" presetSubtype="16" fill="hold" nodeType="afterEffect">
                                  <p:stCondLst>
                                    <p:cond delay="0"/>
                                  </p:stCondLst>
                                  <p:childTnLst>
                                    <p:set>
                                      <p:cBhvr>
                                        <p:cTn id="78" dur="1" fill="hold">
                                          <p:stCondLst>
                                            <p:cond delay="0"/>
                                          </p:stCondLst>
                                        </p:cTn>
                                        <p:tgtEl>
                                          <p:spTgt spid="794"/>
                                        </p:tgtEl>
                                        <p:attrNameLst>
                                          <p:attrName>style.visibility</p:attrName>
                                        </p:attrNameLst>
                                      </p:cBhvr>
                                      <p:to>
                                        <p:strVal val="visible"/>
                                      </p:to>
                                    </p:set>
                                    <p:anim calcmode="lin" valueType="num">
                                      <p:cBhvr>
                                        <p:cTn id="79" dur="500" fill="hold"/>
                                        <p:tgtEl>
                                          <p:spTgt spid="794"/>
                                        </p:tgtEl>
                                        <p:attrNameLst>
                                          <p:attrName>ppt_w</p:attrName>
                                        </p:attrNameLst>
                                      </p:cBhvr>
                                      <p:tavLst>
                                        <p:tav tm="0">
                                          <p:val>
                                            <p:fltVal val="0"/>
                                          </p:val>
                                        </p:tav>
                                        <p:tav tm="100000">
                                          <p:val>
                                            <p:strVal val="#ppt_w"/>
                                          </p:val>
                                        </p:tav>
                                      </p:tavLst>
                                    </p:anim>
                                    <p:anim calcmode="lin" valueType="num">
                                      <p:cBhvr>
                                        <p:cTn id="80" dur="500" fill="hold"/>
                                        <p:tgtEl>
                                          <p:spTgt spid="794"/>
                                        </p:tgtEl>
                                        <p:attrNameLst>
                                          <p:attrName>ppt_h</p:attrName>
                                        </p:attrNameLst>
                                      </p:cBhvr>
                                      <p:tavLst>
                                        <p:tav tm="0">
                                          <p:val>
                                            <p:fltVal val="0"/>
                                          </p:val>
                                        </p:tav>
                                        <p:tav tm="100000">
                                          <p:val>
                                            <p:strVal val="#ppt_h"/>
                                          </p:val>
                                        </p:tav>
                                      </p:tavLst>
                                    </p:anim>
                                  </p:childTnLst>
                                </p:cTn>
                              </p:par>
                            </p:childTnLst>
                          </p:cTn>
                        </p:par>
                        <p:par>
                          <p:cTn id="81" fill="hold" nodeType="afterGroup">
                            <p:stCondLst>
                              <p:cond delay="4500"/>
                            </p:stCondLst>
                            <p:childTnLst>
                              <p:par>
                                <p:cTn id="82" presetID="23" presetClass="entr" presetSubtype="16"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500" fill="hold"/>
                                        <p:tgtEl>
                                          <p:spTgt spid="40"/>
                                        </p:tgtEl>
                                        <p:attrNameLst>
                                          <p:attrName>ppt_w</p:attrName>
                                        </p:attrNameLst>
                                      </p:cBhvr>
                                      <p:tavLst>
                                        <p:tav tm="0">
                                          <p:val>
                                            <p:fltVal val="0"/>
                                          </p:val>
                                        </p:tav>
                                        <p:tav tm="100000">
                                          <p:val>
                                            <p:strVal val="#ppt_w"/>
                                          </p:val>
                                        </p:tav>
                                      </p:tavLst>
                                    </p:anim>
                                    <p:anim calcmode="lin" valueType="num">
                                      <p:cBhvr>
                                        <p:cTn id="85" dur="500" fill="hold"/>
                                        <p:tgtEl>
                                          <p:spTgt spid="40"/>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0"/>
                            </p:stCondLst>
                            <p:childTnLst>
                              <p:par>
                                <p:cTn id="87" presetID="23" presetClass="entr" presetSubtype="16" fill="hold" nodeType="afterEffect">
                                  <p:stCondLst>
                                    <p:cond delay="0"/>
                                  </p:stCondLst>
                                  <p:childTnLst>
                                    <p:set>
                                      <p:cBhvr>
                                        <p:cTn id="88" dur="1" fill="hold">
                                          <p:stCondLst>
                                            <p:cond delay="0"/>
                                          </p:stCondLst>
                                        </p:cTn>
                                        <p:tgtEl>
                                          <p:spTgt spid="771"/>
                                        </p:tgtEl>
                                        <p:attrNameLst>
                                          <p:attrName>style.visibility</p:attrName>
                                        </p:attrNameLst>
                                      </p:cBhvr>
                                      <p:to>
                                        <p:strVal val="visible"/>
                                      </p:to>
                                    </p:set>
                                    <p:anim calcmode="lin" valueType="num">
                                      <p:cBhvr>
                                        <p:cTn id="89" dur="500" fill="hold"/>
                                        <p:tgtEl>
                                          <p:spTgt spid="771"/>
                                        </p:tgtEl>
                                        <p:attrNameLst>
                                          <p:attrName>ppt_w</p:attrName>
                                        </p:attrNameLst>
                                      </p:cBhvr>
                                      <p:tavLst>
                                        <p:tav tm="0">
                                          <p:val>
                                            <p:fltVal val="0"/>
                                          </p:val>
                                        </p:tav>
                                        <p:tav tm="100000">
                                          <p:val>
                                            <p:strVal val="#ppt_w"/>
                                          </p:val>
                                        </p:tav>
                                      </p:tavLst>
                                    </p:anim>
                                    <p:anim calcmode="lin" valueType="num">
                                      <p:cBhvr>
                                        <p:cTn id="90" dur="500" fill="hold"/>
                                        <p:tgtEl>
                                          <p:spTgt spid="771"/>
                                        </p:tgtEl>
                                        <p:attrNameLst>
                                          <p:attrName>ppt_h</p:attrName>
                                        </p:attrNameLst>
                                      </p:cBhvr>
                                      <p:tavLst>
                                        <p:tav tm="0">
                                          <p:val>
                                            <p:fltVal val="0"/>
                                          </p:val>
                                        </p:tav>
                                        <p:tav tm="100000">
                                          <p:val>
                                            <p:strVal val="#ppt_h"/>
                                          </p:val>
                                        </p:tav>
                                      </p:tavLst>
                                    </p:anim>
                                  </p:childTnLst>
                                </p:cTn>
                              </p:par>
                            </p:childTnLst>
                          </p:cTn>
                        </p:par>
                        <p:par>
                          <p:cTn id="91" fill="hold" nodeType="afterGroup">
                            <p:stCondLst>
                              <p:cond delay="5500"/>
                            </p:stCondLst>
                            <p:childTnLst>
                              <p:par>
                                <p:cTn id="92" presetID="23" presetClass="entr" presetSubtype="16" fill="hold" nodeType="afterEffect">
                                  <p:stCondLst>
                                    <p:cond delay="0"/>
                                  </p:stCondLst>
                                  <p:childTnLst>
                                    <p:set>
                                      <p:cBhvr>
                                        <p:cTn id="93" dur="1" fill="hold">
                                          <p:stCondLst>
                                            <p:cond delay="0"/>
                                          </p:stCondLst>
                                        </p:cTn>
                                        <p:tgtEl>
                                          <p:spTgt spid="769"/>
                                        </p:tgtEl>
                                        <p:attrNameLst>
                                          <p:attrName>style.visibility</p:attrName>
                                        </p:attrNameLst>
                                      </p:cBhvr>
                                      <p:to>
                                        <p:strVal val="visible"/>
                                      </p:to>
                                    </p:set>
                                    <p:anim calcmode="lin" valueType="num">
                                      <p:cBhvr>
                                        <p:cTn id="94" dur="500" fill="hold"/>
                                        <p:tgtEl>
                                          <p:spTgt spid="769"/>
                                        </p:tgtEl>
                                        <p:attrNameLst>
                                          <p:attrName>ppt_w</p:attrName>
                                        </p:attrNameLst>
                                      </p:cBhvr>
                                      <p:tavLst>
                                        <p:tav tm="0">
                                          <p:val>
                                            <p:fltVal val="0"/>
                                          </p:val>
                                        </p:tav>
                                        <p:tav tm="100000">
                                          <p:val>
                                            <p:strVal val="#ppt_w"/>
                                          </p:val>
                                        </p:tav>
                                      </p:tavLst>
                                    </p:anim>
                                    <p:anim calcmode="lin" valueType="num">
                                      <p:cBhvr>
                                        <p:cTn id="95" dur="5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790"/>
                                        </p:tgtEl>
                                        <p:attrNameLst>
                                          <p:attrName>style.visibility</p:attrName>
                                        </p:attrNameLst>
                                      </p:cBhvr>
                                      <p:to>
                                        <p:strVal val="visible"/>
                                      </p:to>
                                    </p:set>
                                    <p:anim calcmode="lin" valueType="num">
                                      <p:cBhvr>
                                        <p:cTn id="100" dur="500" fill="hold"/>
                                        <p:tgtEl>
                                          <p:spTgt spid="790"/>
                                        </p:tgtEl>
                                        <p:attrNameLst>
                                          <p:attrName>ppt_w</p:attrName>
                                        </p:attrNameLst>
                                      </p:cBhvr>
                                      <p:tavLst>
                                        <p:tav tm="0">
                                          <p:val>
                                            <p:fltVal val="0"/>
                                          </p:val>
                                        </p:tav>
                                        <p:tav tm="100000">
                                          <p:val>
                                            <p:strVal val="#ppt_w"/>
                                          </p:val>
                                        </p:tav>
                                      </p:tavLst>
                                    </p:anim>
                                    <p:anim calcmode="lin" valueType="num">
                                      <p:cBhvr>
                                        <p:cTn id="101" dur="500" fill="hold"/>
                                        <p:tgtEl>
                                          <p:spTgt spid="790"/>
                                        </p:tgtEl>
                                        <p:attrNameLst>
                                          <p:attrName>ppt_h</p:attrName>
                                        </p:attrNameLst>
                                      </p:cBhvr>
                                      <p:tavLst>
                                        <p:tav tm="0">
                                          <p:val>
                                            <p:fltVal val="0"/>
                                          </p:val>
                                        </p:tav>
                                        <p:tav tm="100000">
                                          <p:val>
                                            <p:strVal val="#ppt_h"/>
                                          </p:val>
                                        </p:tav>
                                      </p:tavLst>
                                    </p:anim>
                                  </p:childTnLst>
                                </p:cTn>
                              </p:par>
                            </p:childTnLst>
                          </p:cTn>
                        </p:par>
                        <p:par>
                          <p:cTn id="102" fill="hold" nodeType="afterGroup">
                            <p:stCondLst>
                              <p:cond delay="500"/>
                            </p:stCondLst>
                            <p:childTnLst>
                              <p:par>
                                <p:cTn id="103" presetID="23" presetClass="entr" presetSubtype="16" fill="hold" nodeType="after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p:cTn id="105" dur="500" fill="hold"/>
                                        <p:tgtEl>
                                          <p:spTgt spid="40"/>
                                        </p:tgtEl>
                                        <p:attrNameLst>
                                          <p:attrName>ppt_w</p:attrName>
                                        </p:attrNameLst>
                                      </p:cBhvr>
                                      <p:tavLst>
                                        <p:tav tm="0">
                                          <p:val>
                                            <p:fltVal val="0"/>
                                          </p:val>
                                        </p:tav>
                                        <p:tav tm="100000">
                                          <p:val>
                                            <p:strVal val="#ppt_w"/>
                                          </p:val>
                                        </p:tav>
                                      </p:tavLst>
                                    </p:anim>
                                    <p:anim calcmode="lin" valueType="num">
                                      <p:cBhvr>
                                        <p:cTn id="106" dur="500" fill="hold"/>
                                        <p:tgtEl>
                                          <p:spTgt spid="40"/>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1000"/>
                            </p:stCondLst>
                            <p:childTnLst>
                              <p:par>
                                <p:cTn id="108" presetID="23" presetClass="entr" presetSubtype="16" fill="hold" nodeType="afterEffect">
                                  <p:stCondLst>
                                    <p:cond delay="0"/>
                                  </p:stCondLst>
                                  <p:childTnLst>
                                    <p:set>
                                      <p:cBhvr>
                                        <p:cTn id="109" dur="1" fill="hold">
                                          <p:stCondLst>
                                            <p:cond delay="0"/>
                                          </p:stCondLst>
                                        </p:cTn>
                                        <p:tgtEl>
                                          <p:spTgt spid="771"/>
                                        </p:tgtEl>
                                        <p:attrNameLst>
                                          <p:attrName>style.visibility</p:attrName>
                                        </p:attrNameLst>
                                      </p:cBhvr>
                                      <p:to>
                                        <p:strVal val="visible"/>
                                      </p:to>
                                    </p:set>
                                    <p:anim calcmode="lin" valueType="num">
                                      <p:cBhvr>
                                        <p:cTn id="110" dur="500" fill="hold"/>
                                        <p:tgtEl>
                                          <p:spTgt spid="771"/>
                                        </p:tgtEl>
                                        <p:attrNameLst>
                                          <p:attrName>ppt_w</p:attrName>
                                        </p:attrNameLst>
                                      </p:cBhvr>
                                      <p:tavLst>
                                        <p:tav tm="0">
                                          <p:val>
                                            <p:fltVal val="0"/>
                                          </p:val>
                                        </p:tav>
                                        <p:tav tm="100000">
                                          <p:val>
                                            <p:strVal val="#ppt_w"/>
                                          </p:val>
                                        </p:tav>
                                      </p:tavLst>
                                    </p:anim>
                                    <p:anim calcmode="lin" valueType="num">
                                      <p:cBhvr>
                                        <p:cTn id="111" dur="500" fill="hold"/>
                                        <p:tgtEl>
                                          <p:spTgt spid="771"/>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1500"/>
                            </p:stCondLst>
                            <p:childTnLst>
                              <p:par>
                                <p:cTn id="113" presetID="23" presetClass="entr" presetSubtype="16" fill="hold" nodeType="afterEffect">
                                  <p:stCondLst>
                                    <p:cond delay="0"/>
                                  </p:stCondLst>
                                  <p:childTnLst>
                                    <p:set>
                                      <p:cBhvr>
                                        <p:cTn id="114" dur="1" fill="hold">
                                          <p:stCondLst>
                                            <p:cond delay="0"/>
                                          </p:stCondLst>
                                        </p:cTn>
                                        <p:tgtEl>
                                          <p:spTgt spid="39">
                                            <p:txEl>
                                              <p:pRg st="0" end="0"/>
                                            </p:txEl>
                                          </p:spTgt>
                                        </p:tgtEl>
                                        <p:attrNameLst>
                                          <p:attrName>style.visibility</p:attrName>
                                        </p:attrNameLst>
                                      </p:cBhvr>
                                      <p:to>
                                        <p:strVal val="visible"/>
                                      </p:to>
                                    </p:set>
                                    <p:anim calcmode="lin" valueType="num">
                                      <p:cBhvr>
                                        <p:cTn id="1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3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animBg="1"/>
      <p:bldP spid="768" grpId="0"/>
      <p:bldP spid="774" grpId="0"/>
      <p:bldP spid="776" grpId="0" animBg="1"/>
      <p:bldP spid="777" grpId="0"/>
      <p:bldP spid="781" grpId="0" animBg="1"/>
      <p:bldP spid="790" grpId="0"/>
      <p:bldP spid="790" grpId="1"/>
      <p:bldP spid="771" grpId="0" animBg="1"/>
      <p:bldP spid="771" grpId="1" animBg="1"/>
      <p:bldP spid="33" grpId="0"/>
      <p:bldP spid="39" grpId="0" animBg="1"/>
      <p:bldP spid="40" grpId="0"/>
      <p:bldP spid="40" grpId="1"/>
      <p:bldP spid="83" grpId="0"/>
      <p:bldP spid="83" grpId="1"/>
      <p:bldP spid="28" grpId="0" animBg="1"/>
      <p:bldP spid="3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Google Shape;710;p73">
            <a:extLst>
              <a:ext uri="{FF2B5EF4-FFF2-40B4-BE49-F238E27FC236}">
                <a16:creationId xmlns:a16="http://schemas.microsoft.com/office/drawing/2014/main" id="{5FC7DF8D-2078-3293-4CEC-A778AA1E55A3}"/>
              </a:ext>
            </a:extLst>
          </p:cNvPr>
          <p:cNvSpPr txBox="1">
            <a:spLocks noGrp="1"/>
          </p:cNvSpPr>
          <p:nvPr>
            <p:ph type="body" idx="1"/>
          </p:nvPr>
        </p:nvSpPr>
        <p:spPr>
          <a:xfrm>
            <a:off x="573088" y="1404938"/>
            <a:ext cx="11209337" cy="5356225"/>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BF Class </a:t>
            </a:r>
            <a:r>
              <a:rPr lang="en-US" altLang="en-US" sz="2400">
                <a:latin typeface="Calibri" panose="020F0502020204030204" pitchFamily="34" charset="0"/>
                <a:cs typeface="Arial" panose="020B0604020202020204" pitchFamily="34" charset="0"/>
                <a:sym typeface="Calibri" panose="020F0502020204030204" pitchFamily="34" charset="0"/>
              </a:rPr>
              <a:t>– a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taxonomic category of a </a:t>
            </a:r>
            <a:r>
              <a:rPr lang="en-US" altLang="en-US" sz="2400">
                <a:latin typeface="Calibri" panose="020F0502020204030204" pitchFamily="34" charset="0"/>
                <a:cs typeface="Arial" panose="020B0604020202020204" pitchFamily="34" charset="0"/>
                <a:sym typeface="Calibri" panose="020F0502020204030204" pitchFamily="34" charset="0"/>
              </a:rPr>
              <a:t>weakness type</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defined by: </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 set of operations </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None/>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All valid cause → consequence relations</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None/>
            </a:pP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 set of attributes</a:t>
            </a:r>
            <a:endParaRPr lang="en-US" altLang="en-US" sz="2400">
              <a:latin typeface="Calibri" panose="020F0502020204030204" pitchFamily="34" charset="0"/>
              <a:cs typeface="Arial" panose="020B0604020202020204" pitchFamily="34" charset="0"/>
              <a:sym typeface="Calibri" panose="020F0502020204030204" pitchFamily="34" charset="0"/>
            </a:endParaRPr>
          </a:p>
        </p:txBody>
      </p:sp>
      <p:sp>
        <p:nvSpPr>
          <p:cNvPr id="75779" name="Google Shape;711;p73">
            <a:extLst>
              <a:ext uri="{FF2B5EF4-FFF2-40B4-BE49-F238E27FC236}">
                <a16:creationId xmlns:a16="http://schemas.microsoft.com/office/drawing/2014/main" id="{16214915-D39A-56C1-D805-73C81F746398}"/>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Features – 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Google Shape;868;p21">
            <a:extLst>
              <a:ext uri="{FF2B5EF4-FFF2-40B4-BE49-F238E27FC236}">
                <a16:creationId xmlns:a16="http://schemas.microsoft.com/office/drawing/2014/main" id="{F90C5D99-34B8-CD95-4592-8066FC43C3E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Bugs Models</a:t>
            </a:r>
          </a:p>
        </p:txBody>
      </p:sp>
      <p:sp>
        <p:nvSpPr>
          <p:cNvPr id="8" name="Google Shape;869;p21">
            <a:extLst>
              <a:ext uri="{FF2B5EF4-FFF2-40B4-BE49-F238E27FC236}">
                <a16:creationId xmlns:a16="http://schemas.microsoft.com/office/drawing/2014/main" id="{BE66C6BD-CD02-0F48-F6F7-D50FF6D21E19}"/>
              </a:ext>
            </a:extLst>
          </p:cNvPr>
          <p:cNvSpPr txBox="1"/>
          <p:nvPr/>
        </p:nvSpPr>
        <p:spPr>
          <a:xfrm>
            <a:off x="573088" y="1358900"/>
            <a:ext cx="5726112" cy="3508375"/>
          </a:xfrm>
          <a:prstGeom prst="rect">
            <a:avLst/>
          </a:prstGeom>
          <a:noFill/>
          <a:ln>
            <a:noFill/>
          </a:ln>
        </p:spPr>
        <p:txBody>
          <a:bodyPr spcFirstLastPara="1" lIns="91425" tIns="91425" rIns="91425" bIns="91425">
            <a:spAutoFit/>
          </a:bodyPr>
          <a:lstStyle/>
          <a:p>
            <a:pPr marL="457200" indent="-381000" eaLnBrk="1" fontAlgn="auto" hangingPunct="1">
              <a:spcBef>
                <a:spcPts val="0"/>
              </a:spcBef>
              <a:spcAft>
                <a:spcPts val="0"/>
              </a:spcAft>
              <a:buClr>
                <a:srgbClr val="000000"/>
              </a:buClr>
              <a:buSzPts val="2400"/>
              <a:buFont typeface="Arial"/>
              <a:buChar char="●"/>
              <a:defRPr/>
            </a:pPr>
            <a:r>
              <a:rPr lang="en-US" sz="2400" kern="0" dirty="0">
                <a:latin typeface="Calibri"/>
                <a:ea typeface="Calibri"/>
                <a:cs typeface="Calibri"/>
                <a:sym typeface="Calibri"/>
              </a:rPr>
              <a:t>Example:</a:t>
            </a:r>
            <a:endParaRPr sz="2400" kern="0" dirty="0">
              <a:latin typeface="Calibri"/>
              <a:ea typeface="Calibri"/>
              <a:cs typeface="Calibri"/>
              <a:sym typeface="Calibri"/>
            </a:endParaRPr>
          </a:p>
          <a:p>
            <a:pPr eaLnBrk="1" fontAlgn="auto" hangingPunct="1">
              <a:spcBef>
                <a:spcPts val="0"/>
              </a:spcBef>
              <a:spcAft>
                <a:spcPts val="0"/>
              </a:spcAft>
              <a:buClr>
                <a:srgbClr val="000000"/>
              </a:buClr>
              <a:buSzPts val="2400"/>
              <a:buFont typeface="Arial"/>
              <a:buNone/>
              <a:defRPr/>
            </a:pPr>
            <a:endParaRPr sz="2400" kern="0" dirty="0">
              <a:latin typeface="Calibri"/>
              <a:ea typeface="Calibri"/>
              <a:cs typeface="Calibri"/>
              <a:sym typeface="Calibri"/>
            </a:endParaRPr>
          </a:p>
          <a:p>
            <a:pPr indent="457200" eaLnBrk="1" fontAlgn="auto" hangingPunct="1">
              <a:spcBef>
                <a:spcPts val="0"/>
              </a:spcBef>
              <a:spcAft>
                <a:spcPts val="0"/>
              </a:spcAft>
              <a:buClr>
                <a:srgbClr val="000000"/>
              </a:buClr>
              <a:buSzPts val="2400"/>
              <a:buFont typeface="Arial"/>
              <a:buNone/>
              <a:defRPr/>
            </a:pPr>
            <a:r>
              <a:rPr lang="en-US" sz="2400" kern="0" dirty="0">
                <a:latin typeface="Calibri"/>
                <a:ea typeface="Calibri"/>
                <a:cs typeface="Calibri"/>
                <a:sym typeface="Calibri"/>
              </a:rPr>
              <a:t>The BF Memory Bugs Model:</a:t>
            </a:r>
            <a:endParaRPr kern="0" dirty="0">
              <a:latin typeface="Calibri" panose="020F0502020204030204" pitchFamily="34" charset="0"/>
              <a:ea typeface="Arial"/>
              <a:cs typeface="Calibri" panose="020F0502020204030204" pitchFamily="34" charset="0"/>
              <a:sym typeface="Arial"/>
            </a:endParaRPr>
          </a:p>
          <a:p>
            <a:pPr indent="457200" eaLnBrk="1" fontAlgn="auto" hangingPunct="1">
              <a:spcBef>
                <a:spcPts val="0"/>
              </a:spcBef>
              <a:spcAft>
                <a:spcPts val="0"/>
              </a:spcAft>
              <a:buClr>
                <a:srgbClr val="000000"/>
              </a:buClr>
              <a:buSzPts val="2400"/>
              <a:buFont typeface="Arial"/>
              <a:buNone/>
              <a:defRPr/>
            </a:pPr>
            <a:endParaRPr sz="2400" kern="0" dirty="0">
              <a:latin typeface="Calibri"/>
              <a:ea typeface="Calibri"/>
              <a:cs typeface="Calibri"/>
              <a:sym typeface="Calibri"/>
            </a:endParaRPr>
          </a:p>
          <a:p>
            <a:pPr marL="742950" lvl="1" indent="-266700" eaLnBrk="1" fontAlgn="auto" hangingPunct="1">
              <a:spcBef>
                <a:spcPts val="0"/>
              </a:spcBef>
              <a:spcAft>
                <a:spcPts val="0"/>
              </a:spcAft>
              <a:buClr>
                <a:srgbClr val="000000"/>
              </a:buClr>
              <a:buSzPts val="2400"/>
              <a:buFont typeface="Calibri"/>
              <a:buChar char="○"/>
              <a:defRPr/>
            </a:pPr>
            <a:r>
              <a:rPr lang="en-US" sz="2400" kern="0" dirty="0">
                <a:latin typeface="Calibri"/>
                <a:ea typeface="Calibri"/>
                <a:cs typeface="Calibri"/>
                <a:sym typeface="Calibri"/>
              </a:rPr>
              <a:t>Four  phases,  corresponding  to  </a:t>
            </a:r>
            <a:br>
              <a:rPr lang="en-US" sz="2400" kern="0" dirty="0">
                <a:latin typeface="Calibri"/>
                <a:ea typeface="Calibri"/>
                <a:cs typeface="Calibri"/>
                <a:sym typeface="Calibri"/>
              </a:rPr>
            </a:br>
            <a:r>
              <a:rPr lang="en-US" sz="2400" kern="0" dirty="0">
                <a:latin typeface="Calibri"/>
                <a:ea typeface="Calibri"/>
                <a:cs typeface="Calibri"/>
                <a:sym typeface="Calibri"/>
              </a:rPr>
              <a:t>the BF memory bugs classes:</a:t>
            </a:r>
            <a:br>
              <a:rPr lang="en-US" sz="2400" kern="0" dirty="0">
                <a:latin typeface="Calibri"/>
                <a:ea typeface="Calibri"/>
                <a:cs typeface="Calibri"/>
                <a:sym typeface="Calibri"/>
              </a:rPr>
            </a:br>
            <a:r>
              <a:rPr lang="en-US" sz="2400" kern="0" dirty="0">
                <a:latin typeface="Calibri"/>
                <a:ea typeface="Calibri"/>
                <a:cs typeface="Calibri"/>
                <a:sym typeface="Calibri"/>
              </a:rPr>
              <a:t>MAD,  MAL,  MUS,  MDL</a:t>
            </a:r>
            <a:endParaRPr kern="0" dirty="0">
              <a:latin typeface="Calibri" panose="020F0502020204030204" pitchFamily="34" charset="0"/>
              <a:ea typeface="Arial"/>
              <a:cs typeface="Calibri" panose="020F0502020204030204" pitchFamily="34" charset="0"/>
              <a:sym typeface="Arial"/>
            </a:endParaRPr>
          </a:p>
          <a:p>
            <a:pPr marL="742950" lvl="1" indent="-114300" eaLnBrk="1" fontAlgn="auto" hangingPunct="1">
              <a:spcBef>
                <a:spcPts val="0"/>
              </a:spcBef>
              <a:spcAft>
                <a:spcPts val="0"/>
              </a:spcAft>
              <a:buClr>
                <a:srgbClr val="000000"/>
              </a:buClr>
              <a:buSzPts val="2400"/>
              <a:buFont typeface="Calibri"/>
              <a:buNone/>
              <a:defRPr/>
            </a:pPr>
            <a:endParaRPr sz="2400" kern="0" dirty="0">
              <a:latin typeface="Calibri"/>
              <a:ea typeface="Calibri"/>
              <a:cs typeface="Calibri"/>
              <a:sym typeface="Calibri"/>
            </a:endParaRPr>
          </a:p>
          <a:p>
            <a:pPr marL="742950" lvl="1" indent="-266700" eaLnBrk="1" fontAlgn="auto" hangingPunct="1">
              <a:spcBef>
                <a:spcPts val="0"/>
              </a:spcBef>
              <a:spcAft>
                <a:spcPts val="0"/>
              </a:spcAft>
              <a:buClr>
                <a:srgbClr val="000000"/>
              </a:buClr>
              <a:buSzPts val="2400"/>
              <a:buFont typeface="Calibri"/>
              <a:buChar char="○"/>
              <a:defRPr/>
            </a:pPr>
            <a:r>
              <a:rPr lang="en-US" sz="2400" kern="0" dirty="0">
                <a:latin typeface="Calibri"/>
                <a:ea typeface="Calibri"/>
                <a:cs typeface="Calibri"/>
                <a:sym typeface="Calibri"/>
              </a:rPr>
              <a:t>Memory  operations  flow</a:t>
            </a:r>
            <a:endParaRPr kern="0" dirty="0">
              <a:latin typeface="Calibri" panose="020F0502020204030204" pitchFamily="34" charset="0"/>
              <a:ea typeface="Arial"/>
              <a:cs typeface="Calibri" panose="020F0502020204030204" pitchFamily="34" charset="0"/>
              <a:sym typeface="Arial"/>
            </a:endParaRPr>
          </a:p>
        </p:txBody>
      </p:sp>
      <p:pic>
        <p:nvPicPr>
          <p:cNvPr id="77828" name="Google Shape;870;p21">
            <a:extLst>
              <a:ext uri="{FF2B5EF4-FFF2-40B4-BE49-F238E27FC236}">
                <a16:creationId xmlns:a16="http://schemas.microsoft.com/office/drawing/2014/main" id="{D3D83B20-D843-16E0-61AD-7EA20CD725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1166813"/>
            <a:ext cx="58928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6">
            <a:extLst>
              <a:ext uri="{FF2B5EF4-FFF2-40B4-BE49-F238E27FC236}">
                <a16:creationId xmlns:a16="http://schemas.microsoft.com/office/drawing/2014/main" id="{8EB268B1-3E7D-E799-4231-7199F9812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38" y="1814513"/>
            <a:ext cx="364013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8">
            <a:extLst>
              <a:ext uri="{FF2B5EF4-FFF2-40B4-BE49-F238E27FC236}">
                <a16:creationId xmlns:a16="http://schemas.microsoft.com/office/drawing/2014/main" id="{63614CB2-7EB8-EB14-108E-01035A8F4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25" y="1819275"/>
            <a:ext cx="3640138"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10">
            <a:extLst>
              <a:ext uri="{FF2B5EF4-FFF2-40B4-BE49-F238E27FC236}">
                <a16:creationId xmlns:a16="http://schemas.microsoft.com/office/drawing/2014/main" id="{DFC19D9D-EED5-D089-DB2A-D679A001E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8" y="1819275"/>
            <a:ext cx="3706812"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Google Shape;876;p22">
            <a:extLst>
              <a:ext uri="{FF2B5EF4-FFF2-40B4-BE49-F238E27FC236}">
                <a16:creationId xmlns:a16="http://schemas.microsoft.com/office/drawing/2014/main" id="{16779B2B-0EAA-F37A-7BB6-43A5D7F28D3C}"/>
              </a:ext>
            </a:extLst>
          </p:cNvPr>
          <p:cNvSpPr txBox="1">
            <a:spLocks noGrp="1" noChangeArrowheads="1"/>
          </p:cNvSpPr>
          <p:nvPr>
            <p:ph type="title"/>
          </p:nvPr>
        </p:nvSpPr>
        <p:spPr>
          <a:xfrm>
            <a:off x="565150" y="0"/>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Classes – Examples </a:t>
            </a:r>
          </a:p>
        </p:txBody>
      </p:sp>
      <p:sp>
        <p:nvSpPr>
          <p:cNvPr id="16" name="Star: 4 Points 15">
            <a:extLst>
              <a:ext uri="{FF2B5EF4-FFF2-40B4-BE49-F238E27FC236}">
                <a16:creationId xmlns:a16="http://schemas.microsoft.com/office/drawing/2014/main" id="{9E9017D1-5531-9635-6426-F8DDF5B42F61}"/>
              </a:ext>
            </a:extLst>
          </p:cNvPr>
          <p:cNvSpPr/>
          <p:nvPr/>
        </p:nvSpPr>
        <p:spPr>
          <a:xfrm>
            <a:off x="2538413" y="2097088"/>
            <a:ext cx="144462"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1" name="Star: 4 Points 20">
            <a:extLst>
              <a:ext uri="{FF2B5EF4-FFF2-40B4-BE49-F238E27FC236}">
                <a16:creationId xmlns:a16="http://schemas.microsoft.com/office/drawing/2014/main" id="{C2C68122-AD5A-8294-B985-4D337C8AC202}"/>
              </a:ext>
            </a:extLst>
          </p:cNvPr>
          <p:cNvSpPr/>
          <p:nvPr/>
        </p:nvSpPr>
        <p:spPr>
          <a:xfrm>
            <a:off x="6464300" y="2092325"/>
            <a:ext cx="142875"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2" name="Star: 4 Points 21">
            <a:extLst>
              <a:ext uri="{FF2B5EF4-FFF2-40B4-BE49-F238E27FC236}">
                <a16:creationId xmlns:a16="http://schemas.microsoft.com/office/drawing/2014/main" id="{072E217D-5A8B-7546-8CDA-7C0F4830130B}"/>
              </a:ext>
            </a:extLst>
          </p:cNvPr>
          <p:cNvSpPr/>
          <p:nvPr/>
        </p:nvSpPr>
        <p:spPr>
          <a:xfrm>
            <a:off x="10409238" y="2097088"/>
            <a:ext cx="142875" cy="142875"/>
          </a:xfrm>
          <a:prstGeom prst="star4">
            <a:avLst/>
          </a:prstGeom>
          <a:solidFill>
            <a:srgbClr val="9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23" name="Star: 4 Points 22">
            <a:extLst>
              <a:ext uri="{FF2B5EF4-FFF2-40B4-BE49-F238E27FC236}">
                <a16:creationId xmlns:a16="http://schemas.microsoft.com/office/drawing/2014/main" id="{2DD78120-5964-8349-CF41-BD863B3A10FD}"/>
              </a:ext>
            </a:extLst>
          </p:cNvPr>
          <p:cNvSpPr/>
          <p:nvPr/>
        </p:nvSpPr>
        <p:spPr>
          <a:xfrm>
            <a:off x="3887788" y="2459038"/>
            <a:ext cx="144462"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4" name="Star: 4 Points 23">
            <a:extLst>
              <a:ext uri="{FF2B5EF4-FFF2-40B4-BE49-F238E27FC236}">
                <a16:creationId xmlns:a16="http://schemas.microsoft.com/office/drawing/2014/main" id="{267CF006-DD55-4EC3-DEA9-79787CCF2581}"/>
              </a:ext>
            </a:extLst>
          </p:cNvPr>
          <p:cNvSpPr/>
          <p:nvPr/>
        </p:nvSpPr>
        <p:spPr>
          <a:xfrm>
            <a:off x="11714163" y="2459038"/>
            <a:ext cx="142875"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5" name="Star: 4 Points 24">
            <a:extLst>
              <a:ext uri="{FF2B5EF4-FFF2-40B4-BE49-F238E27FC236}">
                <a16:creationId xmlns:a16="http://schemas.microsoft.com/office/drawing/2014/main" id="{46C623AF-06EE-E6BB-8992-3CB38B382258}"/>
              </a:ext>
            </a:extLst>
          </p:cNvPr>
          <p:cNvSpPr/>
          <p:nvPr/>
        </p:nvSpPr>
        <p:spPr>
          <a:xfrm>
            <a:off x="7796213" y="2459038"/>
            <a:ext cx="142875" cy="142875"/>
          </a:xfrm>
          <a:prstGeom prst="star4">
            <a:avLst/>
          </a:prstGeom>
          <a:solidFill>
            <a:srgbClr val="98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6" name="Star: 4 Points 25">
            <a:extLst>
              <a:ext uri="{FF2B5EF4-FFF2-40B4-BE49-F238E27FC236}">
                <a16:creationId xmlns:a16="http://schemas.microsoft.com/office/drawing/2014/main" id="{9F993B3D-4A73-B7AF-592B-DEE1CD7EF592}"/>
              </a:ext>
            </a:extLst>
          </p:cNvPr>
          <p:cNvSpPr/>
          <p:nvPr/>
        </p:nvSpPr>
        <p:spPr>
          <a:xfrm>
            <a:off x="1298575" y="2244725"/>
            <a:ext cx="144463"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8" name="Star: 4 Points 27">
            <a:extLst>
              <a:ext uri="{FF2B5EF4-FFF2-40B4-BE49-F238E27FC236}">
                <a16:creationId xmlns:a16="http://schemas.microsoft.com/office/drawing/2014/main" id="{0F64868B-F145-7A07-99AD-717F28A4C34B}"/>
              </a:ext>
            </a:extLst>
          </p:cNvPr>
          <p:cNvSpPr/>
          <p:nvPr/>
        </p:nvSpPr>
        <p:spPr>
          <a:xfrm>
            <a:off x="5319713" y="2244725"/>
            <a:ext cx="144462"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29" name="Star: 4 Points 28">
            <a:extLst>
              <a:ext uri="{FF2B5EF4-FFF2-40B4-BE49-F238E27FC236}">
                <a16:creationId xmlns:a16="http://schemas.microsoft.com/office/drawing/2014/main" id="{1188A30B-4DE5-20B7-F12B-074F59EE881A}"/>
              </a:ext>
            </a:extLst>
          </p:cNvPr>
          <p:cNvSpPr/>
          <p:nvPr/>
        </p:nvSpPr>
        <p:spPr>
          <a:xfrm>
            <a:off x="9271000" y="2244725"/>
            <a:ext cx="142875"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0" name="Star: 4 Points 29">
            <a:extLst>
              <a:ext uri="{FF2B5EF4-FFF2-40B4-BE49-F238E27FC236}">
                <a16:creationId xmlns:a16="http://schemas.microsoft.com/office/drawing/2014/main" id="{23A0599E-4A9A-DB5D-5FD5-88FCE9501DB2}"/>
              </a:ext>
            </a:extLst>
          </p:cNvPr>
          <p:cNvSpPr/>
          <p:nvPr/>
        </p:nvSpPr>
        <p:spPr>
          <a:xfrm>
            <a:off x="2682875" y="347027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1" name="Star: 4 Points 30">
            <a:extLst>
              <a:ext uri="{FF2B5EF4-FFF2-40B4-BE49-F238E27FC236}">
                <a16:creationId xmlns:a16="http://schemas.microsoft.com/office/drawing/2014/main" id="{A81B45A3-C66E-C191-E99E-2FEF6DAA012C}"/>
              </a:ext>
            </a:extLst>
          </p:cNvPr>
          <p:cNvSpPr/>
          <p:nvPr/>
        </p:nvSpPr>
        <p:spPr>
          <a:xfrm>
            <a:off x="7413625" y="3703638"/>
            <a:ext cx="142875" cy="144462"/>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2" name="Star: 4 Points 31">
            <a:extLst>
              <a:ext uri="{FF2B5EF4-FFF2-40B4-BE49-F238E27FC236}">
                <a16:creationId xmlns:a16="http://schemas.microsoft.com/office/drawing/2014/main" id="{9095F81F-7896-BBF5-4332-4C7F15C0B2D0}"/>
              </a:ext>
            </a:extLst>
          </p:cNvPr>
          <p:cNvSpPr/>
          <p:nvPr/>
        </p:nvSpPr>
        <p:spPr>
          <a:xfrm>
            <a:off x="10552113" y="45910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33" name="Star: 4 Points 32">
            <a:extLst>
              <a:ext uri="{FF2B5EF4-FFF2-40B4-BE49-F238E27FC236}">
                <a16:creationId xmlns:a16="http://schemas.microsoft.com/office/drawing/2014/main" id="{929EAC04-104D-8F88-F808-9C47A0DCA746}"/>
              </a:ext>
            </a:extLst>
          </p:cNvPr>
          <p:cNvSpPr/>
          <p:nvPr/>
        </p:nvSpPr>
        <p:spPr>
          <a:xfrm>
            <a:off x="1298575" y="2887663"/>
            <a:ext cx="144463"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4" name="Star: 4 Points 33">
            <a:extLst>
              <a:ext uri="{FF2B5EF4-FFF2-40B4-BE49-F238E27FC236}">
                <a16:creationId xmlns:a16="http://schemas.microsoft.com/office/drawing/2014/main" id="{11D471DD-EEAC-C16B-11B0-DD27B19C8F2A}"/>
              </a:ext>
            </a:extLst>
          </p:cNvPr>
          <p:cNvSpPr/>
          <p:nvPr/>
        </p:nvSpPr>
        <p:spPr>
          <a:xfrm>
            <a:off x="9271000" y="2887663"/>
            <a:ext cx="142875"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35" name="Star: 4 Points 34">
            <a:extLst>
              <a:ext uri="{FF2B5EF4-FFF2-40B4-BE49-F238E27FC236}">
                <a16:creationId xmlns:a16="http://schemas.microsoft.com/office/drawing/2014/main" id="{4B0B838D-0D09-89B0-D8D2-A0F65A84BBF1}"/>
              </a:ext>
            </a:extLst>
          </p:cNvPr>
          <p:cNvSpPr/>
          <p:nvPr/>
        </p:nvSpPr>
        <p:spPr>
          <a:xfrm>
            <a:off x="5319713" y="2887663"/>
            <a:ext cx="144462" cy="142875"/>
          </a:xfrm>
          <a:prstGeom prst="star4">
            <a:avLst/>
          </a:prstGeom>
          <a:solidFill>
            <a:srgbClr val="98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sp>
        <p:nvSpPr>
          <p:cNvPr id="79893" name="Google Shape;710;p73">
            <a:extLst>
              <a:ext uri="{FF2B5EF4-FFF2-40B4-BE49-F238E27FC236}">
                <a16:creationId xmlns:a16="http://schemas.microsoft.com/office/drawing/2014/main" id="{D6168D21-D19B-C942-B251-DE91C17FBDD0}"/>
              </a:ext>
            </a:extLst>
          </p:cNvPr>
          <p:cNvSpPr txBox="1">
            <a:spLocks noChangeArrowheads="1"/>
          </p:cNvSpPr>
          <p:nvPr/>
        </p:nvSpPr>
        <p:spPr bwMode="auto">
          <a:xfrm>
            <a:off x="4476750" y="1449388"/>
            <a:ext cx="3417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Memory Addressing Bugs (MAD)</a:t>
            </a:r>
          </a:p>
        </p:txBody>
      </p:sp>
      <p:sp>
        <p:nvSpPr>
          <p:cNvPr id="79894" name="Google Shape;710;p73">
            <a:extLst>
              <a:ext uri="{FF2B5EF4-FFF2-40B4-BE49-F238E27FC236}">
                <a16:creationId xmlns:a16="http://schemas.microsoft.com/office/drawing/2014/main" id="{D6E7F2D3-BEC9-BC5F-23C4-A6236B0BA356}"/>
              </a:ext>
            </a:extLst>
          </p:cNvPr>
          <p:cNvSpPr txBox="1">
            <a:spLocks noChangeArrowheads="1"/>
          </p:cNvSpPr>
          <p:nvPr/>
        </p:nvSpPr>
        <p:spPr bwMode="auto">
          <a:xfrm>
            <a:off x="8618538" y="1450975"/>
            <a:ext cx="29924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Memory Use Bugs (MUS)</a:t>
            </a:r>
          </a:p>
        </p:txBody>
      </p:sp>
      <p:sp>
        <p:nvSpPr>
          <p:cNvPr id="79895" name="Google Shape;710;p73">
            <a:extLst>
              <a:ext uri="{FF2B5EF4-FFF2-40B4-BE49-F238E27FC236}">
                <a16:creationId xmlns:a16="http://schemas.microsoft.com/office/drawing/2014/main" id="{B115496D-601E-E0A6-67FF-7C8C297F7C75}"/>
              </a:ext>
            </a:extLst>
          </p:cNvPr>
          <p:cNvSpPr txBox="1">
            <a:spLocks noChangeArrowheads="1"/>
          </p:cNvSpPr>
          <p:nvPr/>
        </p:nvSpPr>
        <p:spPr bwMode="auto">
          <a:xfrm>
            <a:off x="722313" y="1449388"/>
            <a:ext cx="2992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76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3716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8288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2860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7432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32004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6576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4114800" indent="-3429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pPr>
            <a:r>
              <a:rPr lang="en-US" altLang="en-US" sz="1800">
                <a:latin typeface="Calibri" panose="020F0502020204030204" pitchFamily="34" charset="0"/>
                <a:sym typeface="Calibri" panose="020F0502020204030204" pitchFamily="34" charset="0"/>
              </a:rPr>
              <a:t>Data Verification Bugs (DVR)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par>
                          <p:cTn id="27" fill="hold" nodeType="afterGroup">
                            <p:stCondLst>
                              <p:cond delay="0"/>
                            </p:stCondLst>
                            <p:childTnLst>
                              <p:par>
                                <p:cTn id="28" presetID="23"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00"/>
                            </p:stCondLst>
                            <p:childTnLst>
                              <p:par>
                                <p:cTn id="33" presetID="2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000"/>
                            </p:stCondLst>
                            <p:childTnLst>
                              <p:par>
                                <p:cTn id="38" presetID="23" presetClass="entr" presetSubtype="16"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childTnLst>
                                </p:cTn>
                              </p:par>
                            </p:childTnLst>
                          </p:cTn>
                        </p:par>
                        <p:par>
                          <p:cTn id="42" fill="hold" nodeType="afterGroup">
                            <p:stCondLst>
                              <p:cond delay="1500"/>
                            </p:stCondLst>
                            <p:childTnLst>
                              <p:par>
                                <p:cTn id="43" presetID="23" presetClass="entr" presetSubtype="16"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childTnLst>
                                </p:cTn>
                              </p:par>
                            </p:childTnLst>
                          </p:cTn>
                        </p:par>
                        <p:par>
                          <p:cTn id="47" fill="hold" nodeType="afterGroup">
                            <p:stCondLst>
                              <p:cond delay="2000"/>
                            </p:stCondLst>
                            <p:childTnLst>
                              <p:par>
                                <p:cTn id="48" presetID="23" presetClass="entr" presetSubtype="16"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childTnLst>
                                </p:cTn>
                              </p:par>
                            </p:childTnLst>
                          </p:cTn>
                        </p:par>
                        <p:par>
                          <p:cTn id="52" fill="hold" nodeType="afterGroup">
                            <p:stCondLst>
                              <p:cond delay="2500"/>
                            </p:stCondLst>
                            <p:childTnLst>
                              <p:par>
                                <p:cTn id="53" presetID="23" presetClass="entr" presetSubtype="16"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par>
                          <p:cTn id="71" fill="hold" nodeType="afterGroup">
                            <p:stCondLst>
                              <p:cond delay="0"/>
                            </p:stCondLst>
                            <p:childTnLst>
                              <p:par>
                                <p:cTn id="72" presetID="23" presetClass="entr" presetSubtype="16"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childTnLst>
                                </p:cTn>
                              </p:par>
                            </p:childTnLst>
                          </p:cTn>
                        </p:par>
                        <p:par>
                          <p:cTn id="76" fill="hold" nodeType="afterGroup">
                            <p:stCondLst>
                              <p:cond delay="500"/>
                            </p:stCondLst>
                            <p:childTnLst>
                              <p:par>
                                <p:cTn id="77" presetID="23" presetClass="entr" presetSubtype="16"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childTnLst>
                                </p:cTn>
                              </p:par>
                            </p:childTnLst>
                          </p:cTn>
                        </p:par>
                        <p:par>
                          <p:cTn id="81" fill="hold" nodeType="afterGroup">
                            <p:stCondLst>
                              <p:cond delay="1000"/>
                            </p:stCondLst>
                            <p:childTnLst>
                              <p:par>
                                <p:cTn id="82" presetID="23" presetClass="entr" presetSubtype="16"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2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childTnLst>
                          </p:cTn>
                        </p:par>
                        <p:par>
                          <p:cTn id="94" fill="hold" nodeType="afterGroup">
                            <p:stCondLst>
                              <p:cond delay="0"/>
                            </p:stCondLst>
                            <p:childTnLst>
                              <p:par>
                                <p:cTn id="95" presetID="23" presetClass="entr" presetSubtype="16"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childTnLst>
                                </p:cTn>
                              </p:par>
                            </p:childTnLst>
                          </p:cTn>
                        </p:par>
                        <p:par>
                          <p:cTn id="99" fill="hold" nodeType="afterGroup">
                            <p:stCondLst>
                              <p:cond delay="500"/>
                            </p:stCondLst>
                            <p:childTnLst>
                              <p:par>
                                <p:cTn id="100" presetID="23" presetClass="entr" presetSubtype="16" fill="hold"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childTnLst>
                                </p:cTn>
                              </p:par>
                            </p:childTnLst>
                          </p:cTn>
                        </p:par>
                        <p:par>
                          <p:cTn id="104" fill="hold" nodeType="afterGroup">
                            <p:stCondLst>
                              <p:cond delay="1000"/>
                            </p:stCondLst>
                            <p:childTnLst>
                              <p:par>
                                <p:cTn id="105" presetID="23" presetClass="entr" presetSubtype="16" fill="hold" nodeType="after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1" grpId="0" animBg="1"/>
      <p:bldP spid="32" grpId="0" animBg="1"/>
      <p:bldP spid="33" grpId="0" animBg="1"/>
      <p:bldP spid="33" grpId="1" animBg="1"/>
      <p:bldP spid="34" grpId="0" animBg="1"/>
      <p:bldP spid="34" grpId="1" animBg="1"/>
      <p:bldP spid="35" grpId="0" animBg="1"/>
      <p:bldP spid="3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Google Shape;613;gd9bd75dd43_0_7">
            <a:extLst>
              <a:ext uri="{FF2B5EF4-FFF2-40B4-BE49-F238E27FC236}">
                <a16:creationId xmlns:a16="http://schemas.microsoft.com/office/drawing/2014/main" id="{4A858C87-03C6-0F8C-0659-D53BDFC20E34}"/>
              </a:ext>
            </a:extLst>
          </p:cNvPr>
          <p:cNvSpPr txBox="1">
            <a:spLocks noGrp="1" noChangeArrowheads="1"/>
          </p:cNvSpPr>
          <p:nvPr>
            <p:ph type="body" idx="1"/>
          </p:nvPr>
        </p:nvSpPr>
        <p:spPr>
          <a:xfrm>
            <a:off x="571500" y="1404938"/>
            <a:ext cx="5491163" cy="3205162"/>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Terminology:</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Bug, Weakness</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Vulnerability</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latin typeface="Calibri" panose="020F0502020204030204" pitchFamily="34" charset="0"/>
                <a:cs typeface="Arial" panose="020B0604020202020204" pitchFamily="34" charset="0"/>
                <a:sym typeface="Calibri" panose="020F0502020204030204" pitchFamily="34" charset="0"/>
              </a:rPr>
              <a:t>Failure</a:t>
            </a: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Existing Repositories:</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CWE</a:t>
            </a: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CVE</a:t>
            </a:r>
            <a:endParaRPr lang="en-US" altLang="en-US" sz="2400">
              <a:latin typeface="Calibri" panose="020F0502020204030204" pitchFamily="34" charset="0"/>
              <a:cs typeface="Arial" panose="020B0604020202020204" pitchFamily="34" charset="0"/>
              <a:sym typeface="Calibri" panose="020F0502020204030204" pitchFamily="34" charset="0"/>
            </a:endParaRPr>
          </a:p>
          <a:p>
            <a:pPr lvl="1" indent="-381000" eaLnBrk="1" hangingPunct="1">
              <a:lnSpc>
                <a:spcPct val="100000"/>
              </a:lnSpc>
              <a:spcBef>
                <a:spcPct val="0"/>
              </a:spcBef>
              <a:spcAft>
                <a:spcPct val="0"/>
              </a:spcAft>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NVD</a:t>
            </a:r>
          </a:p>
        </p:txBody>
      </p:sp>
      <p:sp>
        <p:nvSpPr>
          <p:cNvPr id="45059" name="Title 2">
            <a:extLst>
              <a:ext uri="{FF2B5EF4-FFF2-40B4-BE49-F238E27FC236}">
                <a16:creationId xmlns:a16="http://schemas.microsoft.com/office/drawing/2014/main" id="{A9B6F515-89D5-D23F-A237-79D60FF6A0A3}"/>
              </a:ext>
            </a:extLst>
          </p:cNvPr>
          <p:cNvSpPr txBox="1">
            <a:spLocks noGrp="1" noChangeArrowheads="1"/>
          </p:cNvSpPr>
          <p:nvPr>
            <p:ph type="title"/>
          </p:nvPr>
        </p:nvSpPr>
        <p:spPr>
          <a:xfrm>
            <a:off x="573088" y="-11113"/>
            <a:ext cx="10515600" cy="157321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Agenda</a:t>
            </a:r>
          </a:p>
        </p:txBody>
      </p:sp>
      <p:sp>
        <p:nvSpPr>
          <p:cNvPr id="45060" name="Google Shape;615;gd9bd75dd43_0_7">
            <a:extLst>
              <a:ext uri="{FF2B5EF4-FFF2-40B4-BE49-F238E27FC236}">
                <a16:creationId xmlns:a16="http://schemas.microsoft.com/office/drawing/2014/main" id="{1DF4F765-8568-ABF5-48B3-964AAAD8194E}"/>
              </a:ext>
            </a:extLst>
          </p:cNvPr>
          <p:cNvSpPr txBox="1">
            <a:spLocks noChangeArrowheads="1"/>
          </p:cNvSpPr>
          <p:nvPr/>
        </p:nvSpPr>
        <p:spPr bwMode="auto">
          <a:xfrm>
            <a:off x="4386263" y="4157663"/>
            <a:ext cx="53943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457200" indent="-3810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914400" indent="-3810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The Bugs Framework (BF)</a:t>
            </a:r>
            <a:endParaRPr lang="en-US" altLang="en-US">
              <a:latin typeface="Calibri" panose="020F0502020204030204" pitchFamily="34" charset="0"/>
            </a:endParaRPr>
          </a:p>
          <a:p>
            <a:pPr lvl="1" eaLnBrk="1" hangingPunct="1">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sym typeface="Calibri" panose="020F0502020204030204" pitchFamily="34" charset="0"/>
              </a:rPr>
              <a:t>Goals</a:t>
            </a:r>
            <a:endParaRPr lang="en-US" altLang="en-US">
              <a:latin typeface="Calibri" panose="020F0502020204030204" pitchFamily="34" charset="0"/>
            </a:endParaRPr>
          </a:p>
          <a:p>
            <a:pPr lvl="1" eaLnBrk="1" hangingPunct="1">
              <a:buClr>
                <a:srgbClr val="222222"/>
              </a:buClr>
              <a:buSzPts val="2400"/>
              <a:buFont typeface="Courier New" panose="02070309020205020404" pitchFamily="49" charset="0"/>
              <a:buChar char="o"/>
            </a:pPr>
            <a:r>
              <a:rPr lang="en-US" altLang="en-US" sz="2400">
                <a:solidFill>
                  <a:srgbClr val="222222"/>
                </a:solidFill>
                <a:latin typeface="Calibri" panose="020F0502020204030204" pitchFamily="34" charset="0"/>
                <a:sym typeface="Calibri" panose="020F0502020204030204" pitchFamily="34" charset="0"/>
              </a:rPr>
              <a:t>Features</a:t>
            </a:r>
            <a:endParaRPr lang="en-US" altLang="en-US">
              <a:latin typeface="Calibri" panose="020F0502020204030204" pitchFamily="34" charset="0"/>
            </a:endParaRPr>
          </a:p>
          <a:p>
            <a:pPr eaLnBrk="1" hangingPunct="1">
              <a:lnSpc>
                <a:spcPct val="115000"/>
              </a:lnSpc>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Example </a:t>
            </a:r>
            <a:r>
              <a:rPr lang="en-US" altLang="en-US" sz="2400">
                <a:latin typeface="Calibri" panose="020F0502020204030204" pitchFamily="34" charset="0"/>
                <a:sym typeface="Calibri" panose="020F0502020204030204" pitchFamily="34" charset="0"/>
              </a:rPr>
              <a:t>–</a:t>
            </a:r>
            <a:r>
              <a:rPr lang="en-US" altLang="en-US" sz="2400">
                <a:solidFill>
                  <a:srgbClr val="222222"/>
                </a:solidFill>
                <a:latin typeface="Calibri" panose="020F0502020204030204" pitchFamily="34" charset="0"/>
                <a:sym typeface="Calibri" panose="020F0502020204030204" pitchFamily="34" charset="0"/>
              </a:rPr>
              <a:t> Heartbleed</a:t>
            </a:r>
          </a:p>
          <a:p>
            <a:pPr eaLnBrk="1" hangingPunct="1">
              <a:lnSpc>
                <a:spcPct val="115000"/>
              </a:lnSpc>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sym typeface="Calibri" panose="020F0502020204030204" pitchFamily="34" charset="0"/>
              </a:rPr>
              <a:t>Potential Impacts</a:t>
            </a:r>
            <a:endParaRPr lang="en-US" altLang="en-US">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Google Shape;704;p13">
            <a:extLst>
              <a:ext uri="{FF2B5EF4-FFF2-40B4-BE49-F238E27FC236}">
                <a16:creationId xmlns:a16="http://schemas.microsoft.com/office/drawing/2014/main" id="{85482C0D-E28C-BF9D-1A82-820BC4D6494F}"/>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Defined </a:t>
            </a:r>
          </a:p>
        </p:txBody>
      </p:sp>
      <p:sp>
        <p:nvSpPr>
          <p:cNvPr id="7" name="Google Shape;654;p8">
            <a:extLst>
              <a:ext uri="{FF2B5EF4-FFF2-40B4-BE49-F238E27FC236}">
                <a16:creationId xmlns:a16="http://schemas.microsoft.com/office/drawing/2014/main" id="{A82171A2-A22D-CF72-0B15-A3BF11EE6475}"/>
              </a:ext>
            </a:extLst>
          </p:cNvPr>
          <p:cNvSpPr txBox="1">
            <a:spLocks/>
          </p:cNvSpPr>
          <p:nvPr/>
        </p:nvSpPr>
        <p:spPr>
          <a:xfrm>
            <a:off x="574675" y="1403350"/>
            <a:ext cx="8767763" cy="3954463"/>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81000" eaLnBrk="1" fontAlgn="auto" hangingPunct="1">
              <a:lnSpc>
                <a:spcPct val="100000"/>
              </a:lnSpc>
              <a:spcBef>
                <a:spcPts val="0"/>
              </a:spcBef>
              <a:buClrTx/>
              <a:buSzPts val="2400"/>
              <a:buFont typeface="Arial"/>
              <a:buChar char="●"/>
              <a:defRPr/>
            </a:pPr>
            <a:r>
              <a:rPr lang="en-US" sz="2400" kern="0" dirty="0">
                <a:solidFill>
                  <a:schemeClr val="tx1"/>
                </a:solidFill>
              </a:rPr>
              <a:t>BF is a …</a:t>
            </a:r>
          </a:p>
          <a:p>
            <a:pPr marL="76200" indent="0" eaLnBrk="1" fontAlgn="auto" hangingPunct="1">
              <a:lnSpc>
                <a:spcPct val="100000"/>
              </a:lnSpc>
              <a:spcBef>
                <a:spcPts val="0"/>
              </a:spcBef>
              <a:buClrTx/>
              <a:buSzPts val="2400"/>
              <a:defRPr/>
            </a:pPr>
            <a:endParaRPr lang="en-US" sz="2400" kern="0" dirty="0">
              <a:solidFill>
                <a:schemeClr val="tx1"/>
              </a:solidFill>
            </a:endParaRP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Structured </a:t>
            </a: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Complete </a:t>
            </a:r>
          </a:p>
          <a:p>
            <a:pPr marL="1371600" indent="-381000" eaLnBrk="1" fontAlgn="auto" hangingPunct="1">
              <a:lnSpc>
                <a:spcPct val="115000"/>
              </a:lnSpc>
              <a:spcBef>
                <a:spcPts val="0"/>
              </a:spcBef>
              <a:buClr>
                <a:srgbClr val="222222"/>
              </a:buClr>
              <a:buSzPts val="2400"/>
              <a:buFont typeface="Arial"/>
              <a:buChar char="➢"/>
              <a:defRPr/>
            </a:pPr>
            <a:r>
              <a:rPr lang="en-US" sz="2400" kern="0" dirty="0">
                <a:solidFill>
                  <a:srgbClr val="7030A0"/>
                </a:solidFill>
              </a:rPr>
              <a:t>Orthogonal </a:t>
            </a:r>
          </a:p>
          <a:p>
            <a:pPr marL="1371600" indent="-381000" eaLnBrk="1" fontAlgn="auto" hangingPunct="1">
              <a:lnSpc>
                <a:spcPct val="115000"/>
              </a:lnSpc>
              <a:spcBef>
                <a:spcPts val="0"/>
              </a:spcBef>
              <a:buClr>
                <a:srgbClr val="5F5F5F"/>
              </a:buClr>
              <a:buSzPts val="2400"/>
              <a:buFont typeface="Arial"/>
              <a:buChar char="➢"/>
              <a:defRPr/>
            </a:pPr>
            <a:r>
              <a:rPr lang="en-US" sz="2400" kern="0" dirty="0">
                <a:solidFill>
                  <a:srgbClr val="7030A0"/>
                </a:solidFill>
              </a:rPr>
              <a:t>Language independent</a:t>
            </a:r>
          </a:p>
          <a:p>
            <a:pPr marL="990600" indent="0" eaLnBrk="1" fontAlgn="auto" hangingPunct="1">
              <a:lnSpc>
                <a:spcPct val="115000"/>
              </a:lnSpc>
              <a:spcBef>
                <a:spcPts val="0"/>
              </a:spcBef>
              <a:buClr>
                <a:srgbClr val="5F5F5F"/>
              </a:buClr>
              <a:buSzPts val="2400"/>
              <a:defRPr/>
            </a:pPr>
            <a:endParaRPr lang="en-US" sz="2400" kern="0" dirty="0">
              <a:solidFill>
                <a:srgbClr val="5F5F5F"/>
              </a:solidFill>
            </a:endParaRPr>
          </a:p>
          <a:p>
            <a:pPr indent="457200" eaLnBrk="1" fontAlgn="auto" hangingPunct="1">
              <a:lnSpc>
                <a:spcPct val="115000"/>
              </a:lnSpc>
              <a:spcBef>
                <a:spcPts val="0"/>
              </a:spcBef>
              <a:defRPr/>
            </a:pPr>
            <a:r>
              <a:rPr lang="en-US" sz="2400" kern="0" dirty="0">
                <a:solidFill>
                  <a:schemeClr val="tx1"/>
                </a:solidFill>
              </a:rPr>
              <a:t>classification of software bugs and weaknesses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Google Shape;885;p25">
            <a:extLst>
              <a:ext uri="{FF2B5EF4-FFF2-40B4-BE49-F238E27FC236}">
                <a16:creationId xmlns:a16="http://schemas.microsoft.com/office/drawing/2014/main" id="{99D2C0A7-395E-9F60-9886-CC3D5B1AAFE7}"/>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 Example – Description </a:t>
            </a:r>
            <a:b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b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of Heartbleed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Google Shape;892;p26">
            <a:extLst>
              <a:ext uri="{FF2B5EF4-FFF2-40B4-BE49-F238E27FC236}">
                <a16:creationId xmlns:a16="http://schemas.microsoft.com/office/drawing/2014/main" id="{C3A806C6-F2A3-01BF-64F4-8E382DC43C80}"/>
              </a:ext>
            </a:extLst>
          </p:cNvPr>
          <p:cNvSpPr txBox="1">
            <a:spLocks noChangeArrowheads="1"/>
          </p:cNvSpPr>
          <p:nvPr/>
        </p:nvSpPr>
        <p:spPr bwMode="auto">
          <a:xfrm>
            <a:off x="176213" y="1230313"/>
            <a:ext cx="118395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700"/>
            </a:pPr>
            <a:r>
              <a:rPr lang="en-US" altLang="en-US" sz="1700" u="sng">
                <a:solidFill>
                  <a:schemeClr val="hlink"/>
                </a:solidFill>
                <a:latin typeface="Calibri" panose="020F0502020204030204" pitchFamily="34" charset="0"/>
                <a:sym typeface="Calibri" panose="020F0502020204030204" pitchFamily="34" charset="0"/>
                <a:hlinkClick r:id="rId3"/>
              </a:rPr>
              <a:t>CVE-2014-0160</a:t>
            </a:r>
            <a:r>
              <a:rPr lang="en-US" altLang="en-US" sz="1700">
                <a:latin typeface="Calibri" panose="020F0502020204030204" pitchFamily="34" charset="0"/>
                <a:sym typeface="Calibri" panose="020F0502020204030204" pitchFamily="34" charset="0"/>
              </a:rPr>
              <a:t> The (1) TLS and (2) DTLS implementations in OpenSSL 1.0.1 before 1.0.1g do not properly handle Heartbeat Extension packets, which allows remote attackers to obtain sensitive information from process memory via crafted packets that trigger a </a:t>
            </a:r>
            <a:r>
              <a:rPr lang="en-US" altLang="en-US" sz="1700">
                <a:solidFill>
                  <a:srgbClr val="7030A0"/>
                </a:solidFill>
                <a:latin typeface="Calibri" panose="020F0502020204030204" pitchFamily="34" charset="0"/>
                <a:sym typeface="Calibri" panose="020F0502020204030204" pitchFamily="34" charset="0"/>
              </a:rPr>
              <a:t>buffer over-read</a:t>
            </a:r>
            <a:r>
              <a:rPr lang="en-US" altLang="en-US" sz="1700">
                <a:latin typeface="Calibri" panose="020F0502020204030204" pitchFamily="34" charset="0"/>
                <a:sym typeface="Calibri" panose="020F0502020204030204" pitchFamily="34" charset="0"/>
              </a:rPr>
              <a:t>, as demonstrated by </a:t>
            </a:r>
            <a:r>
              <a:rPr lang="en-US" altLang="en-US" sz="1700">
                <a:solidFill>
                  <a:srgbClr val="7030A0"/>
                </a:solidFill>
                <a:latin typeface="Calibri" panose="020F0502020204030204" pitchFamily="34" charset="0"/>
                <a:sym typeface="Calibri" panose="020F0502020204030204" pitchFamily="34" charset="0"/>
              </a:rPr>
              <a:t>reading private keys</a:t>
            </a:r>
            <a:r>
              <a:rPr lang="en-US" altLang="en-US" sz="1700">
                <a:latin typeface="Calibri" panose="020F0502020204030204" pitchFamily="34" charset="0"/>
                <a:sym typeface="Calibri" panose="020F0502020204030204" pitchFamily="34" charset="0"/>
              </a:rPr>
              <a:t>, related to d1_both.c and t1_lib.c, aka the Heartbleed bug. </a:t>
            </a:r>
          </a:p>
        </p:txBody>
      </p:sp>
      <p:sp>
        <p:nvSpPr>
          <p:cNvPr id="86019" name="Google Shape;893;p26">
            <a:extLst>
              <a:ext uri="{FF2B5EF4-FFF2-40B4-BE49-F238E27FC236}">
                <a16:creationId xmlns:a16="http://schemas.microsoft.com/office/drawing/2014/main" id="{3FD6C276-B777-C4A2-403F-D1DDA499D9C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Heartbleed (CVE-2014-0160)</a:t>
            </a:r>
          </a:p>
        </p:txBody>
      </p:sp>
      <p:sp>
        <p:nvSpPr>
          <p:cNvPr id="894" name="Google Shape;894;p26">
            <a:extLst>
              <a:ext uri="{FF2B5EF4-FFF2-40B4-BE49-F238E27FC236}">
                <a16:creationId xmlns:a16="http://schemas.microsoft.com/office/drawing/2014/main" id="{64EFC78B-EC73-2999-B9BD-727FB0794BD0}"/>
              </a:ext>
            </a:extLst>
          </p:cNvPr>
          <p:cNvSpPr>
            <a:spLocks noChangeArrowheads="1"/>
          </p:cNvSpPr>
          <p:nvPr/>
        </p:nvSpPr>
        <p:spPr bwMode="auto">
          <a:xfrm>
            <a:off x="46038" y="2197100"/>
            <a:ext cx="611346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tabLst>
                <a:tab pos="573088" algn="l"/>
                <a:tab pos="798513" algn="l"/>
                <a:tab pos="13716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1448</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dtls1_process_heartbeat(SSL *s)</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1449</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1450</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char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 = &amp;s-&gt;s3-&gt;rrec.data[0], *pl;</a:t>
            </a:r>
            <a:endParaRPr lang="en-US" altLang="en-US" sz="1100">
              <a:solidFill>
                <a:srgbClr val="FFFF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1451</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short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hbtype;</a:t>
            </a:r>
            <a:endParaRPr lang="en-US" altLang="en-US" sz="1100">
              <a:solidFill>
                <a:srgbClr val="FFFF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1452</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int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1453</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unsigned int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padding = 16; </a:t>
            </a: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Use minimum padding */</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1454</a:t>
            </a:r>
            <a:endPar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endParaRP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1455</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Read type and payload length first */</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1456</a:t>
            </a:r>
            <a:r>
              <a:rPr lang="en-US" altLang="en-US" sz="1100">
                <a:solidFill>
                  <a:srgbClr val="10EC12"/>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hbtype = *p++;</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1457</a:t>
            </a:r>
            <a:r>
              <a:rPr lang="en-US" altLang="en-US" sz="1100">
                <a:solidFill>
                  <a:srgbClr val="CD3625"/>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n2s(p, </a:t>
            </a:r>
            <a:r>
              <a:rPr lang="en-US" altLang="en-US" sz="1100">
                <a:solidFill>
                  <a:schemeClr val="tx1"/>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1458</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pl = p;</a:t>
            </a:r>
          </a:p>
          <a:p>
            <a:pPr eaLnBrk="1" hangingPunct="1">
              <a:buSzPts val="1200"/>
            </a:pPr>
            <a:r>
              <a:rPr lang="en-US" altLang="en-US" sz="1100">
                <a:solidFill>
                  <a:srgbClr val="98000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endParaRPr lang="en-US" altLang="en-US" sz="1100">
              <a:solidFill>
                <a:srgbClr val="980000"/>
              </a:solidFill>
              <a:latin typeface="Courier New" panose="02070309020205020404" pitchFamily="49" charset="0"/>
              <a:cs typeface="Courier New" panose="02070309020205020404" pitchFamily="49" charset="0"/>
            </a:endParaRPr>
          </a:p>
          <a:p>
            <a:pPr eaLnBrk="1" hangingPunct="1"/>
            <a:r>
              <a:rPr lang="en-US" altLang="en-US" sz="1100">
                <a:solidFill>
                  <a:srgbClr val="980000"/>
                </a:solidFill>
                <a:latin typeface="Courier New" panose="02070309020205020404" pitchFamily="49" charset="0"/>
                <a:cs typeface="Courier New" panose="02070309020205020404" pitchFamily="49" charset="0"/>
              </a:rPr>
              <a:t>1465</a:t>
            </a:r>
            <a:r>
              <a:rPr lang="en-US" altLang="en-US" sz="1100">
                <a:latin typeface="Courier New" panose="02070309020205020404" pitchFamily="49" charset="0"/>
                <a:cs typeface="Courier New" panose="02070309020205020404" pitchFamily="49" charset="0"/>
              </a:rPr>
              <a:t>	if (hbtype == TLS1_HB_REQUEST)</a:t>
            </a:r>
          </a:p>
          <a:p>
            <a:pPr eaLnBrk="1" hangingPunct="1"/>
            <a:r>
              <a:rPr lang="en-US" altLang="en-US" sz="1100">
                <a:solidFill>
                  <a:srgbClr val="980000"/>
                </a:solidFill>
                <a:latin typeface="Courier New" panose="02070309020205020404" pitchFamily="49" charset="0"/>
                <a:cs typeface="Courier New" panose="02070309020205020404" pitchFamily="49" charset="0"/>
              </a:rPr>
              <a:t>1466</a:t>
            </a:r>
            <a:r>
              <a:rPr lang="en-US" altLang="en-US" sz="1100">
                <a:latin typeface="Courier New" panose="02070309020205020404" pitchFamily="49" charset="0"/>
                <a:cs typeface="Courier New" panose="02070309020205020404" pitchFamily="49" charset="0"/>
              </a:rPr>
              <a:t>		{</a:t>
            </a:r>
          </a:p>
          <a:p>
            <a:pPr marL="0" lvl="2" eaLnBrk="1" hangingPunct="1"/>
            <a:r>
              <a:rPr lang="en-US" altLang="en-US" sz="1100">
                <a:solidFill>
                  <a:srgbClr val="980000"/>
                </a:solidFill>
                <a:latin typeface="Courier New" panose="02070309020205020404" pitchFamily="49" charset="0"/>
                <a:cs typeface="Courier New" panose="02070309020205020404" pitchFamily="49" charset="0"/>
              </a:rPr>
              <a:t>1467</a:t>
            </a:r>
            <a:r>
              <a:rPr lang="en-US" altLang="en-US" sz="1100">
                <a:latin typeface="Courier New" panose="02070309020205020404" pitchFamily="49" charset="0"/>
                <a:cs typeface="Courier New" panose="02070309020205020404" pitchFamily="49" charset="0"/>
              </a:rPr>
              <a:t>		unsigned char *buffer, *bp;</a:t>
            </a:r>
          </a:p>
          <a:p>
            <a:pPr eaLnBrk="1" hangingPunct="1"/>
            <a:r>
              <a:rPr lang="en-US" altLang="en-US" sz="1100">
                <a:solidFill>
                  <a:srgbClr val="980000"/>
                </a:solidFill>
                <a:latin typeface="Courier New" panose="02070309020205020404" pitchFamily="49" charset="0"/>
                <a:sym typeface="Calibri" panose="020F0502020204030204" pitchFamily="34" charset="0"/>
              </a:rPr>
              <a:t>...</a:t>
            </a:r>
            <a:endParaRPr lang="en-US" altLang="en-US" sz="1100">
              <a:solidFill>
                <a:srgbClr val="980000"/>
              </a:solidFill>
              <a:latin typeface="Courier New" panose="02070309020205020404" pitchFamily="49" charset="0"/>
              <a:cs typeface="Courier New" panose="02070309020205020404" pitchFamily="49" charset="0"/>
            </a:endParaRP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1470</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Allocate memory for the response, size is 1 byte</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1471</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message type, plus 2 bytes payload, plus</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1472</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payload, plus padding</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1473</a:t>
            </a:r>
            <a:r>
              <a:rPr lang="en-US" altLang="en-US" sz="1100">
                <a:solidFill>
                  <a:srgbClr val="CD3625"/>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1474</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buffer = OPENSSL_malloc(1 + 2 + </a:t>
            </a:r>
            <a:r>
              <a:rPr lang="en-US" altLang="en-US" sz="1100">
                <a:solidFill>
                  <a:schemeClr val="tx1"/>
                </a:solidFill>
                <a:latin typeface="Courier New" panose="02070309020205020404" pitchFamily="49" charset="0"/>
                <a:sym typeface="Calibri" panose="020F0502020204030204" pitchFamily="34" charset="0"/>
              </a:rPr>
              <a:t>payload + padding</a:t>
            </a:r>
            <a:r>
              <a:rPr lang="en-US" altLang="en-US" sz="1100">
                <a:latin typeface="Courier New" panose="02070309020205020404" pitchFamily="49" charset="0"/>
                <a:sym typeface="Calibri" panose="020F0502020204030204" pitchFamily="34" charset="0"/>
              </a:rPr>
              <a:t>);</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1475</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bp = buffer;</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1476</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1477</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solidFill>
                  <a:srgbClr val="9999FF"/>
                </a:solidFill>
                <a:latin typeface="Courier New" panose="02070309020205020404" pitchFamily="49" charset="0"/>
                <a:sym typeface="Calibri" panose="020F0502020204030204" pitchFamily="34" charset="0"/>
              </a:rPr>
              <a:t>/* Enter response type, length and copy payload */</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1478</a:t>
            </a:r>
            <a:r>
              <a:rPr lang="en-US" altLang="en-US" sz="1100">
                <a:solidFill>
                  <a:srgbClr val="10EC12"/>
                </a:solidFill>
                <a:latin typeface="Courier New" panose="02070309020205020404" pitchFamily="49" charset="0"/>
                <a:sym typeface="Calibri" panose="020F0502020204030204" pitchFamily="34" charset="0"/>
              </a:rPr>
              <a:t>		</a:t>
            </a:r>
            <a:r>
              <a:rPr lang="en-US" altLang="en-US" sz="1100">
                <a:latin typeface="Courier New" panose="02070309020205020404" pitchFamily="49" charset="0"/>
                <a:sym typeface="Calibri" panose="020F0502020204030204" pitchFamily="34" charset="0"/>
              </a:rPr>
              <a:t>*bp++ = TLS1_HB_RESPONSE;</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1479</a:t>
            </a:r>
            <a:r>
              <a:rPr lang="en-US" altLang="en-US" sz="1100">
                <a:latin typeface="Courier New" panose="02070309020205020404" pitchFamily="49" charset="0"/>
                <a:sym typeface="Calibri" panose="020F0502020204030204" pitchFamily="34" charset="0"/>
              </a:rPr>
              <a:t>		s2n(</a:t>
            </a:r>
            <a:r>
              <a:rPr lang="en-US" altLang="en-US" sz="1100">
                <a:solidFill>
                  <a:schemeClr val="tx1"/>
                </a:solidFill>
                <a:latin typeface="Courier New" panose="02070309020205020404" pitchFamily="49" charset="0"/>
                <a:sym typeface="Calibri" panose="020F0502020204030204" pitchFamily="34" charset="0"/>
              </a:rPr>
              <a:t>payload, bp);</a:t>
            </a:r>
          </a:p>
          <a:p>
            <a:pPr eaLnBrk="1" hangingPunct="1">
              <a:buSzPts val="1200"/>
            </a:pPr>
            <a:r>
              <a:rPr lang="en-US" altLang="en-US" sz="1100">
                <a:solidFill>
                  <a:srgbClr val="980000"/>
                </a:solidFill>
                <a:latin typeface="Courier New" panose="02070309020205020404" pitchFamily="49" charset="0"/>
                <a:sym typeface="Calibri" panose="020F0502020204030204" pitchFamily="34" charset="0"/>
              </a:rPr>
              <a:t>1480</a:t>
            </a:r>
            <a:r>
              <a:rPr lang="en-US" altLang="en-US" sz="1100">
                <a:solidFill>
                  <a:schemeClr val="tx1"/>
                </a:solidFill>
                <a:latin typeface="Courier New" panose="02070309020205020404" pitchFamily="49" charset="0"/>
                <a:sym typeface="Calibri" panose="020F0502020204030204" pitchFamily="34" charset="0"/>
              </a:rPr>
              <a:t>		memcpy(bp, pl, payload);</a:t>
            </a:r>
          </a:p>
        </p:txBody>
      </p:sp>
      <p:sp>
        <p:nvSpPr>
          <p:cNvPr id="895" name="Google Shape;895;p26">
            <a:extLst>
              <a:ext uri="{FF2B5EF4-FFF2-40B4-BE49-F238E27FC236}">
                <a16:creationId xmlns:a16="http://schemas.microsoft.com/office/drawing/2014/main" id="{6AF801B9-375B-9B1F-C8E2-64D17AB1DC7E}"/>
              </a:ext>
            </a:extLst>
          </p:cNvPr>
          <p:cNvSpPr>
            <a:spLocks noChangeArrowheads="1"/>
          </p:cNvSpPr>
          <p:nvPr/>
        </p:nvSpPr>
        <p:spPr bwMode="auto">
          <a:xfrm>
            <a:off x="588963" y="5551488"/>
            <a:ext cx="5026025" cy="360362"/>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6" name="Google Shape;896;p26">
            <a:extLst>
              <a:ext uri="{FF2B5EF4-FFF2-40B4-BE49-F238E27FC236}">
                <a16:creationId xmlns:a16="http://schemas.microsoft.com/office/drawing/2014/main" id="{442F2CC9-E629-DAAF-5FF6-4E469330531A}"/>
              </a:ext>
            </a:extLst>
          </p:cNvPr>
          <p:cNvSpPr>
            <a:spLocks noChangeArrowheads="1"/>
          </p:cNvSpPr>
          <p:nvPr/>
        </p:nvSpPr>
        <p:spPr bwMode="auto">
          <a:xfrm>
            <a:off x="588963" y="3743325"/>
            <a:ext cx="5026025" cy="361950"/>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7" name="Google Shape;897;p26">
            <a:extLst>
              <a:ext uri="{FF2B5EF4-FFF2-40B4-BE49-F238E27FC236}">
                <a16:creationId xmlns:a16="http://schemas.microsoft.com/office/drawing/2014/main" id="{6FEE18DA-71C5-989C-9D54-C801A5424AC8}"/>
              </a:ext>
            </a:extLst>
          </p:cNvPr>
          <p:cNvSpPr>
            <a:spLocks noChangeArrowheads="1"/>
          </p:cNvSpPr>
          <p:nvPr/>
        </p:nvSpPr>
        <p:spPr bwMode="auto">
          <a:xfrm>
            <a:off x="588963" y="6423025"/>
            <a:ext cx="5029200" cy="360363"/>
          </a:xfrm>
          <a:prstGeom prst="rect">
            <a:avLst/>
          </a:prstGeom>
          <a:noFill/>
          <a:ln w="19050">
            <a:solidFill>
              <a:srgbClr val="99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sp>
        <p:nvSpPr>
          <p:cNvPr id="898" name="Google Shape;898;p26">
            <a:extLst>
              <a:ext uri="{FF2B5EF4-FFF2-40B4-BE49-F238E27FC236}">
                <a16:creationId xmlns:a16="http://schemas.microsoft.com/office/drawing/2014/main" id="{22E79E29-6521-281C-070B-9EE29429D6C1}"/>
              </a:ext>
            </a:extLst>
          </p:cNvPr>
          <p:cNvSpPr>
            <a:spLocks noChangeArrowheads="1"/>
          </p:cNvSpPr>
          <p:nvPr/>
        </p:nvSpPr>
        <p:spPr bwMode="auto">
          <a:xfrm>
            <a:off x="5884863" y="4421188"/>
            <a:ext cx="1371600" cy="1281112"/>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DVR</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 Verify</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br>
              <a:rPr lang="en-US" altLang="en-US" sz="1200">
                <a:solidFill>
                  <a:srgbClr val="980000"/>
                </a:solidFill>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Data </a:t>
            </a:r>
            <a:r>
              <a:rPr lang="en-US" altLang="en-US" sz="1200">
                <a:solidFill>
                  <a:srgbClr val="222222"/>
                </a:solidFill>
              </a:rPr>
              <a:t>– </a:t>
            </a:r>
            <a:r>
              <a:rPr lang="en-US" altLang="en-US" sz="1200">
                <a:latin typeface="Calibri" panose="020F0502020204030204" pitchFamily="34" charset="0"/>
                <a:sym typeface="Calibri" panose="020F0502020204030204" pitchFamily="34" charset="0"/>
              </a:rPr>
              <a:t>payload length)</a:t>
            </a:r>
          </a:p>
        </p:txBody>
      </p:sp>
      <p:cxnSp>
        <p:nvCxnSpPr>
          <p:cNvPr id="899" name="Google Shape;899;p26">
            <a:extLst>
              <a:ext uri="{FF2B5EF4-FFF2-40B4-BE49-F238E27FC236}">
                <a16:creationId xmlns:a16="http://schemas.microsoft.com/office/drawing/2014/main" id="{61DA887B-12D8-7DA9-D9EB-9021C3D3CC62}"/>
              </a:ext>
            </a:extLst>
          </p:cNvPr>
          <p:cNvCxnSpPr>
            <a:cxnSpLocks noChangeShapeType="1"/>
            <a:stCxn id="900" idx="0"/>
            <a:endCxn id="901" idx="0"/>
          </p:cNvCxnSpPr>
          <p:nvPr/>
        </p:nvCxnSpPr>
        <p:spPr bwMode="auto">
          <a:xfrm rot="5400000" flipH="1" flipV="1">
            <a:off x="9355138" y="3492500"/>
            <a:ext cx="12700" cy="1857375"/>
          </a:xfrm>
          <a:prstGeom prst="curvedConnector3">
            <a:avLst>
              <a:gd name="adj1" fmla="val 2642148"/>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02" name="Google Shape;902;p26">
            <a:extLst>
              <a:ext uri="{FF2B5EF4-FFF2-40B4-BE49-F238E27FC236}">
                <a16:creationId xmlns:a16="http://schemas.microsoft.com/office/drawing/2014/main" id="{A145D06F-19C8-97E2-A8BC-EA9457CD7D88}"/>
              </a:ext>
            </a:extLst>
          </p:cNvPr>
          <p:cNvCxnSpPr>
            <a:cxnSpLocks/>
            <a:stCxn id="898" idx="0"/>
            <a:endCxn id="900" idx="0"/>
          </p:cNvCxnSpPr>
          <p:nvPr/>
        </p:nvCxnSpPr>
        <p:spPr bwMode="auto">
          <a:xfrm rot="5400000" flipH="1" flipV="1">
            <a:off x="7498557" y="3493294"/>
            <a:ext cx="12700" cy="1855787"/>
          </a:xfrm>
          <a:prstGeom prst="curvedConnector3">
            <a:avLst>
              <a:gd name="adj1" fmla="val 2678056"/>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00" name="Google Shape;900;p26">
            <a:extLst>
              <a:ext uri="{FF2B5EF4-FFF2-40B4-BE49-F238E27FC236}">
                <a16:creationId xmlns:a16="http://schemas.microsoft.com/office/drawing/2014/main" id="{EEDC0986-7649-5653-D217-95B76BD16E9A}"/>
              </a:ext>
            </a:extLst>
          </p:cNvPr>
          <p:cNvSpPr>
            <a:spLocks noChangeArrowheads="1"/>
          </p:cNvSpPr>
          <p:nvPr/>
        </p:nvSpPr>
        <p:spPr bwMode="auto">
          <a:xfrm>
            <a:off x="7740650" y="4421188"/>
            <a:ext cx="1371600"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MAD</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(Reposition,</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Wrong Value /Size Used/ </a:t>
            </a:r>
            <a:r>
              <a:rPr lang="en-US" altLang="en-US" sz="1200">
                <a:latin typeface="Calibri" panose="020F0502020204030204" pitchFamily="34" charset="0"/>
                <a:sym typeface="Calibri" panose="020F0502020204030204" pitchFamily="34" charset="0"/>
              </a:rPr>
              <a:t>Object)</a:t>
            </a:r>
          </a:p>
        </p:txBody>
      </p:sp>
      <p:sp>
        <p:nvSpPr>
          <p:cNvPr id="903" name="Google Shape;903;p26">
            <a:extLst>
              <a:ext uri="{FF2B5EF4-FFF2-40B4-BE49-F238E27FC236}">
                <a16:creationId xmlns:a16="http://schemas.microsoft.com/office/drawing/2014/main" id="{4708F366-F828-7038-7C89-9F07573A7C6C}"/>
              </a:ext>
            </a:extLst>
          </p:cNvPr>
          <p:cNvSpPr txBox="1">
            <a:spLocks noChangeArrowheads="1"/>
          </p:cNvSpPr>
          <p:nvPr/>
        </p:nvSpPr>
        <p:spPr bwMode="auto">
          <a:xfrm>
            <a:off x="6945313" y="4078288"/>
            <a:ext cx="1160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Wrong Value /Size Used/</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01" name="Google Shape;901;p26">
            <a:extLst>
              <a:ext uri="{FF2B5EF4-FFF2-40B4-BE49-F238E27FC236}">
                <a16:creationId xmlns:a16="http://schemas.microsoft.com/office/drawing/2014/main" id="{3474BF14-173E-FA68-C229-E2E8CB4DE540}"/>
              </a:ext>
            </a:extLst>
          </p:cNvPr>
          <p:cNvSpPr>
            <a:spLocks noChangeArrowheads="1"/>
          </p:cNvSpPr>
          <p:nvPr/>
        </p:nvSpPr>
        <p:spPr bwMode="auto">
          <a:xfrm>
            <a:off x="9598025" y="4421188"/>
            <a:ext cx="1371600" cy="1281112"/>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(Read,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Over Bounds </a:t>
            </a: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latin typeface="Calibri" panose="020F0502020204030204" pitchFamily="34" charset="0"/>
                <a:sym typeface="Calibri" panose="020F0502020204030204" pitchFamily="34" charset="0"/>
              </a:rPr>
              <a:t>Object) </a:t>
            </a:r>
          </a:p>
        </p:txBody>
      </p:sp>
      <p:sp>
        <p:nvSpPr>
          <p:cNvPr id="904" name="Google Shape;904;p26">
            <a:extLst>
              <a:ext uri="{FF2B5EF4-FFF2-40B4-BE49-F238E27FC236}">
                <a16:creationId xmlns:a16="http://schemas.microsoft.com/office/drawing/2014/main" id="{C950C664-16BB-0071-C294-8EB15D1C589D}"/>
              </a:ext>
            </a:extLst>
          </p:cNvPr>
          <p:cNvSpPr txBox="1">
            <a:spLocks noChangeArrowheads="1"/>
          </p:cNvSpPr>
          <p:nvPr/>
        </p:nvSpPr>
        <p:spPr bwMode="auto">
          <a:xfrm>
            <a:off x="8932863" y="40782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Over Bounds</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06" name="Google Shape;906;p26">
            <a:extLst>
              <a:ext uri="{FF2B5EF4-FFF2-40B4-BE49-F238E27FC236}">
                <a16:creationId xmlns:a16="http://schemas.microsoft.com/office/drawing/2014/main" id="{49BEA95D-0DA9-768B-7136-BC47EBC8B12F}"/>
              </a:ext>
            </a:extLst>
          </p:cNvPr>
          <p:cNvSpPr>
            <a:spLocks noChangeArrowheads="1"/>
          </p:cNvSpPr>
          <p:nvPr/>
        </p:nvSpPr>
        <p:spPr bwMode="auto">
          <a:xfrm>
            <a:off x="6326188" y="2197100"/>
            <a:ext cx="4608512"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tabLst>
                <a:tab pos="457200" algn="l"/>
              </a:tabLs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100">
                <a:solidFill>
                  <a:srgbClr val="9999FF"/>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Naive implementation of memcpy</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void *memcpy (void *dst, const void *src, size_t n)</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p>
          <a:p>
            <a:pPr marL="0" lvl="2"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a:t>
            </a:r>
            <a:r>
              <a:rPr lang="en-US" altLang="en-US" sz="1100">
                <a:solidFill>
                  <a:srgbClr val="008080"/>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size_t</a:t>
            </a: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i;</a:t>
            </a:r>
          </a:p>
          <a:p>
            <a:pPr marL="0" lvl="1"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for (i=0; i&lt;n; i++)</a:t>
            </a:r>
          </a:p>
          <a:p>
            <a:pPr marL="0" lvl="2"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*(char *) dst++ = *(char *) src++;</a:t>
            </a:r>
          </a:p>
          <a:p>
            <a:pPr marL="0" lvl="1"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    return dst;</a:t>
            </a:r>
          </a:p>
          <a:p>
            <a:pPr eaLnBrk="1" hangingPunct="1">
              <a:buSzPts val="1200"/>
            </a:pPr>
            <a:r>
              <a:rPr lang="en-US" altLang="en-US" sz="1100">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a:t>
            </a:r>
            <a:endParaRPr lang="en-US" altLang="en-US" sz="1100">
              <a:solidFill>
                <a:srgbClr val="CD3625"/>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25" name="Google Shape;927;p27">
            <a:extLst>
              <a:ext uri="{FF2B5EF4-FFF2-40B4-BE49-F238E27FC236}">
                <a16:creationId xmlns:a16="http://schemas.microsoft.com/office/drawing/2014/main" id="{4A54F34A-EB54-47F8-30DA-54EDE05AC59E}"/>
              </a:ext>
            </a:extLst>
          </p:cNvPr>
          <p:cNvSpPr txBox="1">
            <a:spLocks noChangeArrowheads="1"/>
          </p:cNvSpPr>
          <p:nvPr/>
        </p:nvSpPr>
        <p:spPr bwMode="auto">
          <a:xfrm>
            <a:off x="10844213" y="40782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cxnSp>
        <p:nvCxnSpPr>
          <p:cNvPr id="15" name="Straight Arrow Connector 14">
            <a:extLst>
              <a:ext uri="{FF2B5EF4-FFF2-40B4-BE49-F238E27FC236}">
                <a16:creationId xmlns:a16="http://schemas.microsoft.com/office/drawing/2014/main" id="{B6BCCA80-DF9F-D180-54F6-BF70ECF6FDCC}"/>
              </a:ext>
            </a:extLst>
          </p:cNvPr>
          <p:cNvCxnSpPr>
            <a:cxnSpLocks/>
          </p:cNvCxnSpPr>
          <p:nvPr/>
        </p:nvCxnSpPr>
        <p:spPr>
          <a:xfrm flipH="1" flipV="1">
            <a:off x="1595438" y="3914775"/>
            <a:ext cx="211137" cy="231775"/>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4F4566D1-719E-4B00-FD7E-C768AD9BB2EE}"/>
              </a:ext>
            </a:extLst>
          </p:cNvPr>
          <p:cNvCxnSpPr>
            <a:cxnSpLocks/>
          </p:cNvCxnSpPr>
          <p:nvPr/>
        </p:nvCxnSpPr>
        <p:spPr>
          <a:xfrm flipH="1" flipV="1">
            <a:off x="3889375" y="5768975"/>
            <a:ext cx="227013" cy="215900"/>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787CF31-BA14-593F-79C8-A9F36425D79C}"/>
              </a:ext>
            </a:extLst>
          </p:cNvPr>
          <p:cNvCxnSpPr>
            <a:cxnSpLocks/>
          </p:cNvCxnSpPr>
          <p:nvPr/>
        </p:nvCxnSpPr>
        <p:spPr>
          <a:xfrm flipH="1">
            <a:off x="2366963" y="6384925"/>
            <a:ext cx="192087" cy="219075"/>
          </a:xfrm>
          <a:prstGeom prst="straightConnector1">
            <a:avLst/>
          </a:prstGeom>
          <a:ln w="19050">
            <a:solidFill>
              <a:srgbClr val="98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AA4D748A-8C71-37FA-A47B-42DCC2047084}"/>
              </a:ext>
            </a:extLst>
          </p:cNvPr>
          <p:cNvCxnSpPr>
            <a:cxnSpLocks/>
          </p:cNvCxnSpPr>
          <p:nvPr/>
        </p:nvCxnSpPr>
        <p:spPr>
          <a:xfrm flipH="1">
            <a:off x="7796213" y="2668588"/>
            <a:ext cx="207962" cy="25241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86" name="Google Shape;899;p26">
            <a:extLst>
              <a:ext uri="{FF2B5EF4-FFF2-40B4-BE49-F238E27FC236}">
                <a16:creationId xmlns:a16="http://schemas.microsoft.com/office/drawing/2014/main" id="{B3AF616C-E040-00F6-082C-CB68776DA3B4}"/>
              </a:ext>
            </a:extLst>
          </p:cNvPr>
          <p:cNvCxnSpPr>
            <a:cxnSpLocks noChangeShapeType="1"/>
          </p:cNvCxnSpPr>
          <p:nvPr/>
        </p:nvCxnSpPr>
        <p:spPr bwMode="auto">
          <a:xfrm rot="16200000" flipH="1">
            <a:off x="11162507" y="3526631"/>
            <a:ext cx="68262" cy="1857375"/>
          </a:xfrm>
          <a:prstGeom prst="curvedConnector3">
            <a:avLst>
              <a:gd name="adj1" fmla="val -484519"/>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3B1BDA8D-421C-E78D-F4F8-4C2B449E8193}"/>
              </a:ext>
            </a:extLst>
          </p:cNvPr>
          <p:cNvCxnSpPr>
            <a:cxnSpLocks/>
          </p:cNvCxnSpPr>
          <p:nvPr/>
        </p:nvCxnSpPr>
        <p:spPr>
          <a:xfrm flipH="1" flipV="1">
            <a:off x="8096250" y="3303588"/>
            <a:ext cx="171450" cy="27781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0A46A1AB-61A0-477D-39F1-A95B2D5EC5D2}"/>
              </a:ext>
            </a:extLst>
          </p:cNvPr>
          <p:cNvCxnSpPr>
            <a:cxnSpLocks/>
          </p:cNvCxnSpPr>
          <p:nvPr/>
        </p:nvCxnSpPr>
        <p:spPr>
          <a:xfrm flipH="1" flipV="1">
            <a:off x="9588500" y="3303588"/>
            <a:ext cx="171450" cy="284162"/>
          </a:xfrm>
          <a:prstGeom prst="straightConnector1">
            <a:avLst/>
          </a:prstGeom>
          <a:ln w="19050">
            <a:solidFill>
              <a:srgbClr val="9999FF"/>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2" name="Google Shape;904;p26">
            <a:extLst>
              <a:ext uri="{FF2B5EF4-FFF2-40B4-BE49-F238E27FC236}">
                <a16:creationId xmlns:a16="http://schemas.microsoft.com/office/drawing/2014/main" id="{B555B0BA-D36E-34AB-5415-87224AA1F301}"/>
              </a:ext>
            </a:extLst>
          </p:cNvPr>
          <p:cNvSpPr txBox="1">
            <a:spLocks noChangeArrowheads="1"/>
          </p:cNvSpPr>
          <p:nvPr/>
        </p:nvSpPr>
        <p:spPr bwMode="auto">
          <a:xfrm>
            <a:off x="9599613" y="3343275"/>
            <a:ext cx="4556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pl</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3" name="Google Shape;904;p26">
            <a:extLst>
              <a:ext uri="{FF2B5EF4-FFF2-40B4-BE49-F238E27FC236}">
                <a16:creationId xmlns:a16="http://schemas.microsoft.com/office/drawing/2014/main" id="{C5ED2162-DFD2-1AA6-A209-8D3D2842BFDB}"/>
              </a:ext>
            </a:extLst>
          </p:cNvPr>
          <p:cNvSpPr txBox="1">
            <a:spLocks noChangeArrowheads="1"/>
          </p:cNvSpPr>
          <p:nvPr/>
        </p:nvSpPr>
        <p:spPr bwMode="auto">
          <a:xfrm>
            <a:off x="8153400" y="3349625"/>
            <a:ext cx="352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bp</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4" name="Google Shape;904;p26">
            <a:extLst>
              <a:ext uri="{FF2B5EF4-FFF2-40B4-BE49-F238E27FC236}">
                <a16:creationId xmlns:a16="http://schemas.microsoft.com/office/drawing/2014/main" id="{1DEFF17A-8662-138F-F043-221C8EEF88F7}"/>
              </a:ext>
            </a:extLst>
          </p:cNvPr>
          <p:cNvSpPr txBox="1">
            <a:spLocks noChangeArrowheads="1"/>
          </p:cNvSpPr>
          <p:nvPr/>
        </p:nvSpPr>
        <p:spPr bwMode="auto">
          <a:xfrm>
            <a:off x="7853363" y="2644775"/>
            <a:ext cx="7762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rPr>
              <a:t>payload</a:t>
            </a:r>
            <a:endParaRPr lang="en-US" altLang="en-US" sz="1000" baseline="-25000">
              <a:solidFill>
                <a:srgbClr val="A00C99"/>
              </a:solidFill>
              <a:latin typeface="Courier New" panose="02070309020205020404" pitchFamily="49" charset="0"/>
              <a:ea typeface="Calibri" panose="020F0502020204030204" pitchFamily="34" charset="0"/>
              <a:cs typeface="Courier New" panose="02070309020205020404" pitchFamily="49" charset="0"/>
              <a:sym typeface="Calibri" panose="020F0502020204030204" pitchFamily="34" charset="0"/>
            </a:endParaRPr>
          </a:p>
        </p:txBody>
      </p:sp>
      <p:sp>
        <p:nvSpPr>
          <p:cNvPr id="55" name="Google Shape;942;p27">
            <a:extLst>
              <a:ext uri="{FF2B5EF4-FFF2-40B4-BE49-F238E27FC236}">
                <a16:creationId xmlns:a16="http://schemas.microsoft.com/office/drawing/2014/main" id="{79296E8E-BBA6-C6F3-73C4-6AA43B6CEA0B}"/>
              </a:ext>
            </a:extLst>
          </p:cNvPr>
          <p:cNvSpPr>
            <a:spLocks noChangeArrowheads="1"/>
          </p:cNvSpPr>
          <p:nvPr/>
        </p:nvSpPr>
        <p:spPr bwMode="auto">
          <a:xfrm>
            <a:off x="9159875" y="6180138"/>
            <a:ext cx="382588" cy="376237"/>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56" name="Google Shape;943;p27">
            <a:extLst>
              <a:ext uri="{FF2B5EF4-FFF2-40B4-BE49-F238E27FC236}">
                <a16:creationId xmlns:a16="http://schemas.microsoft.com/office/drawing/2014/main" id="{456B5DCE-B2C7-BBCD-6E4F-67DA44F42500}"/>
              </a:ext>
            </a:extLst>
          </p:cNvPr>
          <p:cNvSpPr txBox="1">
            <a:spLocks noChangeArrowheads="1"/>
          </p:cNvSpPr>
          <p:nvPr/>
        </p:nvSpPr>
        <p:spPr bwMode="auto">
          <a:xfrm>
            <a:off x="9610725" y="6229350"/>
            <a:ext cx="1781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Caused by ill-formed data</a:t>
            </a:r>
          </a:p>
        </p:txBody>
      </p:sp>
      <p:sp>
        <p:nvSpPr>
          <p:cNvPr id="57" name="Google Shape;944;p27">
            <a:extLst>
              <a:ext uri="{FF2B5EF4-FFF2-40B4-BE49-F238E27FC236}">
                <a16:creationId xmlns:a16="http://schemas.microsoft.com/office/drawing/2014/main" id="{396CDCA3-54A3-CC59-26DE-9886E875E24D}"/>
              </a:ext>
            </a:extLst>
          </p:cNvPr>
          <p:cNvSpPr>
            <a:spLocks noChangeArrowheads="1"/>
          </p:cNvSpPr>
          <p:nvPr/>
        </p:nvSpPr>
        <p:spPr bwMode="auto">
          <a:xfrm>
            <a:off x="6804025" y="6184900"/>
            <a:ext cx="382588" cy="376238"/>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58" name="Google Shape;945;p27">
            <a:extLst>
              <a:ext uri="{FF2B5EF4-FFF2-40B4-BE49-F238E27FC236}">
                <a16:creationId xmlns:a16="http://schemas.microsoft.com/office/drawing/2014/main" id="{29D2FA6D-F4C6-EEE8-2646-BB7ED67513A3}"/>
              </a:ext>
            </a:extLst>
          </p:cNvPr>
          <p:cNvSpPr txBox="1">
            <a:spLocks noChangeArrowheads="1"/>
          </p:cNvSpPr>
          <p:nvPr/>
        </p:nvSpPr>
        <p:spPr bwMode="auto">
          <a:xfrm>
            <a:off x="7256463" y="6257925"/>
            <a:ext cx="13319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Caused by </a:t>
            </a:r>
            <a:r>
              <a:rPr lang="en-US" altLang="en-US" sz="1200">
                <a:solidFill>
                  <a:srgbClr val="5A2785"/>
                </a:solidFill>
                <a:latin typeface="Calibri" panose="020F0502020204030204" pitchFamily="34" charset="0"/>
                <a:sym typeface="Calibri" panose="020F0502020204030204" pitchFamily="34" charset="0"/>
              </a:rPr>
              <a:t>the Bug </a:t>
            </a:r>
            <a:endParaRPr lang="en-US" altLang="en-US" sz="1200">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4">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4">
                                            <p:txEl>
                                              <p:pRg st="22" end="2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4">
                                            <p:txEl>
                                              <p:pRg st="23" end="2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4">
                                            <p:txEl>
                                              <p:pRg st="24" end="2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94">
                                            <p:txEl>
                                              <p:pRg st="25" end="2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4">
                                            <p:txEl>
                                              <p:pRg st="26" end="26"/>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16" fill="hold" nodeType="clickEffect">
                                  <p:stCondLst>
                                    <p:cond delay="0"/>
                                  </p:stCondLst>
                                  <p:childTnLst>
                                    <p:set>
                                      <p:cBhvr>
                                        <p:cTn id="62" dur="1" fill="hold">
                                          <p:stCondLst>
                                            <p:cond delay="0"/>
                                          </p:stCondLst>
                                        </p:cTn>
                                        <p:tgtEl>
                                          <p:spTgt spid="896"/>
                                        </p:tgtEl>
                                        <p:attrNameLst>
                                          <p:attrName>style.visibility</p:attrName>
                                        </p:attrNameLst>
                                      </p:cBhvr>
                                      <p:to>
                                        <p:strVal val="visible"/>
                                      </p:to>
                                    </p:set>
                                    <p:anim calcmode="lin" valueType="num">
                                      <p:cBhvr>
                                        <p:cTn id="63" dur="500" fill="hold"/>
                                        <p:tgtEl>
                                          <p:spTgt spid="896"/>
                                        </p:tgtEl>
                                        <p:attrNameLst>
                                          <p:attrName>ppt_w</p:attrName>
                                        </p:attrNameLst>
                                      </p:cBhvr>
                                      <p:tavLst>
                                        <p:tav tm="0">
                                          <p:val>
                                            <p:fltVal val="0"/>
                                          </p:val>
                                        </p:tav>
                                        <p:tav tm="100000">
                                          <p:val>
                                            <p:strVal val="#ppt_w"/>
                                          </p:val>
                                        </p:tav>
                                      </p:tavLst>
                                    </p:anim>
                                    <p:anim calcmode="lin" valueType="num">
                                      <p:cBhvr>
                                        <p:cTn id="64" dur="500" fill="hold"/>
                                        <p:tgtEl>
                                          <p:spTgt spid="89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3" presetClass="entr" presetSubtype="16" fill="hold" nodeType="afterEffect">
                                  <p:stCondLst>
                                    <p:cond delay="0"/>
                                  </p:stCondLst>
                                  <p:childTnLst>
                                    <p:set>
                                      <p:cBhvr>
                                        <p:cTn id="71" dur="1" fill="hold">
                                          <p:stCondLst>
                                            <p:cond delay="0"/>
                                          </p:stCondLst>
                                        </p:cTn>
                                        <p:tgtEl>
                                          <p:spTgt spid="894">
                                            <p:txEl>
                                              <p:pRg st="4" end="4"/>
                                            </p:txEl>
                                          </p:spTgt>
                                        </p:tgtEl>
                                        <p:attrNameLst>
                                          <p:attrName>style.visibility</p:attrName>
                                        </p:attrNameLst>
                                      </p:cBhvr>
                                      <p:to>
                                        <p:strVal val="visible"/>
                                      </p:to>
                                    </p:set>
                                    <p:anim calcmode="lin" valueType="num">
                                      <p:cBhvr>
                                        <p:cTn id="72" dur="500" fill="hold"/>
                                        <p:tgtEl>
                                          <p:spTgt spid="894">
                                            <p:txEl>
                                              <p:pRg st="4" end="4"/>
                                            </p:txEl>
                                          </p:spTgt>
                                        </p:tgtEl>
                                        <p:attrNameLst>
                                          <p:attrName>ppt_w</p:attrName>
                                        </p:attrNameLst>
                                      </p:cBhvr>
                                      <p:tavLst>
                                        <p:tav tm="0">
                                          <p:val>
                                            <p:fltVal val="0"/>
                                          </p:val>
                                        </p:tav>
                                        <p:tav tm="100000">
                                          <p:val>
                                            <p:strVal val="#ppt_w"/>
                                          </p:val>
                                        </p:tav>
                                      </p:tavLst>
                                    </p:anim>
                                    <p:anim calcmode="lin" valueType="num">
                                      <p:cBhvr>
                                        <p:cTn id="73" dur="500" fill="hold"/>
                                        <p:tgtEl>
                                          <p:spTgt spid="894">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nodeType="clickEffect">
                                  <p:stCondLst>
                                    <p:cond delay="0"/>
                                  </p:stCondLst>
                                  <p:childTnLst>
                                    <p:set>
                                      <p:cBhvr>
                                        <p:cTn id="77" dur="1" fill="hold">
                                          <p:stCondLst>
                                            <p:cond delay="0"/>
                                          </p:stCondLst>
                                        </p:cTn>
                                        <p:tgtEl>
                                          <p:spTgt spid="898"/>
                                        </p:tgtEl>
                                        <p:attrNameLst>
                                          <p:attrName>style.visibility</p:attrName>
                                        </p:attrNameLst>
                                      </p:cBhvr>
                                      <p:to>
                                        <p:strVal val="visible"/>
                                      </p:to>
                                    </p:set>
                                    <p:anim calcmode="lin" valueType="num">
                                      <p:cBhvr>
                                        <p:cTn id="78" dur="500" fill="hold"/>
                                        <p:tgtEl>
                                          <p:spTgt spid="898"/>
                                        </p:tgtEl>
                                        <p:attrNameLst>
                                          <p:attrName>ppt_w</p:attrName>
                                        </p:attrNameLst>
                                      </p:cBhvr>
                                      <p:tavLst>
                                        <p:tav tm="0">
                                          <p:val>
                                            <p:fltVal val="0"/>
                                          </p:val>
                                        </p:tav>
                                        <p:tav tm="100000">
                                          <p:val>
                                            <p:strVal val="#ppt_w"/>
                                          </p:val>
                                        </p:tav>
                                      </p:tavLst>
                                    </p:anim>
                                    <p:anim calcmode="lin" valueType="num">
                                      <p:cBhvr>
                                        <p:cTn id="79" dur="500" fill="hold"/>
                                        <p:tgtEl>
                                          <p:spTgt spid="898"/>
                                        </p:tgtEl>
                                        <p:attrNameLst>
                                          <p:attrName>ppt_h</p:attrName>
                                        </p:attrNameLst>
                                      </p:cBhvr>
                                      <p:tavLst>
                                        <p:tav tm="0">
                                          <p:val>
                                            <p:fltVal val="0"/>
                                          </p:val>
                                        </p:tav>
                                        <p:tav tm="100000">
                                          <p:val>
                                            <p:strVal val="#ppt_h"/>
                                          </p:val>
                                        </p:tav>
                                      </p:tavLst>
                                    </p:anim>
                                  </p:childTnLst>
                                </p:cTn>
                              </p:par>
                            </p:childTnLst>
                          </p:cTn>
                        </p:par>
                        <p:par>
                          <p:cTn id="80" fill="hold" nodeType="afterGroup">
                            <p:stCondLst>
                              <p:cond delay="500"/>
                            </p:stCondLst>
                            <p:childTnLst>
                              <p:par>
                                <p:cTn id="81" presetID="23" presetClass="entr" presetSubtype="16" fill="hold" nodeType="afterEffect">
                                  <p:stCondLst>
                                    <p:cond delay="0"/>
                                  </p:stCondLst>
                                  <p:childTnLst>
                                    <p:set>
                                      <p:cBhvr>
                                        <p:cTn id="82" dur="1" fill="hold">
                                          <p:stCondLst>
                                            <p:cond delay="0"/>
                                          </p:stCondLst>
                                        </p:cTn>
                                        <p:tgtEl>
                                          <p:spTgt spid="902"/>
                                        </p:tgtEl>
                                        <p:attrNameLst>
                                          <p:attrName>style.visibility</p:attrName>
                                        </p:attrNameLst>
                                      </p:cBhvr>
                                      <p:to>
                                        <p:strVal val="visible"/>
                                      </p:to>
                                    </p:set>
                                    <p:anim calcmode="lin" valueType="num">
                                      <p:cBhvr>
                                        <p:cTn id="83" dur="500" fill="hold"/>
                                        <p:tgtEl>
                                          <p:spTgt spid="902"/>
                                        </p:tgtEl>
                                        <p:attrNameLst>
                                          <p:attrName>ppt_w</p:attrName>
                                        </p:attrNameLst>
                                      </p:cBhvr>
                                      <p:tavLst>
                                        <p:tav tm="0">
                                          <p:val>
                                            <p:fltVal val="0"/>
                                          </p:val>
                                        </p:tav>
                                        <p:tav tm="100000">
                                          <p:val>
                                            <p:strVal val="#ppt_w"/>
                                          </p:val>
                                        </p:tav>
                                      </p:tavLst>
                                    </p:anim>
                                    <p:anim calcmode="lin" valueType="num">
                                      <p:cBhvr>
                                        <p:cTn id="84" dur="500" fill="hold"/>
                                        <p:tgtEl>
                                          <p:spTgt spid="902"/>
                                        </p:tgtEl>
                                        <p:attrNameLst>
                                          <p:attrName>ppt_h</p:attrName>
                                        </p:attrNameLst>
                                      </p:cBhvr>
                                      <p:tavLst>
                                        <p:tav tm="0">
                                          <p:val>
                                            <p:fltVal val="0"/>
                                          </p:val>
                                        </p:tav>
                                        <p:tav tm="100000">
                                          <p:val>
                                            <p:strVal val="#ppt_h"/>
                                          </p:val>
                                        </p:tav>
                                      </p:tavLst>
                                    </p:anim>
                                  </p:childTnLst>
                                </p:cTn>
                              </p:par>
                            </p:childTnLst>
                          </p:cTn>
                        </p:par>
                        <p:par>
                          <p:cTn id="85" fill="hold" nodeType="afterGroup">
                            <p:stCondLst>
                              <p:cond delay="1000"/>
                            </p:stCondLst>
                            <p:childTnLst>
                              <p:par>
                                <p:cTn id="86" presetID="23" presetClass="entr" presetSubtype="16" fill="hold" nodeType="afterEffect">
                                  <p:stCondLst>
                                    <p:cond delay="0"/>
                                  </p:stCondLst>
                                  <p:childTnLst>
                                    <p:set>
                                      <p:cBhvr>
                                        <p:cTn id="87" dur="1" fill="hold">
                                          <p:stCondLst>
                                            <p:cond delay="0"/>
                                          </p:stCondLst>
                                        </p:cTn>
                                        <p:tgtEl>
                                          <p:spTgt spid="903"/>
                                        </p:tgtEl>
                                        <p:attrNameLst>
                                          <p:attrName>style.visibility</p:attrName>
                                        </p:attrNameLst>
                                      </p:cBhvr>
                                      <p:to>
                                        <p:strVal val="visible"/>
                                      </p:to>
                                    </p:set>
                                    <p:anim calcmode="lin" valueType="num">
                                      <p:cBhvr>
                                        <p:cTn id="88" dur="500" fill="hold"/>
                                        <p:tgtEl>
                                          <p:spTgt spid="903"/>
                                        </p:tgtEl>
                                        <p:attrNameLst>
                                          <p:attrName>ppt_w</p:attrName>
                                        </p:attrNameLst>
                                      </p:cBhvr>
                                      <p:tavLst>
                                        <p:tav tm="0">
                                          <p:val>
                                            <p:fltVal val="0"/>
                                          </p:val>
                                        </p:tav>
                                        <p:tav tm="100000">
                                          <p:val>
                                            <p:strVal val="#ppt_w"/>
                                          </p:val>
                                        </p:tav>
                                      </p:tavLst>
                                    </p:anim>
                                    <p:anim calcmode="lin" valueType="num">
                                      <p:cBhvr>
                                        <p:cTn id="89" dur="500" fill="hold"/>
                                        <p:tgtEl>
                                          <p:spTgt spid="903"/>
                                        </p:tgtEl>
                                        <p:attrNameLst>
                                          <p:attrName>ppt_h</p:attrName>
                                        </p:attrNameLst>
                                      </p:cBhvr>
                                      <p:tavLst>
                                        <p:tav tm="0">
                                          <p:val>
                                            <p:fltVal val="0"/>
                                          </p:val>
                                        </p:tav>
                                        <p:tav tm="100000">
                                          <p:val>
                                            <p:strVal val="#ppt_h"/>
                                          </p:val>
                                        </p:tav>
                                      </p:tavLst>
                                    </p:anim>
                                  </p:childTnLst>
                                </p:cTn>
                              </p:par>
                            </p:childTnLst>
                          </p:cTn>
                        </p:par>
                        <p:par>
                          <p:cTn id="90" fill="hold" nodeType="afterGroup">
                            <p:stCondLst>
                              <p:cond delay="1500"/>
                            </p:stCondLst>
                            <p:childTnLst>
                              <p:par>
                                <p:cTn id="91" presetID="1" presetClass="entr" presetSubtype="0" fill="hold" nodeType="afterEffect">
                                  <p:stCondLst>
                                    <p:cond delay="0"/>
                                  </p:stCondLst>
                                  <p:childTnLst>
                                    <p:set>
                                      <p:cBhvr>
                                        <p:cTn id="92" dur="1" fill="hold">
                                          <p:stCondLst>
                                            <p:cond delay="499"/>
                                          </p:stCondLst>
                                        </p:cTn>
                                        <p:tgtEl>
                                          <p:spTgt spid="57"/>
                                        </p:tgtEl>
                                        <p:attrNameLst>
                                          <p:attrName>style.visibility</p:attrName>
                                        </p:attrNameLst>
                                      </p:cBhvr>
                                      <p:to>
                                        <p:strVal val="visible"/>
                                      </p:to>
                                    </p:set>
                                  </p:childTnLst>
                                </p:cTn>
                              </p:par>
                            </p:childTnLst>
                          </p:cTn>
                        </p:par>
                        <p:par>
                          <p:cTn id="93" fill="hold" nodeType="afterGroup">
                            <p:stCondLst>
                              <p:cond delay="2000"/>
                            </p:stCondLst>
                            <p:childTnLst>
                              <p:par>
                                <p:cTn id="94" presetID="1" presetClass="entr" presetSubtype="0" fill="hold" nodeType="afterEffect">
                                  <p:stCondLst>
                                    <p:cond delay="0"/>
                                  </p:stCondLst>
                                  <p:childTnLst>
                                    <p:set>
                                      <p:cBhvr>
                                        <p:cTn id="95" dur="1" fill="hold">
                                          <p:stCondLst>
                                            <p:cond delay="9"/>
                                          </p:stCondLst>
                                        </p:cTn>
                                        <p:tgtEl>
                                          <p:spTgt spid="5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897"/>
                                        </p:tgtEl>
                                        <p:attrNameLst>
                                          <p:attrName>style.visibility</p:attrName>
                                        </p:attrNameLst>
                                      </p:cBhvr>
                                      <p:to>
                                        <p:strVal val="visible"/>
                                      </p:to>
                                    </p:set>
                                    <p:anim calcmode="lin" valueType="num">
                                      <p:cBhvr>
                                        <p:cTn id="100" dur="500" fill="hold"/>
                                        <p:tgtEl>
                                          <p:spTgt spid="897"/>
                                        </p:tgtEl>
                                        <p:attrNameLst>
                                          <p:attrName>ppt_w</p:attrName>
                                        </p:attrNameLst>
                                      </p:cBhvr>
                                      <p:tavLst>
                                        <p:tav tm="0">
                                          <p:val>
                                            <p:fltVal val="0"/>
                                          </p:val>
                                        </p:tav>
                                        <p:tav tm="100000">
                                          <p:val>
                                            <p:strVal val="#ppt_w"/>
                                          </p:val>
                                        </p:tav>
                                      </p:tavLst>
                                    </p:anim>
                                    <p:anim calcmode="lin" valueType="num">
                                      <p:cBhvr>
                                        <p:cTn id="101" dur="500" fill="hold"/>
                                        <p:tgtEl>
                                          <p:spTgt spid="897"/>
                                        </p:tgtEl>
                                        <p:attrNameLst>
                                          <p:attrName>ppt_h</p:attrName>
                                        </p:attrNameLst>
                                      </p:cBhvr>
                                      <p:tavLst>
                                        <p:tav tm="0">
                                          <p:val>
                                            <p:fltVal val="0"/>
                                          </p:val>
                                        </p:tav>
                                        <p:tav tm="100000">
                                          <p:val>
                                            <p:strVal val="#ppt_h"/>
                                          </p:val>
                                        </p:tav>
                                      </p:tavLst>
                                    </p:anim>
                                  </p:childTnLst>
                                </p:cTn>
                              </p:par>
                              <p:par>
                                <p:cTn id="102" presetID="1" presetClass="exit" presetSubtype="0" fill="hold" nodeType="withEffect">
                                  <p:stCondLst>
                                    <p:cond delay="0"/>
                                  </p:stCondLst>
                                  <p:childTnLst>
                                    <p:set>
                                      <p:cBhvr>
                                        <p:cTn id="103" dur="1" fill="hold">
                                          <p:stCondLst>
                                            <p:cond delay="0"/>
                                          </p:stCondLst>
                                        </p:cTn>
                                        <p:tgtEl>
                                          <p:spTgt spid="15"/>
                                        </p:tgtEl>
                                        <p:attrNameLst>
                                          <p:attrName>style.visibility</p:attrName>
                                        </p:attrNameLst>
                                      </p:cBhvr>
                                      <p:to>
                                        <p:strVal val="hidden"/>
                                      </p:to>
                                    </p:set>
                                  </p:childTnLst>
                                </p:cTn>
                              </p:par>
                              <p:par>
                                <p:cTn id="104" presetID="2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nodeType="clickEffect">
                                  <p:stCondLst>
                                    <p:cond delay="0"/>
                                  </p:stCondLst>
                                  <p:childTnLst>
                                    <p:set>
                                      <p:cBhvr>
                                        <p:cTn id="111" dur="1" fill="hold">
                                          <p:stCondLst>
                                            <p:cond delay="0"/>
                                          </p:stCondLst>
                                        </p:cTn>
                                        <p:tgtEl>
                                          <p:spTgt spid="906"/>
                                        </p:tgtEl>
                                        <p:attrNameLst>
                                          <p:attrName>style.visibility</p:attrName>
                                        </p:attrNameLst>
                                      </p:cBhvr>
                                      <p:to>
                                        <p:strVal val="visible"/>
                                      </p:to>
                                    </p:set>
                                  </p:childTnLst>
                                </p:cTn>
                              </p:par>
                            </p:childTnLst>
                          </p:cTn>
                        </p:par>
                        <p:par>
                          <p:cTn id="112" fill="hold" nodeType="afterGroup">
                            <p:stCondLst>
                              <p:cond delay="0"/>
                            </p:stCondLst>
                            <p:childTnLst>
                              <p:par>
                                <p:cTn id="113" presetID="23" presetClass="entr" presetSubtype="16" fill="hold" nodeType="after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p:cTn id="115" dur="1000" fill="hold"/>
                                        <p:tgtEl>
                                          <p:spTgt spid="40"/>
                                        </p:tgtEl>
                                        <p:attrNameLst>
                                          <p:attrName>ppt_w</p:attrName>
                                        </p:attrNameLst>
                                      </p:cBhvr>
                                      <p:tavLst>
                                        <p:tav tm="0">
                                          <p:val>
                                            <p:fltVal val="0"/>
                                          </p:val>
                                        </p:tav>
                                        <p:tav tm="100000">
                                          <p:val>
                                            <p:strVal val="#ppt_w"/>
                                          </p:val>
                                        </p:tav>
                                      </p:tavLst>
                                    </p:anim>
                                    <p:anim calcmode="lin" valueType="num">
                                      <p:cBhvr>
                                        <p:cTn id="116" dur="1000" fill="hold"/>
                                        <p:tgtEl>
                                          <p:spTgt spid="40"/>
                                        </p:tgtEl>
                                        <p:attrNameLst>
                                          <p:attrName>ppt_h</p:attrName>
                                        </p:attrNameLst>
                                      </p:cBhvr>
                                      <p:tavLst>
                                        <p:tav tm="0">
                                          <p:val>
                                            <p:fltVal val="0"/>
                                          </p:val>
                                        </p:tav>
                                        <p:tav tm="100000">
                                          <p:val>
                                            <p:strVal val="#ppt_h"/>
                                          </p:val>
                                        </p:tav>
                                      </p:tavLst>
                                    </p:anim>
                                  </p:childTnLst>
                                </p:cTn>
                              </p:par>
                              <p:par>
                                <p:cTn id="117" presetID="23" presetClass="entr" presetSubtype="16"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p:cTn id="119" dur="500" fill="hold"/>
                                        <p:tgtEl>
                                          <p:spTgt spid="53"/>
                                        </p:tgtEl>
                                        <p:attrNameLst>
                                          <p:attrName>ppt_w</p:attrName>
                                        </p:attrNameLst>
                                      </p:cBhvr>
                                      <p:tavLst>
                                        <p:tav tm="0">
                                          <p:val>
                                            <p:fltVal val="0"/>
                                          </p:val>
                                        </p:tav>
                                        <p:tav tm="100000">
                                          <p:val>
                                            <p:strVal val="#ppt_w"/>
                                          </p:val>
                                        </p:tav>
                                      </p:tavLst>
                                    </p:anim>
                                    <p:anim calcmode="lin" valueType="num">
                                      <p:cBhvr>
                                        <p:cTn id="120" dur="500" fill="hold"/>
                                        <p:tgtEl>
                                          <p:spTgt spid="53"/>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1000"/>
                            </p:stCondLst>
                            <p:childTnLst>
                              <p:par>
                                <p:cTn id="122" presetID="23" presetClass="entr" presetSubtype="16"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p:cTn id="124" dur="500" fill="hold"/>
                                        <p:tgtEl>
                                          <p:spTgt spid="41"/>
                                        </p:tgtEl>
                                        <p:attrNameLst>
                                          <p:attrName>ppt_w</p:attrName>
                                        </p:attrNameLst>
                                      </p:cBhvr>
                                      <p:tavLst>
                                        <p:tav tm="0">
                                          <p:val>
                                            <p:fltVal val="0"/>
                                          </p:val>
                                        </p:tav>
                                        <p:tav tm="100000">
                                          <p:val>
                                            <p:strVal val="#ppt_w"/>
                                          </p:val>
                                        </p:tav>
                                      </p:tavLst>
                                    </p:anim>
                                    <p:anim calcmode="lin" valueType="num">
                                      <p:cBhvr>
                                        <p:cTn id="125" dur="500" fill="hold"/>
                                        <p:tgtEl>
                                          <p:spTgt spid="41"/>
                                        </p:tgtEl>
                                        <p:attrNameLst>
                                          <p:attrName>ppt_h</p:attrName>
                                        </p:attrNameLst>
                                      </p:cBhvr>
                                      <p:tavLst>
                                        <p:tav tm="0">
                                          <p:val>
                                            <p:fltVal val="0"/>
                                          </p:val>
                                        </p:tav>
                                        <p:tav tm="100000">
                                          <p:val>
                                            <p:strVal val="#ppt_h"/>
                                          </p:val>
                                        </p:tav>
                                      </p:tavLst>
                                    </p:anim>
                                  </p:childTnLst>
                                </p:cTn>
                              </p:par>
                              <p:par>
                                <p:cTn id="126" presetID="23" presetClass="entr" presetSubtype="16" fill="hold" nodeType="withEffect">
                                  <p:stCondLst>
                                    <p:cond delay="0"/>
                                  </p:stCondLst>
                                  <p:childTnLst>
                                    <p:set>
                                      <p:cBhvr>
                                        <p:cTn id="127" dur="1" fill="hold">
                                          <p:stCondLst>
                                            <p:cond delay="0"/>
                                          </p:stCondLst>
                                        </p:cTn>
                                        <p:tgtEl>
                                          <p:spTgt spid="52"/>
                                        </p:tgtEl>
                                        <p:attrNameLst>
                                          <p:attrName>style.visibility</p:attrName>
                                        </p:attrNameLst>
                                      </p:cBhvr>
                                      <p:to>
                                        <p:strVal val="visible"/>
                                      </p:to>
                                    </p:set>
                                    <p:anim calcmode="lin" valueType="num">
                                      <p:cBhvr>
                                        <p:cTn id="128" dur="500" fill="hold"/>
                                        <p:tgtEl>
                                          <p:spTgt spid="52"/>
                                        </p:tgtEl>
                                        <p:attrNameLst>
                                          <p:attrName>ppt_w</p:attrName>
                                        </p:attrNameLst>
                                      </p:cBhvr>
                                      <p:tavLst>
                                        <p:tav tm="0">
                                          <p:val>
                                            <p:fltVal val="0"/>
                                          </p:val>
                                        </p:tav>
                                        <p:tav tm="100000">
                                          <p:val>
                                            <p:strVal val="#ppt_w"/>
                                          </p:val>
                                        </p:tav>
                                      </p:tavLst>
                                    </p:anim>
                                    <p:anim calcmode="lin" valueType="num">
                                      <p:cBhvr>
                                        <p:cTn id="129" dur="500" fill="hold"/>
                                        <p:tgtEl>
                                          <p:spTgt spid="52"/>
                                        </p:tgtEl>
                                        <p:attrNameLst>
                                          <p:attrName>ppt_h</p:attrName>
                                        </p:attrNameLst>
                                      </p:cBhvr>
                                      <p:tavLst>
                                        <p:tav tm="0">
                                          <p:val>
                                            <p:fltVal val="0"/>
                                          </p:val>
                                        </p:tav>
                                        <p:tav tm="100000">
                                          <p:val>
                                            <p:strVal val="#ppt_h"/>
                                          </p:val>
                                        </p:tav>
                                      </p:tavLst>
                                    </p:anim>
                                  </p:childTnLst>
                                </p:cTn>
                              </p:par>
                            </p:childTnLst>
                          </p:cTn>
                        </p:par>
                        <p:par>
                          <p:cTn id="130" fill="hold" nodeType="afterGroup">
                            <p:stCondLst>
                              <p:cond delay="1500"/>
                            </p:stCondLst>
                            <p:childTnLst>
                              <p:par>
                                <p:cTn id="131" presetID="23" presetClass="entr" presetSubtype="16" fill="hold" nodeType="afterEffect">
                                  <p:stCondLst>
                                    <p:cond delay="0"/>
                                  </p:stCondLst>
                                  <p:childTnLst>
                                    <p:set>
                                      <p:cBhvr>
                                        <p:cTn id="132" dur="1" fill="hold">
                                          <p:stCondLst>
                                            <p:cond delay="0"/>
                                          </p:stCondLst>
                                        </p:cTn>
                                        <p:tgtEl>
                                          <p:spTgt spid="70"/>
                                        </p:tgtEl>
                                        <p:attrNameLst>
                                          <p:attrName>style.visibility</p:attrName>
                                        </p:attrNameLst>
                                      </p:cBhvr>
                                      <p:to>
                                        <p:strVal val="visible"/>
                                      </p:to>
                                    </p:set>
                                    <p:anim calcmode="lin" valueType="num">
                                      <p:cBhvr>
                                        <p:cTn id="133" dur="1000" fill="hold"/>
                                        <p:tgtEl>
                                          <p:spTgt spid="70"/>
                                        </p:tgtEl>
                                        <p:attrNameLst>
                                          <p:attrName>ppt_w</p:attrName>
                                        </p:attrNameLst>
                                      </p:cBhvr>
                                      <p:tavLst>
                                        <p:tav tm="0">
                                          <p:val>
                                            <p:fltVal val="0"/>
                                          </p:val>
                                        </p:tav>
                                        <p:tav tm="100000">
                                          <p:val>
                                            <p:strVal val="#ppt_w"/>
                                          </p:val>
                                        </p:tav>
                                      </p:tavLst>
                                    </p:anim>
                                    <p:anim calcmode="lin" valueType="num">
                                      <p:cBhvr>
                                        <p:cTn id="134" dur="1000" fill="hold"/>
                                        <p:tgtEl>
                                          <p:spTgt spid="70"/>
                                        </p:tgtEl>
                                        <p:attrNameLst>
                                          <p:attrName>ppt_h</p:attrName>
                                        </p:attrNameLst>
                                      </p:cBhvr>
                                      <p:tavLst>
                                        <p:tav tm="0">
                                          <p:val>
                                            <p:fltVal val="0"/>
                                          </p:val>
                                        </p:tav>
                                        <p:tav tm="100000">
                                          <p:val>
                                            <p:strVal val="#ppt_h"/>
                                          </p:val>
                                        </p:tav>
                                      </p:tavLst>
                                    </p:anim>
                                  </p:childTnLst>
                                </p:cTn>
                              </p:par>
                              <p:par>
                                <p:cTn id="135" presetID="23" presetClass="entr" presetSubtype="16" fill="hold" nodeType="withEffect">
                                  <p:stCondLst>
                                    <p:cond delay="0"/>
                                  </p:stCondLst>
                                  <p:childTnLst>
                                    <p:set>
                                      <p:cBhvr>
                                        <p:cTn id="136" dur="1" fill="hold">
                                          <p:stCondLst>
                                            <p:cond delay="0"/>
                                          </p:stCondLst>
                                        </p:cTn>
                                        <p:tgtEl>
                                          <p:spTgt spid="54"/>
                                        </p:tgtEl>
                                        <p:attrNameLst>
                                          <p:attrName>style.visibility</p:attrName>
                                        </p:attrNameLst>
                                      </p:cBhvr>
                                      <p:to>
                                        <p:strVal val="visible"/>
                                      </p:to>
                                    </p:set>
                                    <p:anim calcmode="lin" valueType="num">
                                      <p:cBhvr>
                                        <p:cTn id="137" dur="500" fill="hold"/>
                                        <p:tgtEl>
                                          <p:spTgt spid="54"/>
                                        </p:tgtEl>
                                        <p:attrNameLst>
                                          <p:attrName>ppt_w</p:attrName>
                                        </p:attrNameLst>
                                      </p:cBhvr>
                                      <p:tavLst>
                                        <p:tav tm="0">
                                          <p:val>
                                            <p:fltVal val="0"/>
                                          </p:val>
                                        </p:tav>
                                        <p:tav tm="100000">
                                          <p:val>
                                            <p:strVal val="#ppt_w"/>
                                          </p:val>
                                        </p:tav>
                                      </p:tavLst>
                                    </p:anim>
                                    <p:anim calcmode="lin" valueType="num">
                                      <p:cBhvr>
                                        <p:cTn id="138"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nodeType="clickEffect">
                                  <p:stCondLst>
                                    <p:cond delay="0"/>
                                  </p:stCondLst>
                                  <p:childTnLst>
                                    <p:set>
                                      <p:cBhvr>
                                        <p:cTn id="142" dur="1" fill="hold">
                                          <p:stCondLst>
                                            <p:cond delay="0"/>
                                          </p:stCondLst>
                                        </p:cTn>
                                        <p:tgtEl>
                                          <p:spTgt spid="895"/>
                                        </p:tgtEl>
                                        <p:attrNameLst>
                                          <p:attrName>style.visibility</p:attrName>
                                        </p:attrNameLst>
                                      </p:cBhvr>
                                      <p:to>
                                        <p:strVal val="visible"/>
                                      </p:to>
                                    </p:set>
                                    <p:anim calcmode="lin" valueType="num">
                                      <p:cBhvr>
                                        <p:cTn id="143" dur="500" fill="hold"/>
                                        <p:tgtEl>
                                          <p:spTgt spid="895"/>
                                        </p:tgtEl>
                                        <p:attrNameLst>
                                          <p:attrName>ppt_w</p:attrName>
                                        </p:attrNameLst>
                                      </p:cBhvr>
                                      <p:tavLst>
                                        <p:tav tm="0">
                                          <p:val>
                                            <p:fltVal val="0"/>
                                          </p:val>
                                        </p:tav>
                                        <p:tav tm="100000">
                                          <p:val>
                                            <p:strVal val="#ppt_w"/>
                                          </p:val>
                                        </p:tav>
                                      </p:tavLst>
                                    </p:anim>
                                    <p:anim calcmode="lin" valueType="num">
                                      <p:cBhvr>
                                        <p:cTn id="144" dur="500" fill="hold"/>
                                        <p:tgtEl>
                                          <p:spTgt spid="895"/>
                                        </p:tgtEl>
                                        <p:attrNameLst>
                                          <p:attrName>ppt_h</p:attrName>
                                        </p:attrNameLst>
                                      </p:cBhvr>
                                      <p:tavLst>
                                        <p:tav tm="0">
                                          <p:val>
                                            <p:fltVal val="0"/>
                                          </p:val>
                                        </p:tav>
                                        <p:tav tm="100000">
                                          <p:val>
                                            <p:strVal val="#ppt_h"/>
                                          </p:val>
                                        </p:tav>
                                      </p:tavLst>
                                    </p:anim>
                                  </p:childTnLst>
                                </p:cTn>
                              </p:par>
                              <p:par>
                                <p:cTn id="145" presetID="23" presetClass="entr" presetSubtype="16" fill="hold" nodeType="withEffect">
                                  <p:stCondLst>
                                    <p:cond delay="0"/>
                                  </p:stCondLst>
                                  <p:childTnLst>
                                    <p:set>
                                      <p:cBhvr>
                                        <p:cTn id="146" dur="1" fill="hold">
                                          <p:stCondLst>
                                            <p:cond delay="0"/>
                                          </p:stCondLst>
                                        </p:cTn>
                                        <p:tgtEl>
                                          <p:spTgt spid="47"/>
                                        </p:tgtEl>
                                        <p:attrNameLst>
                                          <p:attrName>style.visibility</p:attrName>
                                        </p:attrNameLst>
                                      </p:cBhvr>
                                      <p:to>
                                        <p:strVal val="visible"/>
                                      </p:to>
                                    </p:set>
                                    <p:anim calcmode="lin" valueType="num">
                                      <p:cBhvr>
                                        <p:cTn id="147" dur="500" fill="hold"/>
                                        <p:tgtEl>
                                          <p:spTgt spid="47"/>
                                        </p:tgtEl>
                                        <p:attrNameLst>
                                          <p:attrName>ppt_w</p:attrName>
                                        </p:attrNameLst>
                                      </p:cBhvr>
                                      <p:tavLst>
                                        <p:tav tm="0">
                                          <p:val>
                                            <p:fltVal val="0"/>
                                          </p:val>
                                        </p:tav>
                                        <p:tav tm="100000">
                                          <p:val>
                                            <p:strVal val="#ppt_w"/>
                                          </p:val>
                                        </p:tav>
                                      </p:tavLst>
                                    </p:anim>
                                    <p:anim calcmode="lin" valueType="num">
                                      <p:cBhvr>
                                        <p:cTn id="148"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3" presetClass="entr" presetSubtype="16" fill="hold" nodeType="clickEffect">
                                  <p:stCondLst>
                                    <p:cond delay="0"/>
                                  </p:stCondLst>
                                  <p:childTnLst>
                                    <p:set>
                                      <p:cBhvr>
                                        <p:cTn id="152" dur="1" fill="hold">
                                          <p:stCondLst>
                                            <p:cond delay="0"/>
                                          </p:stCondLst>
                                        </p:cTn>
                                        <p:tgtEl>
                                          <p:spTgt spid="900"/>
                                        </p:tgtEl>
                                        <p:attrNameLst>
                                          <p:attrName>style.visibility</p:attrName>
                                        </p:attrNameLst>
                                      </p:cBhvr>
                                      <p:to>
                                        <p:strVal val="visible"/>
                                      </p:to>
                                    </p:set>
                                    <p:anim calcmode="lin" valueType="num">
                                      <p:cBhvr>
                                        <p:cTn id="153" dur="500" fill="hold"/>
                                        <p:tgtEl>
                                          <p:spTgt spid="900"/>
                                        </p:tgtEl>
                                        <p:attrNameLst>
                                          <p:attrName>ppt_w</p:attrName>
                                        </p:attrNameLst>
                                      </p:cBhvr>
                                      <p:tavLst>
                                        <p:tav tm="0">
                                          <p:val>
                                            <p:fltVal val="0"/>
                                          </p:val>
                                        </p:tav>
                                        <p:tav tm="100000">
                                          <p:val>
                                            <p:strVal val="#ppt_w"/>
                                          </p:val>
                                        </p:tav>
                                      </p:tavLst>
                                    </p:anim>
                                    <p:anim calcmode="lin" valueType="num">
                                      <p:cBhvr>
                                        <p:cTn id="154" dur="500" fill="hold"/>
                                        <p:tgtEl>
                                          <p:spTgt spid="900"/>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23" presetClass="entr" presetSubtype="16" fill="hold" nodeType="afterEffect">
                                  <p:stCondLst>
                                    <p:cond delay="0"/>
                                  </p:stCondLst>
                                  <p:childTnLst>
                                    <p:set>
                                      <p:cBhvr>
                                        <p:cTn id="157" dur="1" fill="hold">
                                          <p:stCondLst>
                                            <p:cond delay="0"/>
                                          </p:stCondLst>
                                        </p:cTn>
                                        <p:tgtEl>
                                          <p:spTgt spid="899"/>
                                        </p:tgtEl>
                                        <p:attrNameLst>
                                          <p:attrName>style.visibility</p:attrName>
                                        </p:attrNameLst>
                                      </p:cBhvr>
                                      <p:to>
                                        <p:strVal val="visible"/>
                                      </p:to>
                                    </p:set>
                                    <p:anim calcmode="lin" valueType="num">
                                      <p:cBhvr>
                                        <p:cTn id="158" dur="500" fill="hold"/>
                                        <p:tgtEl>
                                          <p:spTgt spid="899"/>
                                        </p:tgtEl>
                                        <p:attrNameLst>
                                          <p:attrName>ppt_w</p:attrName>
                                        </p:attrNameLst>
                                      </p:cBhvr>
                                      <p:tavLst>
                                        <p:tav tm="0">
                                          <p:val>
                                            <p:fltVal val="0"/>
                                          </p:val>
                                        </p:tav>
                                        <p:tav tm="100000">
                                          <p:val>
                                            <p:strVal val="#ppt_w"/>
                                          </p:val>
                                        </p:tav>
                                      </p:tavLst>
                                    </p:anim>
                                    <p:anim calcmode="lin" valueType="num">
                                      <p:cBhvr>
                                        <p:cTn id="159" dur="500" fill="hold"/>
                                        <p:tgtEl>
                                          <p:spTgt spid="899"/>
                                        </p:tgtEl>
                                        <p:attrNameLst>
                                          <p:attrName>ppt_h</p:attrName>
                                        </p:attrNameLst>
                                      </p:cBhvr>
                                      <p:tavLst>
                                        <p:tav tm="0">
                                          <p:val>
                                            <p:fltVal val="0"/>
                                          </p:val>
                                        </p:tav>
                                        <p:tav tm="100000">
                                          <p:val>
                                            <p:strVal val="#ppt_h"/>
                                          </p:val>
                                        </p:tav>
                                      </p:tavLst>
                                    </p:anim>
                                  </p:childTnLst>
                                </p:cTn>
                              </p:par>
                            </p:childTnLst>
                          </p:cTn>
                        </p:par>
                        <p:par>
                          <p:cTn id="160" fill="hold" nodeType="afterGroup">
                            <p:stCondLst>
                              <p:cond delay="1000"/>
                            </p:stCondLst>
                            <p:childTnLst>
                              <p:par>
                                <p:cTn id="161" presetID="23" presetClass="entr" presetSubtype="16" fill="hold" nodeType="afterEffect">
                                  <p:stCondLst>
                                    <p:cond delay="0"/>
                                  </p:stCondLst>
                                  <p:childTnLst>
                                    <p:set>
                                      <p:cBhvr>
                                        <p:cTn id="162" dur="1" fill="hold">
                                          <p:stCondLst>
                                            <p:cond delay="0"/>
                                          </p:stCondLst>
                                        </p:cTn>
                                        <p:tgtEl>
                                          <p:spTgt spid="904"/>
                                        </p:tgtEl>
                                        <p:attrNameLst>
                                          <p:attrName>style.visibility</p:attrName>
                                        </p:attrNameLst>
                                      </p:cBhvr>
                                      <p:to>
                                        <p:strVal val="visible"/>
                                      </p:to>
                                    </p:set>
                                    <p:anim calcmode="lin" valueType="num">
                                      <p:cBhvr>
                                        <p:cTn id="163" dur="500" fill="hold"/>
                                        <p:tgtEl>
                                          <p:spTgt spid="904"/>
                                        </p:tgtEl>
                                        <p:attrNameLst>
                                          <p:attrName>ppt_w</p:attrName>
                                        </p:attrNameLst>
                                      </p:cBhvr>
                                      <p:tavLst>
                                        <p:tav tm="0">
                                          <p:val>
                                            <p:fltVal val="0"/>
                                          </p:val>
                                        </p:tav>
                                        <p:tav tm="100000">
                                          <p:val>
                                            <p:strVal val="#ppt_w"/>
                                          </p:val>
                                        </p:tav>
                                      </p:tavLst>
                                    </p:anim>
                                    <p:anim calcmode="lin" valueType="num">
                                      <p:cBhvr>
                                        <p:cTn id="164" dur="500" fill="hold"/>
                                        <p:tgtEl>
                                          <p:spTgt spid="904"/>
                                        </p:tgtEl>
                                        <p:attrNameLst>
                                          <p:attrName>ppt_h</p:attrName>
                                        </p:attrNameLst>
                                      </p:cBhvr>
                                      <p:tavLst>
                                        <p:tav tm="0">
                                          <p:val>
                                            <p:fltVal val="0"/>
                                          </p:val>
                                        </p:tav>
                                        <p:tav tm="100000">
                                          <p:val>
                                            <p:strVal val="#ppt_h"/>
                                          </p:val>
                                        </p:tav>
                                      </p:tavLst>
                                    </p:anim>
                                  </p:childTnLst>
                                </p:cTn>
                              </p:par>
                              <p:par>
                                <p:cTn id="165" presetID="23" presetClass="entr" presetSubtype="16" fill="hold" nodeType="withEffect">
                                  <p:stCondLst>
                                    <p:cond delay="0"/>
                                  </p:stCondLst>
                                  <p:childTnLst>
                                    <p:set>
                                      <p:cBhvr>
                                        <p:cTn id="166" dur="1" fill="hold">
                                          <p:stCondLst>
                                            <p:cond delay="0"/>
                                          </p:stCondLst>
                                        </p:cTn>
                                        <p:tgtEl>
                                          <p:spTgt spid="48"/>
                                        </p:tgtEl>
                                        <p:attrNameLst>
                                          <p:attrName>style.visibility</p:attrName>
                                        </p:attrNameLst>
                                      </p:cBhvr>
                                      <p:to>
                                        <p:strVal val="visible"/>
                                      </p:to>
                                    </p:set>
                                    <p:anim calcmode="lin" valueType="num">
                                      <p:cBhvr>
                                        <p:cTn id="167" dur="500" fill="hold"/>
                                        <p:tgtEl>
                                          <p:spTgt spid="48"/>
                                        </p:tgtEl>
                                        <p:attrNameLst>
                                          <p:attrName>ppt_w</p:attrName>
                                        </p:attrNameLst>
                                      </p:cBhvr>
                                      <p:tavLst>
                                        <p:tav tm="0">
                                          <p:val>
                                            <p:fltVal val="0"/>
                                          </p:val>
                                        </p:tav>
                                        <p:tav tm="100000">
                                          <p:val>
                                            <p:strVal val="#ppt_w"/>
                                          </p:val>
                                        </p:tav>
                                      </p:tavLst>
                                    </p:anim>
                                    <p:anim calcmode="lin" valueType="num">
                                      <p:cBhvr>
                                        <p:cTn id="168" dur="500" fill="hold"/>
                                        <p:tgtEl>
                                          <p:spTgt spid="48"/>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500"/>
                            </p:stCondLst>
                            <p:childTnLst>
                              <p:par>
                                <p:cTn id="170" presetID="1" presetClass="entr" presetSubtype="0" fill="hold" nodeType="afterEffect">
                                  <p:stCondLst>
                                    <p:cond delay="0"/>
                                  </p:stCondLst>
                                  <p:childTnLst>
                                    <p:set>
                                      <p:cBhvr>
                                        <p:cTn id="171" dur="1" fill="hold">
                                          <p:stCondLst>
                                            <p:cond delay="499"/>
                                          </p:stCondLst>
                                        </p:cTn>
                                        <p:tgtEl>
                                          <p:spTgt spid="55"/>
                                        </p:tgtEl>
                                        <p:attrNameLst>
                                          <p:attrName>style.visibility</p:attrName>
                                        </p:attrNameLst>
                                      </p:cBhvr>
                                      <p:to>
                                        <p:strVal val="visible"/>
                                      </p:to>
                                    </p:set>
                                  </p:childTnLst>
                                </p:cTn>
                              </p:par>
                            </p:childTnLst>
                          </p:cTn>
                        </p:par>
                        <p:par>
                          <p:cTn id="172" fill="hold" nodeType="afterGroup">
                            <p:stCondLst>
                              <p:cond delay="2000"/>
                            </p:stCondLst>
                            <p:childTnLst>
                              <p:par>
                                <p:cTn id="173" presetID="1" presetClass="entr" presetSubtype="0" fill="hold" nodeType="afterEffect">
                                  <p:stCondLst>
                                    <p:cond delay="0"/>
                                  </p:stCondLst>
                                  <p:childTnLst>
                                    <p:set>
                                      <p:cBhvr>
                                        <p:cTn id="174" dur="1" fill="hold">
                                          <p:stCondLst>
                                            <p:cond delay="9"/>
                                          </p:stCondLst>
                                        </p:cTn>
                                        <p:tgtEl>
                                          <p:spTgt spid="56"/>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3" presetClass="entr" presetSubtype="16" fill="hold" nodeType="clickEffect">
                                  <p:stCondLst>
                                    <p:cond delay="0"/>
                                  </p:stCondLst>
                                  <p:childTnLst>
                                    <p:set>
                                      <p:cBhvr>
                                        <p:cTn id="178" dur="1" fill="hold">
                                          <p:stCondLst>
                                            <p:cond delay="0"/>
                                          </p:stCondLst>
                                        </p:cTn>
                                        <p:tgtEl>
                                          <p:spTgt spid="901"/>
                                        </p:tgtEl>
                                        <p:attrNameLst>
                                          <p:attrName>style.visibility</p:attrName>
                                        </p:attrNameLst>
                                      </p:cBhvr>
                                      <p:to>
                                        <p:strVal val="visible"/>
                                      </p:to>
                                    </p:set>
                                    <p:anim calcmode="lin" valueType="num">
                                      <p:cBhvr>
                                        <p:cTn id="179" dur="500" fill="hold"/>
                                        <p:tgtEl>
                                          <p:spTgt spid="901"/>
                                        </p:tgtEl>
                                        <p:attrNameLst>
                                          <p:attrName>ppt_w</p:attrName>
                                        </p:attrNameLst>
                                      </p:cBhvr>
                                      <p:tavLst>
                                        <p:tav tm="0">
                                          <p:val>
                                            <p:fltVal val="0"/>
                                          </p:val>
                                        </p:tav>
                                        <p:tav tm="100000">
                                          <p:val>
                                            <p:strVal val="#ppt_w"/>
                                          </p:val>
                                        </p:tav>
                                      </p:tavLst>
                                    </p:anim>
                                    <p:anim calcmode="lin" valueType="num">
                                      <p:cBhvr>
                                        <p:cTn id="180" dur="500" fill="hold"/>
                                        <p:tgtEl>
                                          <p:spTgt spid="901"/>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23" presetClass="entr" presetSubtype="16" fill="hold" nodeType="afterEffect">
                                  <p:stCondLst>
                                    <p:cond delay="0"/>
                                  </p:stCondLst>
                                  <p:childTnLst>
                                    <p:set>
                                      <p:cBhvr>
                                        <p:cTn id="183" dur="1" fill="hold">
                                          <p:stCondLst>
                                            <p:cond delay="0"/>
                                          </p:stCondLst>
                                        </p:cTn>
                                        <p:tgtEl>
                                          <p:spTgt spid="86"/>
                                        </p:tgtEl>
                                        <p:attrNameLst>
                                          <p:attrName>style.visibility</p:attrName>
                                        </p:attrNameLst>
                                      </p:cBhvr>
                                      <p:to>
                                        <p:strVal val="visible"/>
                                      </p:to>
                                    </p:set>
                                    <p:anim calcmode="lin" valueType="num">
                                      <p:cBhvr>
                                        <p:cTn id="184" dur="500" fill="hold"/>
                                        <p:tgtEl>
                                          <p:spTgt spid="86"/>
                                        </p:tgtEl>
                                        <p:attrNameLst>
                                          <p:attrName>ppt_w</p:attrName>
                                        </p:attrNameLst>
                                      </p:cBhvr>
                                      <p:tavLst>
                                        <p:tav tm="0">
                                          <p:val>
                                            <p:fltVal val="0"/>
                                          </p:val>
                                        </p:tav>
                                        <p:tav tm="100000">
                                          <p:val>
                                            <p:strVal val="#ppt_w"/>
                                          </p:val>
                                        </p:tav>
                                      </p:tavLst>
                                    </p:anim>
                                    <p:anim calcmode="lin" valueType="num">
                                      <p:cBhvr>
                                        <p:cTn id="185" dur="500" fill="hold"/>
                                        <p:tgtEl>
                                          <p:spTgt spid="86"/>
                                        </p:tgtEl>
                                        <p:attrNameLst>
                                          <p:attrName>ppt_h</p:attrName>
                                        </p:attrNameLst>
                                      </p:cBhvr>
                                      <p:tavLst>
                                        <p:tav tm="0">
                                          <p:val>
                                            <p:fltVal val="0"/>
                                          </p:val>
                                        </p:tav>
                                        <p:tav tm="100000">
                                          <p:val>
                                            <p:strVal val="#ppt_h"/>
                                          </p:val>
                                        </p:tav>
                                      </p:tavLst>
                                    </p:anim>
                                  </p:childTnLst>
                                </p:cTn>
                              </p:par>
                            </p:childTnLst>
                          </p:cTn>
                        </p:par>
                        <p:par>
                          <p:cTn id="186" fill="hold" nodeType="afterGroup">
                            <p:stCondLst>
                              <p:cond delay="1000"/>
                            </p:stCondLst>
                            <p:childTnLst>
                              <p:par>
                                <p:cTn id="187" presetID="23" presetClass="entr" presetSubtype="16" fill="hold" nodeType="afterEffect">
                                  <p:stCondLst>
                                    <p:cond delay="0"/>
                                  </p:stCondLst>
                                  <p:childTnLst>
                                    <p:set>
                                      <p:cBhvr>
                                        <p:cTn id="188" dur="1" fill="hold">
                                          <p:stCondLst>
                                            <p:cond delay="0"/>
                                          </p:stCondLst>
                                        </p:cTn>
                                        <p:tgtEl>
                                          <p:spTgt spid="25"/>
                                        </p:tgtEl>
                                        <p:attrNameLst>
                                          <p:attrName>style.visibility</p:attrName>
                                        </p:attrNameLst>
                                      </p:cBhvr>
                                      <p:to>
                                        <p:strVal val="visible"/>
                                      </p:to>
                                    </p:set>
                                    <p:anim calcmode="lin" valueType="num">
                                      <p:cBhvr>
                                        <p:cTn id="189" dur="500" fill="hold"/>
                                        <p:tgtEl>
                                          <p:spTgt spid="25"/>
                                        </p:tgtEl>
                                        <p:attrNameLst>
                                          <p:attrName>ppt_w</p:attrName>
                                        </p:attrNameLst>
                                      </p:cBhvr>
                                      <p:tavLst>
                                        <p:tav tm="0">
                                          <p:val>
                                            <p:fltVal val="0"/>
                                          </p:val>
                                        </p:tav>
                                        <p:tav tm="100000">
                                          <p:val>
                                            <p:strVal val="#ppt_w"/>
                                          </p:val>
                                        </p:tav>
                                      </p:tavLst>
                                    </p:anim>
                                    <p:anim calcmode="lin" valueType="num">
                                      <p:cBhvr>
                                        <p:cTn id="190"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 grpId="0" build="allAtOnce"/>
      <p:bldP spid="896" grpId="0" animBg="1"/>
      <p:bldP spid="906" grpId="0"/>
      <p:bldP spid="55" grpId="0" animBg="1"/>
      <p:bldP spid="56" grpId="0"/>
      <p:bldP spid="57" grpId="0"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Google Shape;918;p27">
            <a:extLst>
              <a:ext uri="{FF2B5EF4-FFF2-40B4-BE49-F238E27FC236}">
                <a16:creationId xmlns:a16="http://schemas.microsoft.com/office/drawing/2014/main" id="{2A98CCBC-58CB-99C4-A7DF-9113A0BF552D}"/>
              </a:ext>
            </a:extLst>
          </p:cNvPr>
          <p:cNvSpPr>
            <a:spLocks noChangeArrowheads="1"/>
          </p:cNvSpPr>
          <p:nvPr/>
        </p:nvSpPr>
        <p:spPr bwMode="auto">
          <a:xfrm>
            <a:off x="930275" y="2428875"/>
            <a:ext cx="1371600"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DVR</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a:t>
            </a:r>
            <a:r>
              <a:rPr lang="en-US" altLang="en-US" sz="10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Verify</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Data </a:t>
            </a:r>
            <a:r>
              <a:rPr lang="en-US" altLang="en-US" sz="1200">
                <a:solidFill>
                  <a:srgbClr val="222222"/>
                </a:solidFill>
              </a:rPr>
              <a:t>– </a:t>
            </a:r>
            <a:r>
              <a:rPr lang="en-US" altLang="en-US" sz="1200">
                <a:latin typeface="Calibri" panose="020F0502020204030204" pitchFamily="34" charset="0"/>
                <a:sym typeface="Calibri" panose="020F0502020204030204" pitchFamily="34" charset="0"/>
              </a:rPr>
              <a:t>payload length)</a:t>
            </a:r>
          </a:p>
        </p:txBody>
      </p:sp>
      <p:cxnSp>
        <p:nvCxnSpPr>
          <p:cNvPr id="88067" name="Google Shape;919;p27">
            <a:extLst>
              <a:ext uri="{FF2B5EF4-FFF2-40B4-BE49-F238E27FC236}">
                <a16:creationId xmlns:a16="http://schemas.microsoft.com/office/drawing/2014/main" id="{86C826B1-AFD8-2EC7-8E25-94618715CFC9}"/>
              </a:ext>
            </a:extLst>
          </p:cNvPr>
          <p:cNvCxnSpPr>
            <a:cxnSpLocks/>
            <a:stCxn id="88069" idx="0"/>
            <a:endCxn id="88081" idx="0"/>
          </p:cNvCxnSpPr>
          <p:nvPr/>
        </p:nvCxnSpPr>
        <p:spPr bwMode="auto">
          <a:xfrm rot="5400000" flipH="1" flipV="1">
            <a:off x="4789488" y="1379537"/>
            <a:ext cx="12700" cy="2098675"/>
          </a:xfrm>
          <a:prstGeom prst="curvedConnector3">
            <a:avLst>
              <a:gd name="adj1" fmla="val 366315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88068" name="Google Shape;922;p27">
            <a:extLst>
              <a:ext uri="{FF2B5EF4-FFF2-40B4-BE49-F238E27FC236}">
                <a16:creationId xmlns:a16="http://schemas.microsoft.com/office/drawing/2014/main" id="{FBB7FC28-6568-7643-6FCB-0773081791D0}"/>
              </a:ext>
            </a:extLst>
          </p:cNvPr>
          <p:cNvCxnSpPr>
            <a:cxnSpLocks/>
            <a:stCxn id="88066" idx="0"/>
            <a:endCxn id="88069" idx="0"/>
          </p:cNvCxnSpPr>
          <p:nvPr/>
        </p:nvCxnSpPr>
        <p:spPr bwMode="auto">
          <a:xfrm rot="5400000" flipH="1" flipV="1">
            <a:off x="2678113" y="1366837"/>
            <a:ext cx="12700" cy="2124075"/>
          </a:xfrm>
          <a:prstGeom prst="curvedConnector3">
            <a:avLst>
              <a:gd name="adj1" fmla="val 3683574"/>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8069" name="Google Shape;920;p27">
            <a:extLst>
              <a:ext uri="{FF2B5EF4-FFF2-40B4-BE49-F238E27FC236}">
                <a16:creationId xmlns:a16="http://schemas.microsoft.com/office/drawing/2014/main" id="{CBC6AE8E-4582-5A3F-FDB2-19AC46AF07D8}"/>
              </a:ext>
            </a:extLst>
          </p:cNvPr>
          <p:cNvSpPr>
            <a:spLocks noChangeArrowheads="1"/>
          </p:cNvSpPr>
          <p:nvPr/>
        </p:nvSpPr>
        <p:spPr bwMode="auto">
          <a:xfrm>
            <a:off x="3054350" y="2428875"/>
            <a:ext cx="1371600" cy="1279525"/>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MAD</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(Reposition,</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Wrong Value /Size Used/ </a:t>
            </a:r>
            <a:r>
              <a:rPr lang="en-US" altLang="en-US" sz="1200">
                <a:latin typeface="Calibri" panose="020F0502020204030204" pitchFamily="34" charset="0"/>
                <a:sym typeface="Calibri" panose="020F0502020204030204" pitchFamily="34" charset="0"/>
              </a:rPr>
              <a:t>Object)</a:t>
            </a:r>
          </a:p>
        </p:txBody>
      </p:sp>
      <p:sp>
        <p:nvSpPr>
          <p:cNvPr id="88070" name="Google Shape;923;p27">
            <a:extLst>
              <a:ext uri="{FF2B5EF4-FFF2-40B4-BE49-F238E27FC236}">
                <a16:creationId xmlns:a16="http://schemas.microsoft.com/office/drawing/2014/main" id="{D203AC71-B8C5-FD56-6A0A-970C0FD0EC14}"/>
              </a:ext>
            </a:extLst>
          </p:cNvPr>
          <p:cNvSpPr txBox="1">
            <a:spLocks noChangeArrowheads="1"/>
          </p:cNvSpPr>
          <p:nvPr/>
        </p:nvSpPr>
        <p:spPr bwMode="auto">
          <a:xfrm>
            <a:off x="2176463" y="2033588"/>
            <a:ext cx="1160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Wrong Value (Size Used)</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24" name="Google Shape;924;p27">
            <a:extLst>
              <a:ext uri="{FF2B5EF4-FFF2-40B4-BE49-F238E27FC236}">
                <a16:creationId xmlns:a16="http://schemas.microsoft.com/office/drawing/2014/main" id="{3ED6A213-15DD-AA4B-DE58-C42E24E8737E}"/>
              </a:ext>
            </a:extLst>
          </p:cNvPr>
          <p:cNvSpPr>
            <a:spLocks noChangeArrowheads="1"/>
          </p:cNvSpPr>
          <p:nvPr/>
        </p:nvSpPr>
        <p:spPr bwMode="auto">
          <a:xfrm>
            <a:off x="4724400" y="4803775"/>
            <a:ext cx="1371600" cy="1279525"/>
          </a:xfrm>
          <a:prstGeom prst="ellipse">
            <a:avLst/>
          </a:prstGeom>
          <a:solidFill>
            <a:srgbClr val="A4C2F4"/>
          </a:solidFill>
          <a:ln w="12700">
            <a:solidFill>
              <a:srgbClr val="A4C2F4"/>
            </a:solidFill>
            <a:miter lim="800000"/>
            <a:headEnd type="none" w="sm" len="sm"/>
            <a:tailEnd type="none" w="sm" len="sm"/>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p>
          <a:p>
            <a:pPr algn="ctr" eaLnBrk="1" hangingPunct="1">
              <a:buSzPts val="1100"/>
            </a:pP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Missing</a:t>
            </a:r>
            <a:r>
              <a:rPr lang="en-US" altLang="en-US" sz="1000">
                <a:solidFill>
                  <a:srgbClr val="980000"/>
                </a:solidFill>
                <a:latin typeface="Calibri" panose="020F0502020204030204" pitchFamily="34" charset="0"/>
                <a:sym typeface="Calibri" panose="020F0502020204030204" pitchFamily="34" charset="0"/>
              </a:rPr>
              <a:t> </a:t>
            </a:r>
            <a:r>
              <a:rPr lang="en-US" altLang="en-US" sz="1200">
                <a:solidFill>
                  <a:srgbClr val="980000"/>
                </a:solidFill>
                <a:latin typeface="Calibri" panose="020F0502020204030204" pitchFamily="34" charset="0"/>
                <a:sym typeface="Calibri" panose="020F0502020204030204" pitchFamily="34" charset="0"/>
              </a:rPr>
              <a:t>Clear</a:t>
            </a:r>
            <a:r>
              <a:rPr lang="en-US" altLang="en-US" sz="1200">
                <a:latin typeface="Calibri" panose="020F0502020204030204" pitchFamily="34" charset="0"/>
                <a:sym typeface="Calibri" panose="020F0502020204030204" pitchFamily="34" charset="0"/>
              </a:rPr>
              <a:t>,</a:t>
            </a:r>
            <a:r>
              <a:rPr lang="en-US" altLang="en-US" sz="1200">
                <a:solidFill>
                  <a:srgbClr val="980000"/>
                </a:solidFill>
                <a:latin typeface="Calibri" panose="020F0502020204030204" pitchFamily="34" charset="0"/>
                <a:sym typeface="Calibri" panose="020F0502020204030204" pitchFamily="34" charset="0"/>
              </a:rPr>
              <a:t> </a:t>
            </a:r>
          </a:p>
          <a:p>
            <a:pPr algn="ctr" eaLnBrk="1" hangingPunct="1">
              <a:buSzPts val="1100"/>
            </a:pPr>
            <a:r>
              <a:rPr lang="en-US" altLang="en-US" sz="1200">
                <a:latin typeface="Calibri" panose="020F0502020204030204" pitchFamily="34" charset="0"/>
                <a:sym typeface="Calibri" panose="020F0502020204030204" pitchFamily="34" charset="0"/>
              </a:rPr>
              <a:t>Pointer, Object)</a:t>
            </a:r>
          </a:p>
        </p:txBody>
      </p:sp>
      <p:cxnSp>
        <p:nvCxnSpPr>
          <p:cNvPr id="925" name="Google Shape;925;p27">
            <a:extLst>
              <a:ext uri="{FF2B5EF4-FFF2-40B4-BE49-F238E27FC236}">
                <a16:creationId xmlns:a16="http://schemas.microsoft.com/office/drawing/2014/main" id="{7CF8E46C-EEC6-20D4-240F-0E9EAFF120E2}"/>
              </a:ext>
            </a:extLst>
          </p:cNvPr>
          <p:cNvCxnSpPr>
            <a:cxnSpLocks/>
            <a:stCxn id="924" idx="0"/>
            <a:endCxn id="926" idx="4"/>
          </p:cNvCxnSpPr>
          <p:nvPr/>
        </p:nvCxnSpPr>
        <p:spPr bwMode="auto">
          <a:xfrm rot="5400000" flipH="1" flipV="1">
            <a:off x="5597525" y="3019425"/>
            <a:ext cx="1597025" cy="1971675"/>
          </a:xfrm>
          <a:prstGeom prst="curvedConnector3">
            <a:avLst>
              <a:gd name="adj1" fmla="val 28810"/>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7" name="Google Shape;927;p27">
            <a:extLst>
              <a:ext uri="{FF2B5EF4-FFF2-40B4-BE49-F238E27FC236}">
                <a16:creationId xmlns:a16="http://schemas.microsoft.com/office/drawing/2014/main" id="{BDBD344C-6989-D48F-EE59-998FCC7BA969}"/>
              </a:ext>
            </a:extLst>
          </p:cNvPr>
          <p:cNvSpPr txBox="1">
            <a:spLocks noChangeArrowheads="1"/>
          </p:cNvSpPr>
          <p:nvPr/>
        </p:nvSpPr>
        <p:spPr bwMode="auto">
          <a:xfrm>
            <a:off x="6188075" y="20335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929" name="Google Shape;929;p27">
            <a:extLst>
              <a:ext uri="{FF2B5EF4-FFF2-40B4-BE49-F238E27FC236}">
                <a16:creationId xmlns:a16="http://schemas.microsoft.com/office/drawing/2014/main" id="{00E57E16-B0C1-380D-8ACF-F78926D403DF}"/>
              </a:ext>
            </a:extLst>
          </p:cNvPr>
          <p:cNvSpPr txBox="1">
            <a:spLocks noChangeArrowheads="1"/>
          </p:cNvSpPr>
          <p:nvPr/>
        </p:nvSpPr>
        <p:spPr bwMode="auto">
          <a:xfrm>
            <a:off x="5810250" y="4451350"/>
            <a:ext cx="96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Not Cleared</a:t>
            </a:r>
          </a:p>
          <a:p>
            <a:pPr eaLnBrk="1" hangingPunct="1">
              <a:buSzPts val="1200"/>
            </a:pPr>
            <a:r>
              <a:rPr lang="en-US" altLang="en-US" sz="1200">
                <a:solidFill>
                  <a:srgbClr val="980000"/>
                </a:solidFill>
                <a:latin typeface="Calibri" panose="020F0502020204030204" pitchFamily="34" charset="0"/>
                <a:sym typeface="Calibri" panose="020F0502020204030204" pitchFamily="34" charset="0"/>
              </a:rPr>
              <a:t>Object</a:t>
            </a:r>
          </a:p>
        </p:txBody>
      </p:sp>
      <p:sp>
        <p:nvSpPr>
          <p:cNvPr id="88075" name="Google Shape;933;p27">
            <a:extLst>
              <a:ext uri="{FF2B5EF4-FFF2-40B4-BE49-F238E27FC236}">
                <a16:creationId xmlns:a16="http://schemas.microsoft.com/office/drawing/2014/main" id="{55BBFB5D-0A8F-1190-57BB-97594E93C39A}"/>
              </a:ext>
            </a:extLst>
          </p:cNvPr>
          <p:cNvSpPr txBox="1">
            <a:spLocks noChangeArrowheads="1"/>
          </p:cNvSpPr>
          <p:nvPr/>
        </p:nvSpPr>
        <p:spPr bwMode="auto">
          <a:xfrm>
            <a:off x="4429125" y="2033588"/>
            <a:ext cx="84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Over Bounds</a:t>
            </a:r>
            <a:endParaRPr lang="en-US" altLang="en-US" sz="1200" baseline="-25000">
              <a:solidFill>
                <a:srgbClr val="980000"/>
              </a:solidFill>
              <a:latin typeface="Calibri" panose="020F0502020204030204" pitchFamily="34" charset="0"/>
              <a:sym typeface="Calibri" panose="020F0502020204030204" pitchFamily="34" charset="0"/>
            </a:endParaRPr>
          </a:p>
        </p:txBody>
      </p:sp>
      <p:cxnSp>
        <p:nvCxnSpPr>
          <p:cNvPr id="934" name="Google Shape;934;p27">
            <a:extLst>
              <a:ext uri="{FF2B5EF4-FFF2-40B4-BE49-F238E27FC236}">
                <a16:creationId xmlns:a16="http://schemas.microsoft.com/office/drawing/2014/main" id="{0CD7629B-4126-2D7A-EE54-A0A53B5D188F}"/>
              </a:ext>
            </a:extLst>
          </p:cNvPr>
          <p:cNvCxnSpPr>
            <a:cxnSpLocks/>
            <a:stCxn id="88081" idx="0"/>
            <a:endCxn id="88082" idx="0"/>
          </p:cNvCxnSpPr>
          <p:nvPr/>
        </p:nvCxnSpPr>
        <p:spPr bwMode="auto">
          <a:xfrm rot="5400000" flipH="1" flipV="1">
            <a:off x="7390607" y="877093"/>
            <a:ext cx="12700" cy="3103563"/>
          </a:xfrm>
          <a:prstGeom prst="curvedConnector3">
            <a:avLst>
              <a:gd name="adj1" fmla="val 366316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6" name="Google Shape;926;p27">
            <a:extLst>
              <a:ext uri="{FF2B5EF4-FFF2-40B4-BE49-F238E27FC236}">
                <a16:creationId xmlns:a16="http://schemas.microsoft.com/office/drawing/2014/main" id="{01ED3024-4B8C-4CD2-04AA-B9371DC367D9}"/>
              </a:ext>
            </a:extLst>
          </p:cNvPr>
          <p:cNvSpPr>
            <a:spLocks noChangeArrowheads="1"/>
          </p:cNvSpPr>
          <p:nvPr/>
        </p:nvSpPr>
        <p:spPr bwMode="auto">
          <a:xfrm>
            <a:off x="7253288" y="2930525"/>
            <a:ext cx="258762" cy="276225"/>
          </a:xfrm>
          <a:prstGeom prst="flowChartOr">
            <a:avLst/>
          </a:prstGeom>
          <a:noFill/>
          <a:ln w="9525">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endParaRPr lang="en-US" altLang="en-US">
              <a:latin typeface="Calibri" panose="020F0502020204030204" pitchFamily="34" charset="0"/>
            </a:endParaRPr>
          </a:p>
        </p:txBody>
      </p:sp>
      <p:cxnSp>
        <p:nvCxnSpPr>
          <p:cNvPr id="940" name="Google Shape;940;p27">
            <a:extLst>
              <a:ext uri="{FF2B5EF4-FFF2-40B4-BE49-F238E27FC236}">
                <a16:creationId xmlns:a16="http://schemas.microsoft.com/office/drawing/2014/main" id="{239BBC2C-0EBB-08A3-970D-A6C392313139}"/>
              </a:ext>
            </a:extLst>
          </p:cNvPr>
          <p:cNvCxnSpPr>
            <a:cxnSpLocks/>
            <a:stCxn id="926" idx="6"/>
            <a:endCxn id="88082" idx="0"/>
          </p:cNvCxnSpPr>
          <p:nvPr/>
        </p:nvCxnSpPr>
        <p:spPr bwMode="auto">
          <a:xfrm flipV="1">
            <a:off x="7512050" y="2428875"/>
            <a:ext cx="1430338" cy="639763"/>
          </a:xfrm>
          <a:prstGeom prst="curvedConnector4">
            <a:avLst>
              <a:gd name="adj1" fmla="val 9574"/>
              <a:gd name="adj2" fmla="val 172704"/>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6" name="Google Shape;946;p27">
            <a:extLst>
              <a:ext uri="{FF2B5EF4-FFF2-40B4-BE49-F238E27FC236}">
                <a16:creationId xmlns:a16="http://schemas.microsoft.com/office/drawing/2014/main" id="{E3654F77-6D10-4396-7A10-F340F888B1AA}"/>
              </a:ext>
            </a:extLst>
          </p:cNvPr>
          <p:cNvCxnSpPr>
            <a:cxnSpLocks/>
            <a:stCxn id="88081" idx="0"/>
            <a:endCxn id="926" idx="0"/>
          </p:cNvCxnSpPr>
          <p:nvPr/>
        </p:nvCxnSpPr>
        <p:spPr bwMode="auto">
          <a:xfrm rot="16200000" flipH="1">
            <a:off x="6359525" y="1908175"/>
            <a:ext cx="501650" cy="1543050"/>
          </a:xfrm>
          <a:prstGeom prst="curvedConnector3">
            <a:avLst>
              <a:gd name="adj1" fmla="val -91977"/>
            </a:avLst>
          </a:prstGeom>
          <a:noFill/>
          <a:ln w="9525">
            <a:solidFill>
              <a:srgbClr val="000000"/>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88080" name="Google Shape;893;p26">
            <a:extLst>
              <a:ext uri="{FF2B5EF4-FFF2-40B4-BE49-F238E27FC236}">
                <a16:creationId xmlns:a16="http://schemas.microsoft.com/office/drawing/2014/main" id="{45CD8A87-3129-0985-F848-755A9216CC5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Clear Causality in Heartbleed</a:t>
            </a:r>
          </a:p>
        </p:txBody>
      </p:sp>
      <p:sp>
        <p:nvSpPr>
          <p:cNvPr id="88081" name="Google Shape;921;p27">
            <a:extLst>
              <a:ext uri="{FF2B5EF4-FFF2-40B4-BE49-F238E27FC236}">
                <a16:creationId xmlns:a16="http://schemas.microsoft.com/office/drawing/2014/main" id="{78669870-5AFB-1268-E304-7B60536AAFE0}"/>
              </a:ext>
            </a:extLst>
          </p:cNvPr>
          <p:cNvSpPr>
            <a:spLocks noChangeArrowheads="1"/>
          </p:cNvSpPr>
          <p:nvPr/>
        </p:nvSpPr>
        <p:spPr bwMode="auto">
          <a:xfrm>
            <a:off x="5178425" y="2428875"/>
            <a:ext cx="1319213" cy="1250950"/>
          </a:xfrm>
          <a:prstGeom prst="ellipse">
            <a:avLst/>
          </a:prstGeom>
          <a:solidFill>
            <a:srgbClr val="D9D2E9"/>
          </a:solidFill>
          <a:ln w="12700">
            <a:solidFill>
              <a:srgbClr val="D9D2E9"/>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latin typeface="Calibri" panose="020F0502020204030204" pitchFamily="34" charset="0"/>
                <a:sym typeface="Calibri" panose="020F0502020204030204" pitchFamily="34" charset="0"/>
              </a:rPr>
              <a:t>MUS</a:t>
            </a:r>
            <a:br>
              <a:rPr lang="en-US" altLang="en-US" sz="1200">
                <a:latin typeface="Calibri" panose="020F0502020204030204" pitchFamily="34" charset="0"/>
                <a:sym typeface="Calibri" panose="020F0502020204030204" pitchFamily="34" charset="0"/>
              </a:rPr>
            </a:br>
            <a:r>
              <a:rPr lang="en-US" altLang="en-US" sz="1200">
                <a:latin typeface="Calibri" panose="020F0502020204030204" pitchFamily="34" charset="0"/>
                <a:sym typeface="Calibri" panose="020F0502020204030204" pitchFamily="34" charset="0"/>
              </a:rPr>
              <a:t>(Read, </a:t>
            </a:r>
          </a:p>
          <a:p>
            <a:pPr algn="ctr" eaLnBrk="1" hangingPunct="1">
              <a:buSzPts val="1100"/>
            </a:pPr>
            <a:r>
              <a:rPr lang="en-US" altLang="en-US" sz="1200">
                <a:solidFill>
                  <a:srgbClr val="980000"/>
                </a:solidFill>
                <a:latin typeface="Calibri" panose="020F0502020204030204" pitchFamily="34" charset="0"/>
                <a:sym typeface="Calibri" panose="020F0502020204030204" pitchFamily="34" charset="0"/>
              </a:rPr>
              <a:t>Over Bounds </a:t>
            </a:r>
            <a:r>
              <a:rPr lang="en-US" altLang="en-US" sz="1200">
                <a:latin typeface="Calibri" panose="020F0502020204030204" pitchFamily="34" charset="0"/>
                <a:sym typeface="Calibri" panose="020F0502020204030204" pitchFamily="34" charset="0"/>
              </a:rPr>
              <a:t>Pointer, </a:t>
            </a:r>
          </a:p>
          <a:p>
            <a:pPr algn="ctr" eaLnBrk="1" hangingPunct="1">
              <a:buSzPts val="1100"/>
            </a:pPr>
            <a:r>
              <a:rPr lang="en-US" altLang="en-US" sz="1200">
                <a:latin typeface="Calibri" panose="020F0502020204030204" pitchFamily="34" charset="0"/>
                <a:sym typeface="Calibri" panose="020F0502020204030204" pitchFamily="34" charset="0"/>
              </a:rPr>
              <a:t>object) </a:t>
            </a:r>
          </a:p>
        </p:txBody>
      </p:sp>
      <p:sp>
        <p:nvSpPr>
          <p:cNvPr id="88082" name="Google Shape;726;p15">
            <a:extLst>
              <a:ext uri="{FF2B5EF4-FFF2-40B4-BE49-F238E27FC236}">
                <a16:creationId xmlns:a16="http://schemas.microsoft.com/office/drawing/2014/main" id="{BFE4DBDE-C44A-9E85-F582-AA62A9A61C5E}"/>
              </a:ext>
            </a:extLst>
          </p:cNvPr>
          <p:cNvSpPr>
            <a:spLocks noChangeArrowheads="1"/>
          </p:cNvSpPr>
          <p:nvPr/>
        </p:nvSpPr>
        <p:spPr bwMode="auto">
          <a:xfrm>
            <a:off x="8267700" y="2428875"/>
            <a:ext cx="1350963" cy="1279525"/>
          </a:xfrm>
          <a:prstGeom prst="ellipse">
            <a:avLst/>
          </a:prstGeom>
          <a:solidFill>
            <a:srgbClr val="BFAFE7"/>
          </a:solidFill>
          <a:ln w="12700">
            <a:solidFill>
              <a:srgbClr val="BFAFE7"/>
            </a:solidFill>
            <a:miter lim="800000"/>
            <a:headEnd type="none" w="sm" len="sm"/>
            <a:tailEnd type="none" w="sm" len="sm"/>
          </a:ln>
        </p:spPr>
        <p:txBody>
          <a:bodyPr lIns="0" tIns="45700" rIns="0"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200" b="1">
                <a:solidFill>
                  <a:schemeClr val="tx1"/>
                </a:solidFill>
                <a:latin typeface="Calibri" panose="020F0502020204030204" pitchFamily="34" charset="0"/>
                <a:sym typeface="Calibri" panose="020F0502020204030204" pitchFamily="34" charset="0"/>
              </a:rPr>
              <a:t>Information Exposure</a:t>
            </a:r>
          </a:p>
        </p:txBody>
      </p:sp>
      <p:sp>
        <p:nvSpPr>
          <p:cNvPr id="64" name="Google Shape;927;p27">
            <a:extLst>
              <a:ext uri="{FF2B5EF4-FFF2-40B4-BE49-F238E27FC236}">
                <a16:creationId xmlns:a16="http://schemas.microsoft.com/office/drawing/2014/main" id="{6A6556FA-D078-1B31-CA69-1356E6763DB5}"/>
              </a:ext>
            </a:extLst>
          </p:cNvPr>
          <p:cNvSpPr txBox="1">
            <a:spLocks noChangeArrowheads="1"/>
          </p:cNvSpPr>
          <p:nvPr/>
        </p:nvSpPr>
        <p:spPr bwMode="auto">
          <a:xfrm>
            <a:off x="7024688" y="2035175"/>
            <a:ext cx="84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200"/>
            </a:pPr>
            <a:r>
              <a:rPr lang="en-US" altLang="en-US" sz="1200">
                <a:solidFill>
                  <a:srgbClr val="980000"/>
                </a:solidFill>
                <a:latin typeface="Calibri" panose="020F0502020204030204" pitchFamily="34" charset="0"/>
                <a:sym typeface="Calibri" panose="020F0502020204030204" pitchFamily="34" charset="0"/>
              </a:rPr>
              <a:t>Buffer Overflow</a:t>
            </a:r>
            <a:endParaRPr lang="en-US" altLang="en-US" sz="1200" baseline="-25000">
              <a:solidFill>
                <a:srgbClr val="980000"/>
              </a:solidFill>
              <a:latin typeface="Calibri" panose="020F0502020204030204" pitchFamily="34" charset="0"/>
              <a:sym typeface="Calibri" panose="020F0502020204030204" pitchFamily="34" charset="0"/>
            </a:endParaRPr>
          </a:p>
        </p:txBody>
      </p:sp>
      <p:sp>
        <p:nvSpPr>
          <p:cNvPr id="88084" name="Google Shape;942;p27">
            <a:extLst>
              <a:ext uri="{FF2B5EF4-FFF2-40B4-BE49-F238E27FC236}">
                <a16:creationId xmlns:a16="http://schemas.microsoft.com/office/drawing/2014/main" id="{710B8E82-165D-9F7A-CEEA-FFE4041A62AA}"/>
              </a:ext>
            </a:extLst>
          </p:cNvPr>
          <p:cNvSpPr>
            <a:spLocks noChangeArrowheads="1"/>
          </p:cNvSpPr>
          <p:nvPr/>
        </p:nvSpPr>
        <p:spPr bwMode="auto">
          <a:xfrm>
            <a:off x="8656638" y="5975350"/>
            <a:ext cx="384175" cy="377825"/>
          </a:xfrm>
          <a:prstGeom prst="ellipse">
            <a:avLst/>
          </a:prstGeom>
          <a:solidFill>
            <a:srgbClr val="D9D2E9"/>
          </a:solidFill>
          <a:ln w="12700">
            <a:solidFill>
              <a:srgbClr val="D9D2E9"/>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5" name="Google Shape;943;p27">
            <a:extLst>
              <a:ext uri="{FF2B5EF4-FFF2-40B4-BE49-F238E27FC236}">
                <a16:creationId xmlns:a16="http://schemas.microsoft.com/office/drawing/2014/main" id="{7AB90DEC-9304-A0A2-5064-87B7383E37B3}"/>
              </a:ext>
            </a:extLst>
          </p:cNvPr>
          <p:cNvSpPr txBox="1">
            <a:spLocks noChangeArrowheads="1"/>
          </p:cNvSpPr>
          <p:nvPr/>
        </p:nvSpPr>
        <p:spPr bwMode="auto">
          <a:xfrm>
            <a:off x="9072563" y="6026150"/>
            <a:ext cx="2482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Caused by ill-formed data</a:t>
            </a:r>
          </a:p>
        </p:txBody>
      </p:sp>
      <p:sp>
        <p:nvSpPr>
          <p:cNvPr id="88086" name="Google Shape;944;p27">
            <a:extLst>
              <a:ext uri="{FF2B5EF4-FFF2-40B4-BE49-F238E27FC236}">
                <a16:creationId xmlns:a16="http://schemas.microsoft.com/office/drawing/2014/main" id="{625632D4-7479-699D-3D06-D317C7075857}"/>
              </a:ext>
            </a:extLst>
          </p:cNvPr>
          <p:cNvSpPr>
            <a:spLocks noChangeArrowheads="1"/>
          </p:cNvSpPr>
          <p:nvPr/>
        </p:nvSpPr>
        <p:spPr bwMode="auto">
          <a:xfrm>
            <a:off x="8656638" y="5510213"/>
            <a:ext cx="384175" cy="377825"/>
          </a:xfrm>
          <a:prstGeom prst="ellipse">
            <a:avLst/>
          </a:prstGeom>
          <a:solidFill>
            <a:srgbClr val="A4C2F4"/>
          </a:solidFill>
          <a:ln w="12700">
            <a:solidFill>
              <a:srgbClr val="A4C2F4"/>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7" name="Google Shape;945;p27">
            <a:extLst>
              <a:ext uri="{FF2B5EF4-FFF2-40B4-BE49-F238E27FC236}">
                <a16:creationId xmlns:a16="http://schemas.microsoft.com/office/drawing/2014/main" id="{A839A4EA-8DE5-44ED-7A08-A028578EFABF}"/>
              </a:ext>
            </a:extLst>
          </p:cNvPr>
          <p:cNvSpPr txBox="1">
            <a:spLocks noChangeArrowheads="1"/>
          </p:cNvSpPr>
          <p:nvPr/>
        </p:nvSpPr>
        <p:spPr bwMode="auto">
          <a:xfrm>
            <a:off x="9072563" y="5561013"/>
            <a:ext cx="24828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000"/>
            </a:pPr>
            <a:r>
              <a:rPr lang="en-US" altLang="en-US" sz="1200">
                <a:latin typeface="Calibri" panose="020F0502020204030204" pitchFamily="34" charset="0"/>
                <a:sym typeface="Calibri" panose="020F0502020204030204" pitchFamily="34" charset="0"/>
              </a:rPr>
              <a:t>Caused by </a:t>
            </a:r>
            <a:r>
              <a:rPr lang="en-US" altLang="en-US" sz="1200">
                <a:solidFill>
                  <a:srgbClr val="5A2785"/>
                </a:solidFill>
                <a:latin typeface="Calibri" panose="020F0502020204030204" pitchFamily="34" charset="0"/>
                <a:sym typeface="Calibri" panose="020F0502020204030204" pitchFamily="34" charset="0"/>
              </a:rPr>
              <a:t>the Bug</a:t>
            </a:r>
            <a:endParaRPr lang="en-US" altLang="en-US" sz="1200">
              <a:latin typeface="Calibri" panose="020F0502020204030204" pitchFamily="34" charset="0"/>
              <a:sym typeface="Calibri" panose="020F0502020204030204" pitchFamily="34" charset="0"/>
            </a:endParaRPr>
          </a:p>
        </p:txBody>
      </p:sp>
      <p:sp>
        <p:nvSpPr>
          <p:cNvPr id="88088" name="Google Shape;942;p27">
            <a:extLst>
              <a:ext uri="{FF2B5EF4-FFF2-40B4-BE49-F238E27FC236}">
                <a16:creationId xmlns:a16="http://schemas.microsoft.com/office/drawing/2014/main" id="{D614F963-B39C-6857-75D8-C9E7DFE6023E}"/>
              </a:ext>
            </a:extLst>
          </p:cNvPr>
          <p:cNvSpPr>
            <a:spLocks noChangeArrowheads="1"/>
          </p:cNvSpPr>
          <p:nvPr/>
        </p:nvSpPr>
        <p:spPr bwMode="auto">
          <a:xfrm>
            <a:off x="8656638" y="6440488"/>
            <a:ext cx="384175" cy="377825"/>
          </a:xfrm>
          <a:prstGeom prst="ellipse">
            <a:avLst/>
          </a:prstGeom>
          <a:solidFill>
            <a:srgbClr val="BFAFE7"/>
          </a:solidFill>
          <a:ln w="12700">
            <a:solidFill>
              <a:srgbClr val="BFAFE7"/>
            </a:solidFill>
            <a:miter lim="800000"/>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endParaRPr lang="en-US" altLang="en-US" sz="1200">
              <a:solidFill>
                <a:srgbClr val="FFFFFF"/>
              </a:solidFill>
              <a:latin typeface="Calibri" panose="020F0502020204030204" pitchFamily="34" charset="0"/>
              <a:sym typeface="Calibri" panose="020F0502020204030204" pitchFamily="34" charset="0"/>
            </a:endParaRPr>
          </a:p>
        </p:txBody>
      </p:sp>
      <p:sp>
        <p:nvSpPr>
          <p:cNvPr id="88089" name="Google Shape;943;p27">
            <a:extLst>
              <a:ext uri="{FF2B5EF4-FFF2-40B4-BE49-F238E27FC236}">
                <a16:creationId xmlns:a16="http://schemas.microsoft.com/office/drawing/2014/main" id="{49EDF37A-576D-748A-048A-7838F4A8A276}"/>
              </a:ext>
            </a:extLst>
          </p:cNvPr>
          <p:cNvSpPr txBox="1">
            <a:spLocks noChangeArrowheads="1"/>
          </p:cNvSpPr>
          <p:nvPr/>
        </p:nvSpPr>
        <p:spPr bwMode="auto">
          <a:xfrm>
            <a:off x="9072563" y="6491288"/>
            <a:ext cx="2482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latin typeface="Calibri" panose="020F0502020204030204" pitchFamily="34" charset="0"/>
                <a:sym typeface="Calibri" panose="020F0502020204030204" pitchFamily="34" charset="0"/>
              </a:rPr>
              <a:t>T</a:t>
            </a:r>
            <a:r>
              <a:rPr lang="en-US" altLang="en-US" sz="1200">
                <a:solidFill>
                  <a:srgbClr val="5A2785"/>
                </a:solidFill>
                <a:latin typeface="Calibri" panose="020F0502020204030204" pitchFamily="34" charset="0"/>
                <a:sym typeface="Calibri" panose="020F0502020204030204" pitchFamily="34" charset="0"/>
              </a:rPr>
              <a:t>he Failure </a:t>
            </a:r>
            <a:r>
              <a:rPr lang="en-US" altLang="en-US" sz="1200">
                <a:latin typeface="Calibri" panose="020F0502020204030204" pitchFamily="34" charset="0"/>
                <a:sym typeface="Calibri" panose="020F0502020204030204" pitchFamily="34" charset="0"/>
              </a:rPr>
              <a:t>– caused by final error(s)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93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4"/>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924"/>
                                        </p:tgtEl>
                                        <p:attrNameLst>
                                          <p:attrName>style.visibility</p:attrName>
                                        </p:attrNameLst>
                                      </p:cBhvr>
                                      <p:to>
                                        <p:strVal val="visible"/>
                                      </p:to>
                                    </p:set>
                                    <p:anim calcmode="lin" valueType="num">
                                      <p:cBhvr>
                                        <p:cTn id="11" dur="500" fill="hold"/>
                                        <p:tgtEl>
                                          <p:spTgt spid="924"/>
                                        </p:tgtEl>
                                        <p:attrNameLst>
                                          <p:attrName>ppt_w</p:attrName>
                                        </p:attrNameLst>
                                      </p:cBhvr>
                                      <p:tavLst>
                                        <p:tav tm="0">
                                          <p:val>
                                            <p:fltVal val="0"/>
                                          </p:val>
                                        </p:tav>
                                        <p:tav tm="100000">
                                          <p:val>
                                            <p:strVal val="#ppt_w"/>
                                          </p:val>
                                        </p:tav>
                                      </p:tavLst>
                                    </p:anim>
                                    <p:anim calcmode="lin" valueType="num">
                                      <p:cBhvr>
                                        <p:cTn id="12" dur="500" fill="hold"/>
                                        <p:tgtEl>
                                          <p:spTgt spid="924"/>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925"/>
                                        </p:tgtEl>
                                        <p:attrNameLst>
                                          <p:attrName>style.visibility</p:attrName>
                                        </p:attrNameLst>
                                      </p:cBhvr>
                                      <p:to>
                                        <p:strVal val="visible"/>
                                      </p:to>
                                    </p:set>
                                    <p:anim calcmode="lin" valueType="num">
                                      <p:cBhvr>
                                        <p:cTn id="16" dur="500" fill="hold"/>
                                        <p:tgtEl>
                                          <p:spTgt spid="925"/>
                                        </p:tgtEl>
                                        <p:attrNameLst>
                                          <p:attrName>ppt_w</p:attrName>
                                        </p:attrNameLst>
                                      </p:cBhvr>
                                      <p:tavLst>
                                        <p:tav tm="0">
                                          <p:val>
                                            <p:fltVal val="0"/>
                                          </p:val>
                                        </p:tav>
                                        <p:tav tm="100000">
                                          <p:val>
                                            <p:strVal val="#ppt_w"/>
                                          </p:val>
                                        </p:tav>
                                      </p:tavLst>
                                    </p:anim>
                                    <p:anim calcmode="lin" valueType="num">
                                      <p:cBhvr>
                                        <p:cTn id="17" dur="500" fill="hold"/>
                                        <p:tgtEl>
                                          <p:spTgt spid="925"/>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23" presetClass="entr" presetSubtype="16" fill="hold" nodeType="afterEffect">
                                  <p:stCondLst>
                                    <p:cond delay="0"/>
                                  </p:stCondLst>
                                  <p:childTnLst>
                                    <p:set>
                                      <p:cBhvr>
                                        <p:cTn id="20" dur="1" fill="hold">
                                          <p:stCondLst>
                                            <p:cond delay="0"/>
                                          </p:stCondLst>
                                        </p:cTn>
                                        <p:tgtEl>
                                          <p:spTgt spid="929"/>
                                        </p:tgtEl>
                                        <p:attrNameLst>
                                          <p:attrName>style.visibility</p:attrName>
                                        </p:attrNameLst>
                                      </p:cBhvr>
                                      <p:to>
                                        <p:strVal val="visible"/>
                                      </p:to>
                                    </p:set>
                                    <p:anim calcmode="lin" valueType="num">
                                      <p:cBhvr>
                                        <p:cTn id="21" dur="500" fill="hold"/>
                                        <p:tgtEl>
                                          <p:spTgt spid="929"/>
                                        </p:tgtEl>
                                        <p:attrNameLst>
                                          <p:attrName>ppt_w</p:attrName>
                                        </p:attrNameLst>
                                      </p:cBhvr>
                                      <p:tavLst>
                                        <p:tav tm="0">
                                          <p:val>
                                            <p:fltVal val="0"/>
                                          </p:val>
                                        </p:tav>
                                        <p:tav tm="100000">
                                          <p:val>
                                            <p:strVal val="#ppt_w"/>
                                          </p:val>
                                        </p:tav>
                                      </p:tavLst>
                                    </p:anim>
                                    <p:anim calcmode="lin" valueType="num">
                                      <p:cBhvr>
                                        <p:cTn id="22" dur="500" fill="hold"/>
                                        <p:tgtEl>
                                          <p:spTgt spid="929"/>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500"/>
                            </p:stCondLst>
                            <p:childTnLst>
                              <p:par>
                                <p:cTn id="24" presetID="23" presetClass="entr" presetSubtype="16" fill="hold" nodeType="afterEffect">
                                  <p:stCondLst>
                                    <p:cond delay="0"/>
                                  </p:stCondLst>
                                  <p:childTnLst>
                                    <p:set>
                                      <p:cBhvr>
                                        <p:cTn id="25" dur="1" fill="hold">
                                          <p:stCondLst>
                                            <p:cond delay="0"/>
                                          </p:stCondLst>
                                        </p:cTn>
                                        <p:tgtEl>
                                          <p:spTgt spid="946"/>
                                        </p:tgtEl>
                                        <p:attrNameLst>
                                          <p:attrName>style.visibility</p:attrName>
                                        </p:attrNameLst>
                                      </p:cBhvr>
                                      <p:to>
                                        <p:strVal val="visible"/>
                                      </p:to>
                                    </p:set>
                                    <p:anim calcmode="lin" valueType="num">
                                      <p:cBhvr>
                                        <p:cTn id="26" dur="500" fill="hold"/>
                                        <p:tgtEl>
                                          <p:spTgt spid="946"/>
                                        </p:tgtEl>
                                        <p:attrNameLst>
                                          <p:attrName>ppt_w</p:attrName>
                                        </p:attrNameLst>
                                      </p:cBhvr>
                                      <p:tavLst>
                                        <p:tav tm="0">
                                          <p:val>
                                            <p:fltVal val="0"/>
                                          </p:val>
                                        </p:tav>
                                        <p:tav tm="100000">
                                          <p:val>
                                            <p:strVal val="#ppt_w"/>
                                          </p:val>
                                        </p:tav>
                                      </p:tavLst>
                                    </p:anim>
                                    <p:anim calcmode="lin" valueType="num">
                                      <p:cBhvr>
                                        <p:cTn id="27" dur="500" fill="hold"/>
                                        <p:tgtEl>
                                          <p:spTgt spid="9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2000"/>
                            </p:stCondLst>
                            <p:childTnLst>
                              <p:par>
                                <p:cTn id="29" presetID="23" presetClass="entr" presetSubtype="16" fill="hold" nodeType="afterEffect">
                                  <p:stCondLst>
                                    <p:cond delay="0"/>
                                  </p:stCondLst>
                                  <p:childTnLst>
                                    <p:set>
                                      <p:cBhvr>
                                        <p:cTn id="30" dur="1" fill="hold">
                                          <p:stCondLst>
                                            <p:cond delay="0"/>
                                          </p:stCondLst>
                                        </p:cTn>
                                        <p:tgtEl>
                                          <p:spTgt spid="927"/>
                                        </p:tgtEl>
                                        <p:attrNameLst>
                                          <p:attrName>style.visibility</p:attrName>
                                        </p:attrNameLst>
                                      </p:cBhvr>
                                      <p:to>
                                        <p:strVal val="visible"/>
                                      </p:to>
                                    </p:set>
                                    <p:anim calcmode="lin" valueType="num">
                                      <p:cBhvr>
                                        <p:cTn id="31" dur="500" fill="hold"/>
                                        <p:tgtEl>
                                          <p:spTgt spid="927"/>
                                        </p:tgtEl>
                                        <p:attrNameLst>
                                          <p:attrName>ppt_w</p:attrName>
                                        </p:attrNameLst>
                                      </p:cBhvr>
                                      <p:tavLst>
                                        <p:tav tm="0">
                                          <p:val>
                                            <p:fltVal val="0"/>
                                          </p:val>
                                        </p:tav>
                                        <p:tav tm="100000">
                                          <p:val>
                                            <p:strVal val="#ppt_w"/>
                                          </p:val>
                                        </p:tav>
                                      </p:tavLst>
                                    </p:anim>
                                    <p:anim calcmode="lin" valueType="num">
                                      <p:cBhvr>
                                        <p:cTn id="32" dur="500" fill="hold"/>
                                        <p:tgtEl>
                                          <p:spTgt spid="927"/>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926"/>
                                        </p:tgtEl>
                                        <p:attrNameLst>
                                          <p:attrName>style.visibility</p:attrName>
                                        </p:attrNameLst>
                                      </p:cBhvr>
                                      <p:to>
                                        <p:strVal val="visible"/>
                                      </p:to>
                                    </p:set>
                                    <p:anim calcmode="lin" valueType="num">
                                      <p:cBhvr>
                                        <p:cTn id="35" dur="500" fill="hold"/>
                                        <p:tgtEl>
                                          <p:spTgt spid="926"/>
                                        </p:tgtEl>
                                        <p:attrNameLst>
                                          <p:attrName>ppt_w</p:attrName>
                                        </p:attrNameLst>
                                      </p:cBhvr>
                                      <p:tavLst>
                                        <p:tav tm="0">
                                          <p:val>
                                            <p:fltVal val="0"/>
                                          </p:val>
                                        </p:tav>
                                        <p:tav tm="100000">
                                          <p:val>
                                            <p:strVal val="#ppt_w"/>
                                          </p:val>
                                        </p:tav>
                                      </p:tavLst>
                                    </p:anim>
                                    <p:anim calcmode="lin" valueType="num">
                                      <p:cBhvr>
                                        <p:cTn id="36" dur="500" fill="hold"/>
                                        <p:tgtEl>
                                          <p:spTgt spid="926"/>
                                        </p:tgtEl>
                                        <p:attrNameLst>
                                          <p:attrName>ppt_h</p:attrName>
                                        </p:attrNameLst>
                                      </p:cBhvr>
                                      <p:tavLst>
                                        <p:tav tm="0">
                                          <p:val>
                                            <p:fltVal val="0"/>
                                          </p:val>
                                        </p:tav>
                                        <p:tav tm="100000">
                                          <p:val>
                                            <p:strVal val="#ppt_h"/>
                                          </p:val>
                                        </p:tav>
                                      </p:tavLst>
                                    </p:anim>
                                  </p:childTnLst>
                                </p:cTn>
                              </p:par>
                            </p:childTnLst>
                          </p:cTn>
                        </p:par>
                        <p:par>
                          <p:cTn id="37" fill="hold" nodeType="afterGroup">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40"/>
                                        </p:tgtEl>
                                        <p:attrNameLst>
                                          <p:attrName>style.visibility</p:attrName>
                                        </p:attrNameLst>
                                      </p:cBhvr>
                                      <p:to>
                                        <p:strVal val="visible"/>
                                      </p:to>
                                    </p:set>
                                    <p:anim calcmode="lin" valueType="num">
                                      <p:cBhvr>
                                        <p:cTn id="40" dur="500" fill="hold"/>
                                        <p:tgtEl>
                                          <p:spTgt spid="940"/>
                                        </p:tgtEl>
                                        <p:attrNameLst>
                                          <p:attrName>ppt_w</p:attrName>
                                        </p:attrNameLst>
                                      </p:cBhvr>
                                      <p:tavLst>
                                        <p:tav tm="0">
                                          <p:val>
                                            <p:fltVal val="0"/>
                                          </p:val>
                                        </p:tav>
                                        <p:tav tm="100000">
                                          <p:val>
                                            <p:strVal val="#ppt_w"/>
                                          </p:val>
                                        </p:tav>
                                      </p:tavLst>
                                    </p:anim>
                                    <p:anim calcmode="lin" valueType="num">
                                      <p:cBhvr>
                                        <p:cTn id="41" dur="500" fill="hold"/>
                                        <p:tgtEl>
                                          <p:spTgt spid="9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p:bldP spid="927" grpId="0"/>
      <p:bldP spid="929" grpId="0"/>
      <p:bldP spid="926"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Google Shape;953;p28">
            <a:extLst>
              <a:ext uri="{FF2B5EF4-FFF2-40B4-BE49-F238E27FC236}">
                <a16:creationId xmlns:a16="http://schemas.microsoft.com/office/drawing/2014/main" id="{57AF0C4F-1FF5-D356-B913-BB517F06DCE1}"/>
              </a:ext>
            </a:extLst>
          </p:cNvPr>
          <p:cNvSpPr txBox="1">
            <a:spLocks noChangeArrowheads="1"/>
          </p:cNvSpPr>
          <p:nvPr/>
        </p:nvSpPr>
        <p:spPr bwMode="auto">
          <a:xfrm>
            <a:off x="527050" y="2225675"/>
            <a:ext cx="4881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54" name="Google Shape;954;p28">
            <a:extLst>
              <a:ext uri="{FF2B5EF4-FFF2-40B4-BE49-F238E27FC236}">
                <a16:creationId xmlns:a16="http://schemas.microsoft.com/office/drawing/2014/main" id="{E78AB591-DDED-1829-885D-5268CDBBADC6}"/>
              </a:ext>
            </a:extLst>
          </p:cNvPr>
          <p:cNvGraphicFramePr/>
          <p:nvPr/>
        </p:nvGraphicFramePr>
        <p:xfrm>
          <a:off x="527050" y="2406650"/>
          <a:ext cx="4884737" cy="671513"/>
        </p:xfrm>
        <a:graphic>
          <a:graphicData uri="http://schemas.openxmlformats.org/drawingml/2006/table">
            <a:tbl>
              <a:tblPr>
                <a:noFill/>
                <a:tableStyleId>{F6A2BEB9-475A-4EF8-A433-AC1B8AA80AC9}</a:tableStyleId>
              </a:tblPr>
              <a:tblGrid>
                <a:gridCol w="814523">
                  <a:extLst>
                    <a:ext uri="{9D8B030D-6E8A-4147-A177-3AD203B41FA5}">
                      <a16:colId xmlns:a16="http://schemas.microsoft.com/office/drawing/2014/main" val="20000"/>
                    </a:ext>
                  </a:extLst>
                </a:gridCol>
                <a:gridCol w="1648169">
                  <a:extLst>
                    <a:ext uri="{9D8B030D-6E8A-4147-A177-3AD203B41FA5}">
                      <a16:colId xmlns:a16="http://schemas.microsoft.com/office/drawing/2014/main" val="20001"/>
                    </a:ext>
                  </a:extLst>
                </a:gridCol>
                <a:gridCol w="789625">
                  <a:extLst>
                    <a:ext uri="{9D8B030D-6E8A-4147-A177-3AD203B41FA5}">
                      <a16:colId xmlns:a16="http://schemas.microsoft.com/office/drawing/2014/main" val="20002"/>
                    </a:ext>
                  </a:extLst>
                </a:gridCol>
                <a:gridCol w="980807">
                  <a:extLst>
                    <a:ext uri="{9D8B030D-6E8A-4147-A177-3AD203B41FA5}">
                      <a16:colId xmlns:a16="http://schemas.microsoft.com/office/drawing/2014/main" val="20003"/>
                    </a:ext>
                  </a:extLst>
                </a:gridCol>
                <a:gridCol w="651613">
                  <a:extLst>
                    <a:ext uri="{9D8B030D-6E8A-4147-A177-3AD203B41FA5}">
                      <a16:colId xmlns:a16="http://schemas.microsoft.com/office/drawing/2014/main" val="20004"/>
                    </a:ext>
                  </a:extLst>
                </a:gridCol>
              </a:tblGrid>
              <a:tr h="167878">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Data</a:t>
                      </a:r>
                      <a:endParaRPr sz="1100" b="0" u="none" strike="noStrike" cap="none">
                        <a:latin typeface="Calibri"/>
                        <a:ea typeface="Calibri"/>
                        <a:cs typeface="Calibri"/>
                        <a:sym typeface="Calibri"/>
                      </a:endParaRPr>
                    </a:p>
                  </a:txBody>
                  <a:tcPr marL="0" marR="0" marT="0" marB="0"/>
                </a:tc>
                <a:tc hMerge="1">
                  <a:txBody>
                    <a:bodyPr/>
                    <a:lstStyle/>
                    <a:p>
                      <a:endParaRPr lang="en-US"/>
                    </a:p>
                  </a:txBody>
                  <a:tcPr/>
                </a:tc>
                <a:extLst>
                  <a:ext uri="{0D108BD9-81ED-4DB2-BD59-A6C34878D82A}">
                    <a16:rowId xmlns:a16="http://schemas.microsoft.com/office/drawing/2014/main" val="10000"/>
                  </a:ext>
                </a:extLst>
              </a:tr>
              <a:tr h="503635">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Range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400" u="none" strike="noStrike" cap="none" dirty="0">
                        <a:latin typeface="Calibri" panose="020F0502020204030204" pitchFamily="34" charset="0"/>
                        <a:cs typeface="Calibri" panose="020F0502020204030204" pitchFamily="34" charset="0"/>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 </a:t>
                      </a:r>
                      <a:r>
                        <a:rPr lang="en-US" sz="1100" u="none" strike="noStrike" cap="none" dirty="0">
                          <a:solidFill>
                            <a:srgbClr val="000000"/>
                          </a:solidFill>
                          <a:latin typeface="Calibri"/>
                          <a:ea typeface="Calibri"/>
                          <a:cs typeface="Calibri"/>
                          <a:sym typeface="Calibri"/>
                        </a:rPr>
                        <a:t>(</a:t>
                      </a:r>
                      <a:r>
                        <a:rPr lang="en-US" sz="1100" u="none" strike="noStrike" cap="none" dirty="0">
                          <a:solidFill>
                            <a:srgbClr val="000000"/>
                          </a:solidFill>
                          <a:latin typeface="Courier New"/>
                          <a:ea typeface="Courier New"/>
                          <a:cs typeface="Courier New"/>
                          <a:sym typeface="Courier New"/>
                        </a:rPr>
                        <a:t>d1_both.c</a:t>
                      </a:r>
                      <a:r>
                        <a:rPr lang="en-US" sz="1100" u="none" strike="noStrike" cap="none" dirty="0">
                          <a:solidFill>
                            <a:srgbClr val="000000"/>
                          </a:solidFill>
                          <a:latin typeface="Calibri"/>
                          <a:ea typeface="Calibri"/>
                          <a:cs typeface="Calibri"/>
                          <a:sym typeface="Calibri"/>
                        </a:rPr>
                        <a:t> and </a:t>
                      </a:r>
                      <a:r>
                        <a:rPr lang="en-US" sz="1100" u="none" strike="noStrike" cap="none" dirty="0" err="1">
                          <a:solidFill>
                            <a:srgbClr val="000000"/>
                          </a:solidFill>
                          <a:latin typeface="Courier New"/>
                          <a:ea typeface="Courier New"/>
                          <a:cs typeface="Courier New"/>
                          <a:sym typeface="Courier New"/>
                        </a:rPr>
                        <a:t>tl_lib.c</a:t>
                      </a:r>
                      <a:r>
                        <a:rPr lang="en-US" sz="1100" u="none" strike="noStrike" cap="none" dirty="0">
                          <a:solidFill>
                            <a:srgbClr val="000000"/>
                          </a:solidFill>
                          <a:latin typeface="Calibri"/>
                          <a:ea typeface="Calibri"/>
                          <a:cs typeface="Calibri"/>
                          <a:sym typeface="Calibri"/>
                        </a:rPr>
                        <a:t>)</a:t>
                      </a:r>
                      <a:endParaRPr sz="140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Transferred</a:t>
                      </a:r>
                      <a:endParaRPr sz="1400" u="none" strike="noStrike" cap="none" dirty="0"/>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rgbClr val="000000"/>
                          </a:solidFill>
                          <a:latin typeface="Calibri"/>
                          <a:ea typeface="Calibri"/>
                          <a:cs typeface="Calibri"/>
                          <a:sym typeface="Calibri"/>
                        </a:rPr>
                        <a:t>Side</a:t>
                      </a:r>
                      <a:r>
                        <a:rPr lang="en-US" sz="1100" b="0" u="none" strike="noStrike" cap="none" dirty="0">
                          <a:solidFill>
                            <a:schemeClr val="dk1"/>
                          </a:solidFill>
                          <a:latin typeface="Calibri"/>
                          <a:ea typeface="Calibri"/>
                          <a:cs typeface="Calibri"/>
                          <a:sym typeface="Calibri"/>
                        </a:rPr>
                        <a:t>:</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rgbClr val="000000"/>
                          </a:solidFill>
                          <a:latin typeface="Calibri"/>
                          <a:ea typeface="Calibri"/>
                          <a:cs typeface="Calibri"/>
                          <a:sym typeface="Calibri"/>
                        </a:rPr>
                        <a:t>Server</a:t>
                      </a:r>
                      <a:endParaRPr sz="1100" b="0" u="none" strike="noStrike" cap="none" dirty="0"/>
                    </a:p>
                    <a:p>
                      <a:pPr marL="53975" marR="0" lvl="0" indent="0" algn="l" rtl="0">
                        <a:lnSpc>
                          <a:spcPct val="100000"/>
                        </a:lnSpc>
                        <a:spcBef>
                          <a:spcPts val="0"/>
                        </a:spcBef>
                        <a:spcAft>
                          <a:spcPts val="0"/>
                        </a:spcAft>
                        <a:buClr>
                          <a:schemeClr val="dk1"/>
                        </a:buClr>
                        <a:buSzPts val="1100"/>
                        <a:buFont typeface="Arial"/>
                        <a:buNone/>
                      </a:pP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55" name="Google Shape;955;p28">
            <a:extLst>
              <a:ext uri="{FF2B5EF4-FFF2-40B4-BE49-F238E27FC236}">
                <a16:creationId xmlns:a16="http://schemas.microsoft.com/office/drawing/2014/main" id="{96583315-1B1B-3628-5CFA-8B394A608ACA}"/>
              </a:ext>
            </a:extLst>
          </p:cNvPr>
          <p:cNvCxnSpPr>
            <a:cxnSpLocks noChangeShapeType="1"/>
            <a:stCxn id="956" idx="3"/>
            <a:endCxn id="957" idx="1"/>
          </p:cNvCxnSpPr>
          <p:nvPr/>
        </p:nvCxnSpPr>
        <p:spPr bwMode="auto">
          <a:xfrm rot="10800000" flipH="1">
            <a:off x="1793875" y="1766888"/>
            <a:ext cx="646113" cy="82550"/>
          </a:xfrm>
          <a:prstGeom prst="curvedConnector3">
            <a:avLst>
              <a:gd name="adj1" fmla="val 50009"/>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58" name="Google Shape;958;p28">
            <a:extLst>
              <a:ext uri="{FF2B5EF4-FFF2-40B4-BE49-F238E27FC236}">
                <a16:creationId xmlns:a16="http://schemas.microsoft.com/office/drawing/2014/main" id="{11CC03A7-75A0-9ABE-5D34-4FA392733213}"/>
              </a:ext>
            </a:extLst>
          </p:cNvPr>
          <p:cNvCxnSpPr>
            <a:cxnSpLocks noChangeShapeType="1"/>
            <a:stCxn id="957" idx="3"/>
            <a:endCxn id="959" idx="1"/>
          </p:cNvCxnSpPr>
          <p:nvPr/>
        </p:nvCxnSpPr>
        <p:spPr bwMode="auto">
          <a:xfrm>
            <a:off x="3311525" y="1766888"/>
            <a:ext cx="625475" cy="193675"/>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60" name="Google Shape;960;p28">
            <a:extLst>
              <a:ext uri="{FF2B5EF4-FFF2-40B4-BE49-F238E27FC236}">
                <a16:creationId xmlns:a16="http://schemas.microsoft.com/office/drawing/2014/main" id="{204297DB-52E8-693C-DA8E-DA971DA24062}"/>
              </a:ext>
            </a:extLst>
          </p:cNvPr>
          <p:cNvSpPr txBox="1">
            <a:spLocks noChangeArrowheads="1"/>
          </p:cNvSpPr>
          <p:nvPr/>
        </p:nvSpPr>
        <p:spPr bwMode="auto">
          <a:xfrm>
            <a:off x="3937000" y="1400175"/>
            <a:ext cx="14700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61" name="Google Shape;961;p28">
            <a:extLst>
              <a:ext uri="{FF2B5EF4-FFF2-40B4-BE49-F238E27FC236}">
                <a16:creationId xmlns:a16="http://schemas.microsoft.com/office/drawing/2014/main" id="{8F3E2B1A-6DF2-3338-8662-3B9B42B3DF35}"/>
              </a:ext>
            </a:extLst>
          </p:cNvPr>
          <p:cNvSpPr txBox="1">
            <a:spLocks noChangeArrowheads="1"/>
          </p:cNvSpPr>
          <p:nvPr/>
        </p:nvSpPr>
        <p:spPr bwMode="auto">
          <a:xfrm>
            <a:off x="842963" y="1384300"/>
            <a:ext cx="6334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56" name="Google Shape;956;p28">
            <a:extLst>
              <a:ext uri="{FF2B5EF4-FFF2-40B4-BE49-F238E27FC236}">
                <a16:creationId xmlns:a16="http://schemas.microsoft.com/office/drawing/2014/main" id="{F63A1296-02CF-B243-BCA5-E197B8EB7E04}"/>
              </a:ext>
            </a:extLst>
          </p:cNvPr>
          <p:cNvSpPr/>
          <p:nvPr/>
        </p:nvSpPr>
        <p:spPr>
          <a:xfrm>
            <a:off x="527050" y="1646238"/>
            <a:ext cx="1266825" cy="407987"/>
          </a:xfrm>
          <a:prstGeom prst="roundRect">
            <a:avLst>
              <a:gd name="adj" fmla="val 16667"/>
            </a:avLst>
          </a:prstGeom>
          <a:noFill/>
          <a:ln w="12700" cap="flat" cmpd="sng">
            <a:solidFill>
              <a:srgbClr val="0E3160"/>
            </a:solidFill>
            <a:prstDash val="solid"/>
            <a:round/>
            <a:headEnd type="none" w="sm" len="sm"/>
            <a:tailEnd type="none" w="sm" len="sm"/>
          </a:ln>
        </p:spPr>
        <p:txBody>
          <a:bodyPr spcFirstLastPara="1" lIns="0" tIns="0" rIns="0" bIns="0"/>
          <a:lstStyle/>
          <a:p>
            <a:pPr algn="ctr" eaLnBrk="1" fontAlgn="auto" hangingPunct="1">
              <a:spcBef>
                <a:spcPts val="0"/>
              </a:spcBef>
              <a:spcAft>
                <a:spcPts val="0"/>
              </a:spcAft>
              <a:buClr>
                <a:srgbClr val="000000"/>
              </a:buClr>
              <a:buSzPts val="1100"/>
              <a:buFont typeface="Arial"/>
              <a:buNone/>
              <a:defRPr/>
            </a:pPr>
            <a:r>
              <a:rPr lang="en-US" sz="1100" b="1" kern="0">
                <a:latin typeface="Calibri"/>
                <a:ea typeface="Calibri"/>
                <a:cs typeface="Calibri"/>
                <a:sym typeface="Calibri"/>
              </a:rPr>
              <a:t>Improper Operation:</a:t>
            </a:r>
            <a:endParaRPr sz="1100" b="1" kern="0">
              <a:latin typeface="Calibri"/>
              <a:ea typeface="Calibri"/>
              <a:cs typeface="Calibri"/>
              <a:sym typeface="Calibri"/>
            </a:endParaRPr>
          </a:p>
          <a:p>
            <a:pPr marL="114300" indent="3175" eaLnBrk="1" fontAlgn="auto" hangingPunct="1">
              <a:spcBef>
                <a:spcPts val="0"/>
              </a:spcBef>
              <a:spcAft>
                <a:spcPts val="0"/>
              </a:spcAft>
              <a:buClr>
                <a:srgbClr val="000000"/>
              </a:buClr>
              <a:buSzPts val="1100"/>
              <a:buFont typeface="Arial"/>
              <a:buNone/>
              <a:defRPr/>
            </a:pPr>
            <a:r>
              <a:rPr lang="en-US" sz="1100" kern="0">
                <a:latin typeface="Calibri"/>
                <a:ea typeface="Calibri"/>
                <a:cs typeface="Calibri"/>
                <a:sym typeface="Calibri"/>
              </a:rPr>
              <a:t>Missing</a:t>
            </a:r>
            <a:endParaRPr sz="1100" kern="0">
              <a:latin typeface="Calibri"/>
              <a:ea typeface="Calibri"/>
              <a:cs typeface="Calibri"/>
              <a:sym typeface="Calibri"/>
            </a:endParaRPr>
          </a:p>
        </p:txBody>
      </p:sp>
      <p:sp>
        <p:nvSpPr>
          <p:cNvPr id="959" name="Google Shape;959;p28">
            <a:extLst>
              <a:ext uri="{FF2B5EF4-FFF2-40B4-BE49-F238E27FC236}">
                <a16:creationId xmlns:a16="http://schemas.microsoft.com/office/drawing/2014/main" id="{707FB84E-6E87-585B-5D1A-9B6CDE0B1BEC}"/>
              </a:ext>
            </a:extLst>
          </p:cNvPr>
          <p:cNvSpPr>
            <a:spLocks noChangeArrowheads="1"/>
          </p:cNvSpPr>
          <p:nvPr/>
        </p:nvSpPr>
        <p:spPr bwMode="auto">
          <a:xfrm>
            <a:off x="3937000" y="1662113"/>
            <a:ext cx="1470025" cy="598487"/>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Data:</a:t>
            </a:r>
            <a:endParaRPr lang="en-US" altLang="en-US" sz="1100">
              <a:latin typeface="Calibri" panose="020F0502020204030204" pitchFamily="34" charset="0"/>
              <a:sym typeface="Calibri" panose="020F0502020204030204" pitchFamily="34" charset="0"/>
            </a:endParaRPr>
          </a:p>
          <a:p>
            <a:pPr algn="ctr" eaLnBrk="1" hangingPunct="1">
              <a:buSzPts val="1100"/>
            </a:pPr>
            <a:r>
              <a:rPr lang="en-US" altLang="en-US" sz="1100">
                <a:latin typeface="Calibri" panose="020F0502020204030204" pitchFamily="34" charset="0"/>
                <a:sym typeface="Calibri" panose="020F0502020204030204" pitchFamily="34" charset="0"/>
              </a:rPr>
              <a:t>Wrong Value </a:t>
            </a:r>
            <a:br>
              <a:rPr lang="en-US" altLang="en-US" sz="1100">
                <a:latin typeface="Calibri" panose="020F0502020204030204" pitchFamily="34" charset="0"/>
                <a:sym typeface="Calibri" panose="020F0502020204030204" pitchFamily="34" charset="0"/>
              </a:rPr>
            </a:br>
            <a:r>
              <a:rPr lang="en-US" altLang="en-US" sz="1100">
                <a:latin typeface="Calibri" panose="020F0502020204030204" pitchFamily="34" charset="0"/>
                <a:sym typeface="Calibri" panose="020F0502020204030204" pitchFamily="34" charset="0"/>
              </a:rPr>
              <a:t>(</a:t>
            </a:r>
            <a:r>
              <a:rPr lang="en-US" altLang="en-US" sz="1100">
                <a:latin typeface="Courier New" panose="02070309020205020404" pitchFamily="49" charset="0"/>
                <a:cs typeface="Courier New" panose="02070309020205020404" pitchFamily="49" charset="0"/>
                <a:sym typeface="Courier New" panose="02070309020205020404" pitchFamily="49" charset="0"/>
              </a:rPr>
              <a:t>payload_size)</a:t>
            </a:r>
            <a:endParaRPr lang="en-US" altLang="en-US" sz="1100" b="1">
              <a:latin typeface="Calibri" panose="020F0502020204030204" pitchFamily="34" charset="0"/>
              <a:sym typeface="Calibri" panose="020F0502020204030204" pitchFamily="34" charset="0"/>
            </a:endParaRPr>
          </a:p>
        </p:txBody>
      </p:sp>
      <p:sp>
        <p:nvSpPr>
          <p:cNvPr id="962" name="Google Shape;962;p28">
            <a:extLst>
              <a:ext uri="{FF2B5EF4-FFF2-40B4-BE49-F238E27FC236}">
                <a16:creationId xmlns:a16="http://schemas.microsoft.com/office/drawing/2014/main" id="{F01B0C83-DBEE-410C-1049-674C160D99C3}"/>
              </a:ext>
            </a:extLst>
          </p:cNvPr>
          <p:cNvSpPr txBox="1">
            <a:spLocks noChangeArrowheads="1"/>
          </p:cNvSpPr>
          <p:nvPr/>
        </p:nvSpPr>
        <p:spPr bwMode="auto">
          <a:xfrm>
            <a:off x="2282825" y="1384300"/>
            <a:ext cx="12160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DVR Operation</a:t>
            </a:r>
          </a:p>
        </p:txBody>
      </p:sp>
      <p:sp>
        <p:nvSpPr>
          <p:cNvPr id="957" name="Google Shape;957;p28">
            <a:extLst>
              <a:ext uri="{FF2B5EF4-FFF2-40B4-BE49-F238E27FC236}">
                <a16:creationId xmlns:a16="http://schemas.microsoft.com/office/drawing/2014/main" id="{2E015EB2-D199-30B9-1628-E7678DDCE7F9}"/>
              </a:ext>
            </a:extLst>
          </p:cNvPr>
          <p:cNvSpPr>
            <a:spLocks noChangeArrowheads="1"/>
          </p:cNvSpPr>
          <p:nvPr/>
        </p:nvSpPr>
        <p:spPr bwMode="auto">
          <a:xfrm>
            <a:off x="2439988" y="1646238"/>
            <a:ext cx="871537"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Verify</a:t>
            </a:r>
          </a:p>
        </p:txBody>
      </p:sp>
      <p:sp>
        <p:nvSpPr>
          <p:cNvPr id="963" name="Google Shape;963;p28">
            <a:extLst>
              <a:ext uri="{FF2B5EF4-FFF2-40B4-BE49-F238E27FC236}">
                <a16:creationId xmlns:a16="http://schemas.microsoft.com/office/drawing/2014/main" id="{A6D6268E-85EB-C863-BDD9-896E28217B13}"/>
              </a:ext>
            </a:extLst>
          </p:cNvPr>
          <p:cNvSpPr txBox="1">
            <a:spLocks noChangeArrowheads="1"/>
          </p:cNvSpPr>
          <p:nvPr/>
        </p:nvSpPr>
        <p:spPr bwMode="auto">
          <a:xfrm>
            <a:off x="550863" y="5892800"/>
            <a:ext cx="39544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64" name="Google Shape;964;p28">
            <a:extLst>
              <a:ext uri="{FF2B5EF4-FFF2-40B4-BE49-F238E27FC236}">
                <a16:creationId xmlns:a16="http://schemas.microsoft.com/office/drawing/2014/main" id="{9403D465-FC64-8C15-DF18-DFE38C5FDDCB}"/>
              </a:ext>
            </a:extLst>
          </p:cNvPr>
          <p:cNvGraphicFramePr/>
          <p:nvPr/>
        </p:nvGraphicFramePr>
        <p:xfrm>
          <a:off x="550863" y="6073775"/>
          <a:ext cx="4884737" cy="609755"/>
        </p:xfrm>
        <a:graphic>
          <a:graphicData uri="http://schemas.openxmlformats.org/drawingml/2006/table">
            <a:tbl>
              <a:tblPr>
                <a:noFill/>
                <a:tableStyleId>{F6A2BEB9-475A-4EF8-A433-AC1B8AA80AC9}</a:tableStyleId>
              </a:tblPr>
              <a:tblGrid>
                <a:gridCol w="1105770">
                  <a:extLst>
                    <a:ext uri="{9D8B030D-6E8A-4147-A177-3AD203B41FA5}">
                      <a16:colId xmlns:a16="http://schemas.microsoft.com/office/drawing/2014/main" val="20000"/>
                    </a:ext>
                  </a:extLst>
                </a:gridCol>
                <a:gridCol w="1010529">
                  <a:extLst>
                    <a:ext uri="{9D8B030D-6E8A-4147-A177-3AD203B41FA5}">
                      <a16:colId xmlns:a16="http://schemas.microsoft.com/office/drawing/2014/main" val="20001"/>
                    </a:ext>
                  </a:extLst>
                </a:gridCol>
                <a:gridCol w="1289403">
                  <a:extLst>
                    <a:ext uri="{9D8B030D-6E8A-4147-A177-3AD203B41FA5}">
                      <a16:colId xmlns:a16="http://schemas.microsoft.com/office/drawing/2014/main" val="20002"/>
                    </a:ext>
                  </a:extLst>
                </a:gridCol>
                <a:gridCol w="720557">
                  <a:extLst>
                    <a:ext uri="{9D8B030D-6E8A-4147-A177-3AD203B41FA5}">
                      <a16:colId xmlns:a16="http://schemas.microsoft.com/office/drawing/2014/main" val="20003"/>
                    </a:ext>
                  </a:extLst>
                </a:gridCol>
                <a:gridCol w="758478">
                  <a:extLst>
                    <a:ext uri="{9D8B030D-6E8A-4147-A177-3AD203B41FA5}">
                      <a16:colId xmlns:a16="http://schemas.microsoft.com/office/drawing/2014/main" val="20004"/>
                    </a:ext>
                  </a:extLst>
                </a:gridCol>
              </a:tblGrid>
              <a:tr h="167485">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Pointer</a:t>
                      </a:r>
                      <a:endParaRPr sz="1100" b="0" u="none" strike="noStrike" cap="none">
                        <a:latin typeface="Calibri"/>
                        <a:ea typeface="Calibri"/>
                        <a:cs typeface="Calibri"/>
                        <a:sym typeface="Calibri"/>
                      </a:endParaRPr>
                    </a:p>
                  </a:txBody>
                  <a:tcPr marL="0" marR="0" marT="0" marB="0"/>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442115">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Sequential</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400" u="none" strike="noStrike" cap="none" dirty="0">
                        <a:latin typeface="Calibri" panose="020F0502020204030204" pitchFamily="34" charset="0"/>
                        <a:cs typeface="Calibri" panose="020F0502020204030204" pitchFamily="34" charset="0"/>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a:t>
                      </a:r>
                      <a:endParaRPr sz="1100" b="0" u="none" strike="noStrike" cap="none" dirty="0">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400" u="none" strike="noStrike" cap="none" dirty="0">
                        <a:latin typeface="Calibri" panose="020F0502020204030204" pitchFamily="34" charset="0"/>
                        <a:cs typeface="Calibri" panose="020F0502020204030204" pitchFamily="34" charset="0"/>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Calibri"/>
                          <a:ea typeface="Calibri"/>
                          <a:cs typeface="Calibri"/>
                          <a:sym typeface="Calibri"/>
                        </a:rPr>
                        <a:t>Span:</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Huge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Location:</a:t>
                      </a:r>
                      <a:endParaRPr sz="1100" b="0" u="none" strike="noStrike" cap="none">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Heap</a:t>
                      </a:r>
                      <a:endParaRPr sz="1100" b="0" u="none" strike="noStrike" cap="none">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65" name="Google Shape;965;p28">
            <a:extLst>
              <a:ext uri="{FF2B5EF4-FFF2-40B4-BE49-F238E27FC236}">
                <a16:creationId xmlns:a16="http://schemas.microsoft.com/office/drawing/2014/main" id="{8966DA2E-524E-B142-7731-AD324FF9F3D7}"/>
              </a:ext>
            </a:extLst>
          </p:cNvPr>
          <p:cNvCxnSpPr>
            <a:cxnSpLocks noChangeShapeType="1"/>
            <a:stCxn id="966" idx="3"/>
            <a:endCxn id="967" idx="1"/>
          </p:cNvCxnSpPr>
          <p:nvPr/>
        </p:nvCxnSpPr>
        <p:spPr bwMode="auto">
          <a:xfrm rot="10800000" flipH="1">
            <a:off x="1817688" y="5645150"/>
            <a:ext cx="646112" cy="82550"/>
          </a:xfrm>
          <a:prstGeom prst="curvedConnector3">
            <a:avLst>
              <a:gd name="adj1" fmla="val 49995"/>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68" name="Google Shape;968;p28">
            <a:extLst>
              <a:ext uri="{FF2B5EF4-FFF2-40B4-BE49-F238E27FC236}">
                <a16:creationId xmlns:a16="http://schemas.microsoft.com/office/drawing/2014/main" id="{CDB50FC2-82F0-9CE1-99B6-B95630720C66}"/>
              </a:ext>
            </a:extLst>
          </p:cNvPr>
          <p:cNvCxnSpPr>
            <a:cxnSpLocks noChangeShapeType="1"/>
            <a:stCxn id="967" idx="3"/>
            <a:endCxn id="969" idx="1"/>
          </p:cNvCxnSpPr>
          <p:nvPr/>
        </p:nvCxnSpPr>
        <p:spPr bwMode="auto">
          <a:xfrm>
            <a:off x="3579813" y="5645150"/>
            <a:ext cx="587375" cy="84138"/>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70" name="Google Shape;970;p28">
            <a:extLst>
              <a:ext uri="{FF2B5EF4-FFF2-40B4-BE49-F238E27FC236}">
                <a16:creationId xmlns:a16="http://schemas.microsoft.com/office/drawing/2014/main" id="{7B3F19AD-4065-C4EC-D0DB-FCF685900CFE}"/>
              </a:ext>
            </a:extLst>
          </p:cNvPr>
          <p:cNvSpPr txBox="1">
            <a:spLocks noChangeArrowheads="1"/>
          </p:cNvSpPr>
          <p:nvPr/>
        </p:nvSpPr>
        <p:spPr bwMode="auto">
          <a:xfrm>
            <a:off x="4167188" y="5262563"/>
            <a:ext cx="1268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71" name="Google Shape;971;p28">
            <a:extLst>
              <a:ext uri="{FF2B5EF4-FFF2-40B4-BE49-F238E27FC236}">
                <a16:creationId xmlns:a16="http://schemas.microsoft.com/office/drawing/2014/main" id="{6A3C5BC5-12C6-5071-132F-47FEAAEB2322}"/>
              </a:ext>
            </a:extLst>
          </p:cNvPr>
          <p:cNvSpPr txBox="1">
            <a:spLocks noChangeArrowheads="1"/>
          </p:cNvSpPr>
          <p:nvPr/>
        </p:nvSpPr>
        <p:spPr bwMode="auto">
          <a:xfrm>
            <a:off x="550863" y="5262563"/>
            <a:ext cx="12668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66" name="Google Shape;966;p28">
            <a:extLst>
              <a:ext uri="{FF2B5EF4-FFF2-40B4-BE49-F238E27FC236}">
                <a16:creationId xmlns:a16="http://schemas.microsoft.com/office/drawing/2014/main" id="{0A04BB9C-78E6-8E41-C63D-73D9F13D19EE}"/>
              </a:ext>
            </a:extLst>
          </p:cNvPr>
          <p:cNvSpPr/>
          <p:nvPr/>
        </p:nvSpPr>
        <p:spPr>
          <a:xfrm>
            <a:off x="550863" y="5522913"/>
            <a:ext cx="1266825" cy="409575"/>
          </a:xfrm>
          <a:prstGeom prst="roundRect">
            <a:avLst>
              <a:gd name="adj" fmla="val 16667"/>
            </a:avLst>
          </a:prstGeom>
          <a:noFill/>
          <a:ln w="12700" cap="flat" cmpd="sng">
            <a:solidFill>
              <a:srgbClr val="0E3160"/>
            </a:solidFill>
            <a:prstDash val="solid"/>
            <a:round/>
            <a:headEnd type="none" w="sm" len="sm"/>
            <a:tailEnd type="none" w="sm" len="sm"/>
          </a:ln>
        </p:spPr>
        <p:txBody>
          <a:bodyPr spcFirstLastPara="1" lIns="0" tIns="0" rIns="0" bIns="0"/>
          <a:lstStyle/>
          <a:p>
            <a:pPr algn="ctr" eaLnBrk="1" fontAlgn="auto" hangingPunct="1">
              <a:spcBef>
                <a:spcPts val="0"/>
              </a:spcBef>
              <a:spcAft>
                <a:spcPts val="0"/>
              </a:spcAft>
              <a:buClr>
                <a:srgbClr val="000000"/>
              </a:buClr>
              <a:buSzPts val="1100"/>
              <a:buFont typeface="Arial"/>
              <a:buNone/>
              <a:defRPr/>
            </a:pPr>
            <a:r>
              <a:rPr lang="en-US" sz="1100" b="1" kern="0">
                <a:latin typeface="Calibri"/>
                <a:ea typeface="Calibri"/>
                <a:cs typeface="Calibri"/>
                <a:sym typeface="Calibri"/>
              </a:rPr>
              <a:t>Improper Operation:</a:t>
            </a:r>
            <a:endParaRPr sz="1100" b="1" kern="0">
              <a:latin typeface="Calibri"/>
              <a:ea typeface="Calibri"/>
              <a:cs typeface="Calibri"/>
              <a:sym typeface="Calibri"/>
            </a:endParaRPr>
          </a:p>
          <a:p>
            <a:pPr marL="114300" indent="3175" eaLnBrk="1" fontAlgn="auto" hangingPunct="1">
              <a:spcBef>
                <a:spcPts val="0"/>
              </a:spcBef>
              <a:spcAft>
                <a:spcPts val="0"/>
              </a:spcAft>
              <a:buClr>
                <a:srgbClr val="000000"/>
              </a:buClr>
              <a:buSzPts val="1100"/>
              <a:buFont typeface="Arial"/>
              <a:buNone/>
              <a:defRPr/>
            </a:pPr>
            <a:r>
              <a:rPr lang="en-US" sz="1100" kern="0">
                <a:latin typeface="Calibri"/>
                <a:ea typeface="Calibri"/>
                <a:cs typeface="Calibri"/>
                <a:sym typeface="Calibri"/>
              </a:rPr>
              <a:t>Missing</a:t>
            </a:r>
            <a:endParaRPr sz="1100" kern="0">
              <a:latin typeface="Calibri"/>
              <a:ea typeface="Calibri"/>
              <a:cs typeface="Calibri"/>
              <a:sym typeface="Calibri"/>
            </a:endParaRPr>
          </a:p>
        </p:txBody>
      </p:sp>
      <p:sp>
        <p:nvSpPr>
          <p:cNvPr id="969" name="Google Shape;969;p28">
            <a:extLst>
              <a:ext uri="{FF2B5EF4-FFF2-40B4-BE49-F238E27FC236}">
                <a16:creationId xmlns:a16="http://schemas.microsoft.com/office/drawing/2014/main" id="{76354806-B1B8-5630-140F-37030786BCDD}"/>
              </a:ext>
            </a:extLst>
          </p:cNvPr>
          <p:cNvSpPr>
            <a:spLocks noChangeArrowheads="1"/>
          </p:cNvSpPr>
          <p:nvPr/>
        </p:nvSpPr>
        <p:spPr bwMode="auto">
          <a:xfrm>
            <a:off x="4167188" y="5529263"/>
            <a:ext cx="1268412"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Memory Error:</a:t>
            </a:r>
          </a:p>
          <a:p>
            <a:pPr algn="ctr" eaLnBrk="1" hangingPunct="1">
              <a:buSzPts val="1100"/>
            </a:pPr>
            <a:r>
              <a:rPr lang="en-US" altLang="en-US" sz="1100">
                <a:latin typeface="Calibri" panose="020F0502020204030204" pitchFamily="34" charset="0"/>
                <a:sym typeface="Calibri" panose="020F0502020204030204" pitchFamily="34" charset="0"/>
              </a:rPr>
              <a:t>Not Cleared Object</a:t>
            </a:r>
            <a:endParaRPr lang="en-US" altLang="en-US">
              <a:latin typeface="Calibri" panose="020F0502020204030204" pitchFamily="34" charset="0"/>
            </a:endParaRPr>
          </a:p>
        </p:txBody>
      </p:sp>
      <p:sp>
        <p:nvSpPr>
          <p:cNvPr id="972" name="Google Shape;972;p28">
            <a:extLst>
              <a:ext uri="{FF2B5EF4-FFF2-40B4-BE49-F238E27FC236}">
                <a16:creationId xmlns:a16="http://schemas.microsoft.com/office/drawing/2014/main" id="{AB2B37E6-B750-2051-AB86-57985C7BB513}"/>
              </a:ext>
            </a:extLst>
          </p:cNvPr>
          <p:cNvSpPr txBox="1">
            <a:spLocks noChangeArrowheads="1"/>
          </p:cNvSpPr>
          <p:nvPr/>
        </p:nvSpPr>
        <p:spPr bwMode="auto">
          <a:xfrm>
            <a:off x="2463800" y="5262563"/>
            <a:ext cx="1116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MUS Operation</a:t>
            </a:r>
          </a:p>
        </p:txBody>
      </p:sp>
      <p:sp>
        <p:nvSpPr>
          <p:cNvPr id="967" name="Google Shape;967;p28">
            <a:extLst>
              <a:ext uri="{FF2B5EF4-FFF2-40B4-BE49-F238E27FC236}">
                <a16:creationId xmlns:a16="http://schemas.microsoft.com/office/drawing/2014/main" id="{C32C9065-E387-263E-54BE-DBD5C7A58090}"/>
              </a:ext>
            </a:extLst>
          </p:cNvPr>
          <p:cNvSpPr>
            <a:spLocks noChangeArrowheads="1"/>
          </p:cNvSpPr>
          <p:nvPr/>
        </p:nvSpPr>
        <p:spPr bwMode="auto">
          <a:xfrm>
            <a:off x="2463800" y="5522913"/>
            <a:ext cx="1116013"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Clear</a:t>
            </a:r>
          </a:p>
        </p:txBody>
      </p:sp>
      <p:sp>
        <p:nvSpPr>
          <p:cNvPr id="973" name="Google Shape;973;p28">
            <a:extLst>
              <a:ext uri="{FF2B5EF4-FFF2-40B4-BE49-F238E27FC236}">
                <a16:creationId xmlns:a16="http://schemas.microsoft.com/office/drawing/2014/main" id="{DCB48FE8-B3DF-4ABC-5622-F372BC93803B}"/>
              </a:ext>
            </a:extLst>
          </p:cNvPr>
          <p:cNvSpPr txBox="1">
            <a:spLocks noChangeArrowheads="1"/>
          </p:cNvSpPr>
          <p:nvPr/>
        </p:nvSpPr>
        <p:spPr bwMode="auto">
          <a:xfrm>
            <a:off x="531813" y="4106863"/>
            <a:ext cx="49037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cxnSp>
        <p:nvCxnSpPr>
          <p:cNvPr id="975" name="Google Shape;975;p28">
            <a:extLst>
              <a:ext uri="{FF2B5EF4-FFF2-40B4-BE49-F238E27FC236}">
                <a16:creationId xmlns:a16="http://schemas.microsoft.com/office/drawing/2014/main" id="{EE20A81C-98A1-97F6-19B4-3DB4BD49C9F0}"/>
              </a:ext>
            </a:extLst>
          </p:cNvPr>
          <p:cNvCxnSpPr>
            <a:cxnSpLocks noChangeShapeType="1"/>
            <a:stCxn id="976" idx="3"/>
            <a:endCxn id="977" idx="1"/>
          </p:cNvCxnSpPr>
          <p:nvPr/>
        </p:nvCxnSpPr>
        <p:spPr bwMode="auto">
          <a:xfrm rot="10800000" flipH="1">
            <a:off x="2446338" y="3679825"/>
            <a:ext cx="481012" cy="171450"/>
          </a:xfrm>
          <a:prstGeom prst="curvedConnector3">
            <a:avLst>
              <a:gd name="adj1" fmla="val 50014"/>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cxnSp>
        <p:nvCxnSpPr>
          <p:cNvPr id="978" name="Google Shape;978;p28">
            <a:extLst>
              <a:ext uri="{FF2B5EF4-FFF2-40B4-BE49-F238E27FC236}">
                <a16:creationId xmlns:a16="http://schemas.microsoft.com/office/drawing/2014/main" id="{96F96D45-642D-9C06-B207-B49D9B8C84C2}"/>
              </a:ext>
            </a:extLst>
          </p:cNvPr>
          <p:cNvCxnSpPr>
            <a:cxnSpLocks noChangeShapeType="1"/>
            <a:stCxn id="977" idx="3"/>
            <a:endCxn id="979" idx="1"/>
          </p:cNvCxnSpPr>
          <p:nvPr/>
        </p:nvCxnSpPr>
        <p:spPr bwMode="auto">
          <a:xfrm>
            <a:off x="3798888" y="3678238"/>
            <a:ext cx="371475" cy="79375"/>
          </a:xfrm>
          <a:prstGeom prst="curvedConnector3">
            <a:avLst>
              <a:gd name="adj1" fmla="val 50014"/>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80" name="Google Shape;980;p28">
            <a:extLst>
              <a:ext uri="{FF2B5EF4-FFF2-40B4-BE49-F238E27FC236}">
                <a16:creationId xmlns:a16="http://schemas.microsoft.com/office/drawing/2014/main" id="{145C63F3-E6F0-A99B-DFB3-4C77E5F1892C}"/>
              </a:ext>
            </a:extLst>
          </p:cNvPr>
          <p:cNvSpPr txBox="1">
            <a:spLocks noChangeArrowheads="1"/>
          </p:cNvSpPr>
          <p:nvPr/>
        </p:nvSpPr>
        <p:spPr bwMode="auto">
          <a:xfrm>
            <a:off x="4167188" y="3292475"/>
            <a:ext cx="12684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81" name="Google Shape;981;p28">
            <a:extLst>
              <a:ext uri="{FF2B5EF4-FFF2-40B4-BE49-F238E27FC236}">
                <a16:creationId xmlns:a16="http://schemas.microsoft.com/office/drawing/2014/main" id="{DD08B2CE-4EF1-BE23-76E9-3F29A9AE9E3F}"/>
              </a:ext>
            </a:extLst>
          </p:cNvPr>
          <p:cNvSpPr txBox="1">
            <a:spLocks noChangeArrowheads="1"/>
          </p:cNvSpPr>
          <p:nvPr/>
        </p:nvSpPr>
        <p:spPr bwMode="auto">
          <a:xfrm>
            <a:off x="528638" y="3287713"/>
            <a:ext cx="1914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76" name="Google Shape;976;p28">
            <a:extLst>
              <a:ext uri="{FF2B5EF4-FFF2-40B4-BE49-F238E27FC236}">
                <a16:creationId xmlns:a16="http://schemas.microsoft.com/office/drawing/2014/main" id="{BF5743C4-E79D-D776-515B-2B0CEAB288E2}"/>
              </a:ext>
            </a:extLst>
          </p:cNvPr>
          <p:cNvSpPr/>
          <p:nvPr/>
        </p:nvSpPr>
        <p:spPr>
          <a:xfrm>
            <a:off x="531813" y="3552825"/>
            <a:ext cx="1914525" cy="598488"/>
          </a:xfrm>
          <a:prstGeom prst="roundRect">
            <a:avLst>
              <a:gd name="adj" fmla="val 16667"/>
            </a:avLst>
          </a:prstGeom>
          <a:noFill/>
          <a:ln w="12700" cap="flat" cmpd="sng">
            <a:solidFill>
              <a:srgbClr val="0E3160"/>
            </a:solidFill>
            <a:prstDash val="solid"/>
            <a:round/>
            <a:headEnd type="none" w="sm" len="sm"/>
            <a:tailEnd type="none" w="sm" len="sm"/>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Object:</a:t>
            </a:r>
          </a:p>
          <a:p>
            <a:pPr eaLnBrk="1" hangingPunct="1">
              <a:buSzPts val="1100"/>
            </a:pPr>
            <a:r>
              <a:rPr lang="en-US" altLang="en-US" sz="1100">
                <a:latin typeface="Calibri" panose="020F0502020204030204" pitchFamily="34" charset="0"/>
                <a:sym typeface="Calibri" panose="020F0502020204030204" pitchFamily="34" charset="0"/>
              </a:rPr>
              <a:t>Wrong Size Used</a:t>
            </a:r>
            <a:endParaRPr lang="en-US" altLang="en-US">
              <a:latin typeface="Calibri" panose="020F0502020204030204" pitchFamily="34" charset="0"/>
            </a:endParaRPr>
          </a:p>
          <a:p>
            <a:pPr eaLnBrk="1" hangingPunct="1">
              <a:buSzPts val="1100"/>
            </a:pPr>
            <a:r>
              <a:rPr lang="en-US" altLang="en-US" sz="1100">
                <a:latin typeface="Calibri" panose="020F0502020204030204" pitchFamily="34" charset="0"/>
                <a:sym typeface="Calibri" panose="020F0502020204030204" pitchFamily="34" charset="0"/>
              </a:rPr>
              <a:t>(for </a:t>
            </a:r>
            <a:r>
              <a:rPr lang="en-US" altLang="en-US" sz="1100">
                <a:latin typeface="Courier New" panose="02070309020205020404" pitchFamily="49" charset="0"/>
                <a:cs typeface="Courier New" panose="02070309020205020404" pitchFamily="49" charset="0"/>
                <a:sym typeface="Courier New" panose="02070309020205020404" pitchFamily="49" charset="0"/>
              </a:rPr>
              <a:t>s→s3→rrec.data[0]</a:t>
            </a:r>
            <a:r>
              <a:rPr lang="en-US" altLang="en-US" sz="1100">
                <a:latin typeface="Calibri" panose="020F0502020204030204" pitchFamily="34" charset="0"/>
                <a:sym typeface="Calibri" panose="020F0502020204030204" pitchFamily="34" charset="0"/>
              </a:rPr>
              <a:t>)</a:t>
            </a:r>
          </a:p>
        </p:txBody>
      </p:sp>
      <p:sp>
        <p:nvSpPr>
          <p:cNvPr id="979" name="Google Shape;979;p28">
            <a:extLst>
              <a:ext uri="{FF2B5EF4-FFF2-40B4-BE49-F238E27FC236}">
                <a16:creationId xmlns:a16="http://schemas.microsoft.com/office/drawing/2014/main" id="{2A765BE7-2AC0-1AFB-9813-E7A5AF6F6B50}"/>
              </a:ext>
            </a:extLst>
          </p:cNvPr>
          <p:cNvSpPr>
            <a:spLocks noChangeArrowheads="1"/>
          </p:cNvSpPr>
          <p:nvPr/>
        </p:nvSpPr>
        <p:spPr bwMode="auto">
          <a:xfrm>
            <a:off x="4171950" y="3557588"/>
            <a:ext cx="1266825"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Pointer:</a:t>
            </a:r>
          </a:p>
          <a:p>
            <a:pPr algn="ctr" eaLnBrk="1" hangingPunct="1">
              <a:buSzPts val="1100"/>
            </a:pPr>
            <a:r>
              <a:rPr lang="en-US" altLang="en-US" sz="1100">
                <a:latin typeface="Calibri" panose="020F0502020204030204" pitchFamily="34" charset="0"/>
                <a:sym typeface="Calibri" panose="020F0502020204030204" pitchFamily="34" charset="0"/>
              </a:rPr>
              <a:t>Over Bounds</a:t>
            </a:r>
          </a:p>
        </p:txBody>
      </p:sp>
      <p:sp>
        <p:nvSpPr>
          <p:cNvPr id="982" name="Google Shape;982;p28">
            <a:extLst>
              <a:ext uri="{FF2B5EF4-FFF2-40B4-BE49-F238E27FC236}">
                <a16:creationId xmlns:a16="http://schemas.microsoft.com/office/drawing/2014/main" id="{9B76C4A8-B1AE-F241-B4C4-C6C0FD6F9DAC}"/>
              </a:ext>
            </a:extLst>
          </p:cNvPr>
          <p:cNvSpPr txBox="1">
            <a:spLocks noChangeArrowheads="1"/>
          </p:cNvSpPr>
          <p:nvPr/>
        </p:nvSpPr>
        <p:spPr bwMode="auto">
          <a:xfrm>
            <a:off x="2709863" y="3292475"/>
            <a:ext cx="1298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MAD Operation</a:t>
            </a:r>
          </a:p>
        </p:txBody>
      </p:sp>
      <p:sp>
        <p:nvSpPr>
          <p:cNvPr id="977" name="Google Shape;977;p28">
            <a:extLst>
              <a:ext uri="{FF2B5EF4-FFF2-40B4-BE49-F238E27FC236}">
                <a16:creationId xmlns:a16="http://schemas.microsoft.com/office/drawing/2014/main" id="{8EDEC2BF-B90D-F306-0B68-C67F2EA2AFF2}"/>
              </a:ext>
            </a:extLst>
          </p:cNvPr>
          <p:cNvSpPr>
            <a:spLocks noChangeArrowheads="1"/>
          </p:cNvSpPr>
          <p:nvPr/>
        </p:nvSpPr>
        <p:spPr bwMode="auto">
          <a:xfrm>
            <a:off x="2927350" y="3557588"/>
            <a:ext cx="871538"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Reposition</a:t>
            </a:r>
          </a:p>
        </p:txBody>
      </p:sp>
      <p:sp>
        <p:nvSpPr>
          <p:cNvPr id="983" name="Google Shape;983;p28">
            <a:extLst>
              <a:ext uri="{FF2B5EF4-FFF2-40B4-BE49-F238E27FC236}">
                <a16:creationId xmlns:a16="http://schemas.microsoft.com/office/drawing/2014/main" id="{90C2A9D3-1BD5-0A8F-E55A-7A93269B37AB}"/>
              </a:ext>
            </a:extLst>
          </p:cNvPr>
          <p:cNvSpPr txBox="1">
            <a:spLocks noChangeArrowheads="1"/>
          </p:cNvSpPr>
          <p:nvPr/>
        </p:nvSpPr>
        <p:spPr bwMode="auto">
          <a:xfrm>
            <a:off x="6354763" y="2219325"/>
            <a:ext cx="508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A92420"/>
                </a:solidFill>
                <a:latin typeface="Calibri" panose="020F0502020204030204" pitchFamily="34" charset="0"/>
                <a:sym typeface="Calibri" panose="020F0502020204030204" pitchFamily="34" charset="0"/>
              </a:rPr>
              <a:t>Attributes</a:t>
            </a:r>
          </a:p>
        </p:txBody>
      </p:sp>
      <p:graphicFrame>
        <p:nvGraphicFramePr>
          <p:cNvPr id="984" name="Google Shape;984;p28">
            <a:extLst>
              <a:ext uri="{FF2B5EF4-FFF2-40B4-BE49-F238E27FC236}">
                <a16:creationId xmlns:a16="http://schemas.microsoft.com/office/drawing/2014/main" id="{DF96D563-54D1-DB2A-E7E4-560B1A329370}"/>
              </a:ext>
            </a:extLst>
          </p:cNvPr>
          <p:cNvGraphicFramePr/>
          <p:nvPr/>
        </p:nvGraphicFramePr>
        <p:xfrm>
          <a:off x="6335713" y="2406650"/>
          <a:ext cx="4975224" cy="750944"/>
        </p:xfrm>
        <a:graphic>
          <a:graphicData uri="http://schemas.openxmlformats.org/drawingml/2006/table">
            <a:tbl>
              <a:tblPr>
                <a:noFill/>
                <a:tableStyleId>{F6A2BEB9-475A-4EF8-A433-AC1B8AA80AC9}</a:tableStyleId>
              </a:tblPr>
              <a:tblGrid>
                <a:gridCol w="916450">
                  <a:extLst>
                    <a:ext uri="{9D8B030D-6E8A-4147-A177-3AD203B41FA5}">
                      <a16:colId xmlns:a16="http://schemas.microsoft.com/office/drawing/2014/main" val="20000"/>
                    </a:ext>
                  </a:extLst>
                </a:gridCol>
                <a:gridCol w="1729148">
                  <a:extLst>
                    <a:ext uri="{9D8B030D-6E8A-4147-A177-3AD203B41FA5}">
                      <a16:colId xmlns:a16="http://schemas.microsoft.com/office/drawing/2014/main" val="20001"/>
                    </a:ext>
                  </a:extLst>
                </a:gridCol>
                <a:gridCol w="1069910">
                  <a:extLst>
                    <a:ext uri="{9D8B030D-6E8A-4147-A177-3AD203B41FA5}">
                      <a16:colId xmlns:a16="http://schemas.microsoft.com/office/drawing/2014/main" val="20002"/>
                    </a:ext>
                  </a:extLst>
                </a:gridCol>
                <a:gridCol w="622591">
                  <a:extLst>
                    <a:ext uri="{9D8B030D-6E8A-4147-A177-3AD203B41FA5}">
                      <a16:colId xmlns:a16="http://schemas.microsoft.com/office/drawing/2014/main" val="20003"/>
                    </a:ext>
                  </a:extLst>
                </a:gridCol>
                <a:gridCol w="637125">
                  <a:extLst>
                    <a:ext uri="{9D8B030D-6E8A-4147-A177-3AD203B41FA5}">
                      <a16:colId xmlns:a16="http://schemas.microsoft.com/office/drawing/2014/main" val="20004"/>
                    </a:ext>
                  </a:extLst>
                </a:gridCol>
              </a:tblGrid>
              <a:tr h="167584">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dirty="0">
                          <a:latin typeface="Calibri"/>
                          <a:ea typeface="Calibri"/>
                          <a:cs typeface="Calibri"/>
                          <a:sym typeface="Calibri"/>
                        </a:rPr>
                        <a:t>Operation</a:t>
                      </a:r>
                      <a:endParaRPr sz="1100" b="0" u="none" strike="noStrike" cap="none" dirty="0">
                        <a:latin typeface="Calibri" panose="020F0502020204030204" pitchFamily="34" charset="0"/>
                        <a:cs typeface="Calibri" panose="020F0502020204030204" pitchFamily="34" charset="0"/>
                      </a:endParaRPr>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Pointer</a:t>
                      </a:r>
                      <a:endParaRPr sz="1100" b="0" u="none" strike="noStrike" cap="none">
                        <a:latin typeface="Calibri"/>
                        <a:ea typeface="Calibri"/>
                        <a:cs typeface="Calibri"/>
                        <a:sym typeface="Calibri"/>
                      </a:endParaRPr>
                    </a:p>
                  </a:txBody>
                  <a:tcPr marL="0" marR="0" marT="0" marB="0"/>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583304">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Mechanism:</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Sequential</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Source Code: </a:t>
                      </a:r>
                      <a:endParaRPr sz="1100" b="0" u="none" strike="noStrike" cap="none" dirty="0">
                        <a:solidFill>
                          <a:schemeClr val="dk1"/>
                        </a:solidFill>
                        <a:latin typeface="Calibri"/>
                        <a:ea typeface="Calibri"/>
                        <a:cs typeface="Calibri"/>
                        <a:sym typeface="Calibri"/>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Codebase </a:t>
                      </a:r>
                      <a:r>
                        <a:rPr lang="en-US" sz="1100" b="0" i="0" u="none" strike="noStrike" cap="none" dirty="0">
                          <a:solidFill>
                            <a:srgbClr val="000000"/>
                          </a:solidFill>
                          <a:latin typeface="Calibri"/>
                          <a:ea typeface="Calibri"/>
                          <a:cs typeface="Calibri"/>
                          <a:sym typeface="Calibri"/>
                        </a:rPr>
                        <a:t>(</a:t>
                      </a:r>
                      <a:r>
                        <a:rPr lang="en-US" sz="1100" b="0" i="0" u="none" strike="noStrike" cap="none" dirty="0">
                          <a:solidFill>
                            <a:srgbClr val="000000"/>
                          </a:solidFill>
                          <a:latin typeface="Courier New"/>
                          <a:ea typeface="Courier New"/>
                          <a:cs typeface="Courier New"/>
                          <a:sym typeface="Courier New"/>
                        </a:rPr>
                        <a:t>d1_both.c </a:t>
                      </a:r>
                      <a:r>
                        <a:rPr lang="en-US" sz="1100" b="0" i="0" u="none" strike="noStrike" cap="none" dirty="0">
                          <a:solidFill>
                            <a:srgbClr val="000000"/>
                          </a:solidFill>
                          <a:latin typeface="Calibri"/>
                          <a:ea typeface="Calibri"/>
                          <a:cs typeface="Calibri"/>
                          <a:sym typeface="Calibri"/>
                        </a:rPr>
                        <a:t>and</a:t>
                      </a:r>
                      <a:r>
                        <a:rPr lang="en-US" sz="1100" b="0" i="0" u="none" strike="noStrike" cap="none" dirty="0">
                          <a:solidFill>
                            <a:srgbClr val="000000"/>
                          </a:solidFill>
                          <a:latin typeface="Courier New"/>
                          <a:ea typeface="Courier New"/>
                          <a:cs typeface="Courier New"/>
                          <a:sym typeface="Courier New"/>
                        </a:rPr>
                        <a:t> </a:t>
                      </a:r>
                      <a:r>
                        <a:rPr lang="en-US" sz="1100" b="0" i="0" u="none" strike="noStrike" cap="none" dirty="0" err="1">
                          <a:solidFill>
                            <a:srgbClr val="000000"/>
                          </a:solidFill>
                          <a:latin typeface="Courier New"/>
                          <a:ea typeface="Courier New"/>
                          <a:cs typeface="Courier New"/>
                          <a:sym typeface="Courier New"/>
                        </a:rPr>
                        <a:t>tl_lib.c</a:t>
                      </a:r>
                      <a:r>
                        <a:rPr lang="en-US" sz="1100" b="0" i="0" u="none" strike="noStrike" cap="none" dirty="0">
                          <a:solidFill>
                            <a:srgbClr val="000000"/>
                          </a:solidFill>
                          <a:latin typeface="Calibri"/>
                          <a:ea typeface="Calibri"/>
                          <a:cs typeface="Calibri"/>
                          <a:sym typeface="Calibri"/>
                        </a:rPr>
                        <a:t>)</a:t>
                      </a:r>
                      <a:endParaRPr sz="1100" b="0" u="none" strike="noStrike" cap="none" dirty="0">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Execution Space:</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Userland</a:t>
                      </a:r>
                      <a:endParaRPr sz="1100" b="0" u="none" strike="noStrike" cap="none" dirty="0">
                        <a:latin typeface="Calibri" panose="020F0502020204030204" pitchFamily="34" charset="0"/>
                        <a:cs typeface="Calibri" panose="020F0502020204030204" pitchFamily="34" charset="0"/>
                      </a:endParaRPr>
                    </a:p>
                  </a:txBody>
                  <a:tcPr marL="0" marR="0" marT="0" marB="0"/>
                </a:tc>
                <a:tc>
                  <a:txBody>
                    <a:bodyPr/>
                    <a:lstStyle/>
                    <a:p>
                      <a:pPr marL="58736"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Calibri"/>
                          <a:ea typeface="Calibri"/>
                          <a:cs typeface="Calibri"/>
                          <a:sym typeface="Calibri"/>
                        </a:rPr>
                        <a:t>Span:</a:t>
                      </a:r>
                      <a:endParaRPr sz="1100" b="0" u="none" strike="noStrike" cap="none" dirty="0">
                        <a:latin typeface="Calibri" panose="020F0502020204030204" pitchFamily="34" charset="0"/>
                        <a:cs typeface="Calibri" panose="020F0502020204030204" pitchFamily="34" charset="0"/>
                      </a:endParaRPr>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Huge</a:t>
                      </a:r>
                      <a:endParaRPr sz="1100" b="0" u="none" strike="noStrike" cap="none" dirty="0"/>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Heap</a:t>
                      </a: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cxnSp>
        <p:nvCxnSpPr>
          <p:cNvPr id="988" name="Google Shape;988;p28">
            <a:extLst>
              <a:ext uri="{FF2B5EF4-FFF2-40B4-BE49-F238E27FC236}">
                <a16:creationId xmlns:a16="http://schemas.microsoft.com/office/drawing/2014/main" id="{1BEEBF96-C703-AE41-42DA-042149116620}"/>
              </a:ext>
            </a:extLst>
          </p:cNvPr>
          <p:cNvCxnSpPr>
            <a:cxnSpLocks noChangeShapeType="1"/>
            <a:stCxn id="989" idx="3"/>
            <a:endCxn id="990" idx="1"/>
          </p:cNvCxnSpPr>
          <p:nvPr/>
        </p:nvCxnSpPr>
        <p:spPr bwMode="auto">
          <a:xfrm>
            <a:off x="9607550" y="1771650"/>
            <a:ext cx="434975" cy="90488"/>
          </a:xfrm>
          <a:prstGeom prst="curvedConnector3">
            <a:avLst>
              <a:gd name="adj1" fmla="val 50000"/>
            </a:avLst>
          </a:prstGeom>
          <a:noFill/>
          <a:ln w="12700">
            <a:solidFill>
              <a:srgbClr val="2B5615"/>
            </a:solidFill>
            <a:round/>
            <a:headEnd type="none" w="sm" len="sm"/>
            <a:tailEnd type="triangle" w="med" len="med"/>
          </a:ln>
          <a:extLst>
            <a:ext uri="{909E8E84-426E-40DD-AFC4-6F175D3DCCD1}">
              <a14:hiddenFill xmlns:a14="http://schemas.microsoft.com/office/drawing/2010/main">
                <a:noFill/>
              </a14:hiddenFill>
            </a:ext>
          </a:extLst>
        </p:spPr>
      </p:cxnSp>
      <p:sp>
        <p:nvSpPr>
          <p:cNvPr id="991" name="Google Shape;991;p28">
            <a:extLst>
              <a:ext uri="{FF2B5EF4-FFF2-40B4-BE49-F238E27FC236}">
                <a16:creationId xmlns:a16="http://schemas.microsoft.com/office/drawing/2014/main" id="{CBBAE178-8DA3-0DA8-8EC0-EF637B672DDA}"/>
              </a:ext>
            </a:extLst>
          </p:cNvPr>
          <p:cNvSpPr txBox="1">
            <a:spLocks noChangeArrowheads="1"/>
          </p:cNvSpPr>
          <p:nvPr/>
        </p:nvSpPr>
        <p:spPr bwMode="auto">
          <a:xfrm>
            <a:off x="10042525" y="1389063"/>
            <a:ext cx="1268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2B5615"/>
                </a:solidFill>
                <a:latin typeface="Calibri" panose="020F0502020204030204" pitchFamily="34" charset="0"/>
                <a:sym typeface="Calibri" panose="020F0502020204030204" pitchFamily="34" charset="0"/>
              </a:rPr>
              <a:t>Consequence</a:t>
            </a:r>
          </a:p>
        </p:txBody>
      </p:sp>
      <p:sp>
        <p:nvSpPr>
          <p:cNvPr id="992" name="Google Shape;992;p28">
            <a:extLst>
              <a:ext uri="{FF2B5EF4-FFF2-40B4-BE49-F238E27FC236}">
                <a16:creationId xmlns:a16="http://schemas.microsoft.com/office/drawing/2014/main" id="{A30D2597-1CCE-17A9-4D68-F8F3D5FE653F}"/>
              </a:ext>
            </a:extLst>
          </p:cNvPr>
          <p:cNvSpPr txBox="1">
            <a:spLocks noChangeArrowheads="1"/>
          </p:cNvSpPr>
          <p:nvPr/>
        </p:nvSpPr>
        <p:spPr bwMode="auto">
          <a:xfrm>
            <a:off x="6100763" y="1392238"/>
            <a:ext cx="1914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solidFill>
                  <a:srgbClr val="0E3160"/>
                </a:solidFill>
                <a:latin typeface="Calibri" panose="020F0502020204030204" pitchFamily="34" charset="0"/>
                <a:sym typeface="Calibri" panose="020F0502020204030204" pitchFamily="34" charset="0"/>
              </a:rPr>
              <a:t>Cause</a:t>
            </a:r>
          </a:p>
        </p:txBody>
      </p:sp>
      <p:sp>
        <p:nvSpPr>
          <p:cNvPr id="990" name="Google Shape;990;p28">
            <a:extLst>
              <a:ext uri="{FF2B5EF4-FFF2-40B4-BE49-F238E27FC236}">
                <a16:creationId xmlns:a16="http://schemas.microsoft.com/office/drawing/2014/main" id="{A15C1742-2F8A-B7E6-2057-3889E04B8DD5}"/>
              </a:ext>
            </a:extLst>
          </p:cNvPr>
          <p:cNvSpPr>
            <a:spLocks noChangeArrowheads="1"/>
          </p:cNvSpPr>
          <p:nvPr/>
        </p:nvSpPr>
        <p:spPr bwMode="auto">
          <a:xfrm>
            <a:off x="10042525" y="1662113"/>
            <a:ext cx="1268413" cy="400050"/>
          </a:xfrm>
          <a:prstGeom prst="roundRect">
            <a:avLst>
              <a:gd name="adj" fmla="val 16667"/>
            </a:avLst>
          </a:prstGeom>
          <a:noFill/>
          <a:ln w="12700">
            <a:solidFill>
              <a:srgbClr val="2B561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Memory Error:</a:t>
            </a:r>
          </a:p>
          <a:p>
            <a:pPr algn="ctr" eaLnBrk="1" hangingPunct="1">
              <a:buSzPts val="1100"/>
            </a:pPr>
            <a:r>
              <a:rPr lang="en-US" altLang="en-US" sz="1100">
                <a:latin typeface="Calibri" panose="020F0502020204030204" pitchFamily="34" charset="0"/>
                <a:sym typeface="Calibri" panose="020F0502020204030204" pitchFamily="34" charset="0"/>
              </a:rPr>
              <a:t>Buffer Overflow</a:t>
            </a:r>
          </a:p>
        </p:txBody>
      </p:sp>
      <p:sp>
        <p:nvSpPr>
          <p:cNvPr id="993" name="Google Shape;993;p28">
            <a:extLst>
              <a:ext uri="{FF2B5EF4-FFF2-40B4-BE49-F238E27FC236}">
                <a16:creationId xmlns:a16="http://schemas.microsoft.com/office/drawing/2014/main" id="{487ED2E6-A524-2A07-22DB-E88EFB4CCC42}"/>
              </a:ext>
            </a:extLst>
          </p:cNvPr>
          <p:cNvSpPr txBox="1">
            <a:spLocks noChangeArrowheads="1"/>
          </p:cNvSpPr>
          <p:nvPr/>
        </p:nvSpPr>
        <p:spPr bwMode="auto">
          <a:xfrm>
            <a:off x="8529638" y="1400175"/>
            <a:ext cx="13001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MUS Operation</a:t>
            </a:r>
          </a:p>
        </p:txBody>
      </p:sp>
      <p:sp>
        <p:nvSpPr>
          <p:cNvPr id="989" name="Google Shape;989;p28">
            <a:extLst>
              <a:ext uri="{FF2B5EF4-FFF2-40B4-BE49-F238E27FC236}">
                <a16:creationId xmlns:a16="http://schemas.microsoft.com/office/drawing/2014/main" id="{EE139CBB-0F1F-5029-A650-5709A33025ED}"/>
              </a:ext>
            </a:extLst>
          </p:cNvPr>
          <p:cNvSpPr>
            <a:spLocks noChangeArrowheads="1"/>
          </p:cNvSpPr>
          <p:nvPr/>
        </p:nvSpPr>
        <p:spPr bwMode="auto">
          <a:xfrm>
            <a:off x="8734425" y="1649413"/>
            <a:ext cx="873125" cy="242887"/>
          </a:xfrm>
          <a:prstGeom prst="rect">
            <a:avLst/>
          </a:prstGeom>
          <a:noFill/>
          <a:ln w="12700">
            <a:solidFill>
              <a:srgbClr val="000000"/>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indent="571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a:latin typeface="Calibri" panose="020F0502020204030204" pitchFamily="34" charset="0"/>
                <a:sym typeface="Calibri" panose="020F0502020204030204" pitchFamily="34" charset="0"/>
              </a:rPr>
              <a:t>Read</a:t>
            </a:r>
          </a:p>
        </p:txBody>
      </p:sp>
      <p:sp>
        <p:nvSpPr>
          <p:cNvPr id="994" name="Google Shape;994;p28">
            <a:extLst>
              <a:ext uri="{FF2B5EF4-FFF2-40B4-BE49-F238E27FC236}">
                <a16:creationId xmlns:a16="http://schemas.microsoft.com/office/drawing/2014/main" id="{0166B5F9-C84D-3336-0BA8-27034AF6A07E}"/>
              </a:ext>
            </a:extLst>
          </p:cNvPr>
          <p:cNvSpPr/>
          <p:nvPr/>
        </p:nvSpPr>
        <p:spPr>
          <a:xfrm>
            <a:off x="6335713" y="1643063"/>
            <a:ext cx="1916112" cy="600075"/>
          </a:xfrm>
          <a:prstGeom prst="roundRect">
            <a:avLst>
              <a:gd name="adj" fmla="val 16667"/>
            </a:avLst>
          </a:prstGeom>
          <a:noFill/>
          <a:ln w="12700" cap="flat" cmpd="sng">
            <a:solidFill>
              <a:srgbClr val="0E3160"/>
            </a:solidFill>
            <a:prstDash val="solid"/>
            <a:round/>
            <a:headEnd type="none" w="sm" len="sm"/>
            <a:tailEnd type="none" w="sm" len="sm"/>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100"/>
            </a:pPr>
            <a:r>
              <a:rPr lang="en-US" altLang="en-US" sz="1100" b="1">
                <a:latin typeface="Calibri" panose="020F0502020204030204" pitchFamily="34" charset="0"/>
                <a:sym typeface="Calibri" panose="020F0502020204030204" pitchFamily="34" charset="0"/>
              </a:rPr>
              <a:t>Improper Pointer:</a:t>
            </a:r>
          </a:p>
          <a:p>
            <a:pPr eaLnBrk="1" hangingPunct="1">
              <a:buSzPts val="1100"/>
            </a:pPr>
            <a:r>
              <a:rPr lang="en-US" altLang="en-US" sz="1100">
                <a:latin typeface="Calibri" panose="020F0502020204030204" pitchFamily="34" charset="0"/>
                <a:sym typeface="Calibri" panose="020F0502020204030204" pitchFamily="34" charset="0"/>
              </a:rPr>
              <a:t>Over Bounds</a:t>
            </a:r>
            <a:endParaRPr lang="en-US" altLang="en-US">
              <a:latin typeface="Calibri" panose="020F0502020204030204" pitchFamily="34" charset="0"/>
            </a:endParaRPr>
          </a:p>
          <a:p>
            <a:pPr eaLnBrk="1" hangingPunct="1">
              <a:buSzPts val="1100"/>
            </a:pPr>
            <a:r>
              <a:rPr lang="en-US" altLang="en-US" sz="1100">
                <a:latin typeface="Calibri" panose="020F0502020204030204" pitchFamily="34" charset="0"/>
                <a:sym typeface="Calibri" panose="020F0502020204030204" pitchFamily="34" charset="0"/>
              </a:rPr>
              <a:t>(for </a:t>
            </a:r>
            <a:r>
              <a:rPr lang="en-US" altLang="en-US" sz="1100">
                <a:latin typeface="Courier New" panose="02070309020205020404" pitchFamily="49" charset="0"/>
                <a:cs typeface="Courier New" panose="02070309020205020404" pitchFamily="49" charset="0"/>
                <a:sym typeface="Courier New" panose="02070309020205020404" pitchFamily="49" charset="0"/>
              </a:rPr>
              <a:t>s→s3→rrec.data[0]</a:t>
            </a:r>
            <a:r>
              <a:rPr lang="en-US" altLang="en-US" sz="1100">
                <a:latin typeface="Calibri" panose="020F0502020204030204" pitchFamily="34" charset="0"/>
                <a:sym typeface="Calibri" panose="020F0502020204030204" pitchFamily="34" charset="0"/>
              </a:rPr>
              <a:t>)</a:t>
            </a:r>
          </a:p>
        </p:txBody>
      </p:sp>
      <p:cxnSp>
        <p:nvCxnSpPr>
          <p:cNvPr id="995" name="Google Shape;995;p28">
            <a:extLst>
              <a:ext uri="{FF2B5EF4-FFF2-40B4-BE49-F238E27FC236}">
                <a16:creationId xmlns:a16="http://schemas.microsoft.com/office/drawing/2014/main" id="{6783AED0-DEAE-52F0-7DAC-C89CE1BB632D}"/>
              </a:ext>
            </a:extLst>
          </p:cNvPr>
          <p:cNvCxnSpPr>
            <a:cxnSpLocks/>
            <a:stCxn id="994" idx="3"/>
            <a:endCxn id="989" idx="1"/>
          </p:cNvCxnSpPr>
          <p:nvPr/>
        </p:nvCxnSpPr>
        <p:spPr bwMode="auto">
          <a:xfrm flipV="1">
            <a:off x="8251825" y="1771650"/>
            <a:ext cx="482600" cy="171450"/>
          </a:xfrm>
          <a:prstGeom prst="curvedConnector3">
            <a:avLst>
              <a:gd name="adj1" fmla="val 50000"/>
            </a:avLst>
          </a:prstGeom>
          <a:noFill/>
          <a:ln w="12700">
            <a:solidFill>
              <a:srgbClr val="0E3160"/>
            </a:solidFill>
            <a:round/>
            <a:headEnd type="none" w="sm" len="sm"/>
            <a:tailEnd type="triangle" w="med" len="med"/>
          </a:ln>
          <a:extLst>
            <a:ext uri="{909E8E84-426E-40DD-AFC4-6F175D3DCCD1}">
              <a14:hiddenFill xmlns:a14="http://schemas.microsoft.com/office/drawing/2010/main">
                <a:noFill/>
              </a14:hiddenFill>
            </a:ext>
          </a:extLst>
        </p:spPr>
      </p:cxnSp>
      <p:sp>
        <p:nvSpPr>
          <p:cNvPr id="90203" name="Google Shape;893;p26">
            <a:extLst>
              <a:ext uri="{FF2B5EF4-FFF2-40B4-BE49-F238E27FC236}">
                <a16:creationId xmlns:a16="http://schemas.microsoft.com/office/drawing/2014/main" id="{892B3144-0E2E-CA90-6D7F-F74ED7E17716}"/>
              </a:ext>
            </a:extLst>
          </p:cNvPr>
          <p:cNvSpPr txBox="1">
            <a:spLocks noGrp="1" noChangeArrowheads="1"/>
          </p:cNvSpPr>
          <p:nvPr>
            <p:ph type="title"/>
          </p:nvPr>
        </p:nvSpPr>
        <p:spPr>
          <a:xfrm>
            <a:off x="552450" y="6350"/>
            <a:ext cx="10515600" cy="1290638"/>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Description of Heartbleed</a:t>
            </a:r>
          </a:p>
        </p:txBody>
      </p:sp>
      <p:sp>
        <p:nvSpPr>
          <p:cNvPr id="49" name="Star: 4 Points 48">
            <a:extLst>
              <a:ext uri="{FF2B5EF4-FFF2-40B4-BE49-F238E27FC236}">
                <a16:creationId xmlns:a16="http://schemas.microsoft.com/office/drawing/2014/main" id="{24E2FD06-5C75-5D79-BA15-36E76A13185A}"/>
              </a:ext>
            </a:extLst>
          </p:cNvPr>
          <p:cNvSpPr/>
          <p:nvPr/>
        </p:nvSpPr>
        <p:spPr>
          <a:xfrm>
            <a:off x="1160463" y="29019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1" name="Star: 4 Points 50">
            <a:extLst>
              <a:ext uri="{FF2B5EF4-FFF2-40B4-BE49-F238E27FC236}">
                <a16:creationId xmlns:a16="http://schemas.microsoft.com/office/drawing/2014/main" id="{23637FBA-8782-9FFF-A085-AAF8909E96A9}"/>
              </a:ext>
            </a:extLst>
          </p:cNvPr>
          <p:cNvSpPr/>
          <p:nvPr/>
        </p:nvSpPr>
        <p:spPr>
          <a:xfrm>
            <a:off x="2782888" y="2919413"/>
            <a:ext cx="144462"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2" name="Star: 4 Points 51">
            <a:extLst>
              <a:ext uri="{FF2B5EF4-FFF2-40B4-BE49-F238E27FC236}">
                <a16:creationId xmlns:a16="http://schemas.microsoft.com/office/drawing/2014/main" id="{53C17025-0597-BD52-8446-1A89C5654320}"/>
              </a:ext>
            </a:extLst>
          </p:cNvPr>
          <p:cNvSpPr/>
          <p:nvPr/>
        </p:nvSpPr>
        <p:spPr>
          <a:xfrm>
            <a:off x="3579813" y="27368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3" name="Star: 4 Points 52">
            <a:extLst>
              <a:ext uri="{FF2B5EF4-FFF2-40B4-BE49-F238E27FC236}">
                <a16:creationId xmlns:a16="http://schemas.microsoft.com/office/drawing/2014/main" id="{64F29ED4-9299-F6B5-6683-D76F45E68C2D}"/>
              </a:ext>
            </a:extLst>
          </p:cNvPr>
          <p:cNvSpPr/>
          <p:nvPr/>
        </p:nvSpPr>
        <p:spPr>
          <a:xfrm>
            <a:off x="4551363" y="2892425"/>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4" name="Star: 4 Points 53">
            <a:extLst>
              <a:ext uri="{FF2B5EF4-FFF2-40B4-BE49-F238E27FC236}">
                <a16:creationId xmlns:a16="http://schemas.microsoft.com/office/drawing/2014/main" id="{7E696B71-37AB-12C4-F8D8-FF02B4A79A89}"/>
              </a:ext>
            </a:extLst>
          </p:cNvPr>
          <p:cNvSpPr/>
          <p:nvPr/>
        </p:nvSpPr>
        <p:spPr>
          <a:xfrm>
            <a:off x="5264150" y="2901950"/>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5" name="Star: 4 Points 54">
            <a:extLst>
              <a:ext uri="{FF2B5EF4-FFF2-40B4-BE49-F238E27FC236}">
                <a16:creationId xmlns:a16="http://schemas.microsoft.com/office/drawing/2014/main" id="{9AF29093-B966-312E-B4C9-C310386614C3}"/>
              </a:ext>
            </a:extLst>
          </p:cNvPr>
          <p:cNvSpPr/>
          <p:nvPr/>
        </p:nvSpPr>
        <p:spPr>
          <a:xfrm>
            <a:off x="1303338" y="4837113"/>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sp>
        <p:nvSpPr>
          <p:cNvPr id="56" name="Star: 4 Points 55">
            <a:extLst>
              <a:ext uri="{FF2B5EF4-FFF2-40B4-BE49-F238E27FC236}">
                <a16:creationId xmlns:a16="http://schemas.microsoft.com/office/drawing/2014/main" id="{C920925A-36C5-60AF-7A75-E1D932B27D11}"/>
              </a:ext>
            </a:extLst>
          </p:cNvPr>
          <p:cNvSpPr/>
          <p:nvPr/>
        </p:nvSpPr>
        <p:spPr>
          <a:xfrm>
            <a:off x="2463800" y="6503988"/>
            <a:ext cx="142875" cy="142875"/>
          </a:xfrm>
          <a:prstGeom prst="star4">
            <a:avLst/>
          </a:prstGeom>
          <a:solidFill>
            <a:srgbClr val="980000"/>
          </a:solidFill>
          <a:ln>
            <a:solidFill>
              <a:srgbClr val="9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olidFill>
                <a:schemeClr val="tx1"/>
              </a:solidFill>
              <a:sym typeface="Arial"/>
            </a:endParaRPr>
          </a:p>
        </p:txBody>
      </p:sp>
      <p:pic>
        <p:nvPicPr>
          <p:cNvPr id="3" name="Picture 2">
            <a:extLst>
              <a:ext uri="{FF2B5EF4-FFF2-40B4-BE49-F238E27FC236}">
                <a16:creationId xmlns:a16="http://schemas.microsoft.com/office/drawing/2014/main" id="{5CE45432-FE4C-106A-C61F-371292BA4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8" y="3678238"/>
            <a:ext cx="5991225" cy="28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 name="Google Shape;514;p4">
            <a:extLst>
              <a:ext uri="{FF2B5EF4-FFF2-40B4-BE49-F238E27FC236}">
                <a16:creationId xmlns:a16="http://schemas.microsoft.com/office/drawing/2014/main" id="{4B1C1B3F-81A0-AD75-0334-D0ECCB2784DF}"/>
              </a:ext>
            </a:extLst>
          </p:cNvPr>
          <p:cNvGraphicFramePr/>
          <p:nvPr/>
        </p:nvGraphicFramePr>
        <p:xfrm>
          <a:off x="527050" y="4295775"/>
          <a:ext cx="4903788" cy="750944"/>
        </p:xfrm>
        <a:graphic>
          <a:graphicData uri="http://schemas.openxmlformats.org/drawingml/2006/table">
            <a:tbl>
              <a:tblPr>
                <a:noFill/>
              </a:tblPr>
              <a:tblGrid>
                <a:gridCol w="1084878">
                  <a:extLst>
                    <a:ext uri="{9D8B030D-6E8A-4147-A177-3AD203B41FA5}">
                      <a16:colId xmlns:a16="http://schemas.microsoft.com/office/drawing/2014/main" val="20000"/>
                    </a:ext>
                  </a:extLst>
                </a:gridCol>
                <a:gridCol w="1907280">
                  <a:extLst>
                    <a:ext uri="{9D8B030D-6E8A-4147-A177-3AD203B41FA5}">
                      <a16:colId xmlns:a16="http://schemas.microsoft.com/office/drawing/2014/main" val="20001"/>
                    </a:ext>
                  </a:extLst>
                </a:gridCol>
                <a:gridCol w="1188003">
                  <a:extLst>
                    <a:ext uri="{9D8B030D-6E8A-4147-A177-3AD203B41FA5}">
                      <a16:colId xmlns:a16="http://schemas.microsoft.com/office/drawing/2014/main" val="20002"/>
                    </a:ext>
                  </a:extLst>
                </a:gridCol>
                <a:gridCol w="723627">
                  <a:extLst>
                    <a:ext uri="{9D8B030D-6E8A-4147-A177-3AD203B41FA5}">
                      <a16:colId xmlns:a16="http://schemas.microsoft.com/office/drawing/2014/main" val="20003"/>
                    </a:ext>
                  </a:extLst>
                </a:gridCol>
              </a:tblGrid>
              <a:tr h="167584">
                <a:tc gridSpan="3">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latin typeface="Calibri"/>
                          <a:ea typeface="Calibri"/>
                          <a:cs typeface="Calibri"/>
                          <a:sym typeface="Calibri"/>
                        </a:rPr>
                        <a:t>Operation</a:t>
                      </a:r>
                      <a:endParaRPr sz="1100" b="0" u="none" strike="noStrike" cap="none"/>
                    </a:p>
                  </a:txBody>
                  <a:tcPr marL="0" marR="0" marT="0" marB="0"/>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100" b="0" u="none" strike="noStrike" cap="none">
                          <a:latin typeface="Calibri"/>
                          <a:ea typeface="Calibri"/>
                          <a:cs typeface="Calibri"/>
                          <a:sym typeface="Calibri"/>
                        </a:rPr>
                        <a:t>Object</a:t>
                      </a:r>
                      <a:endParaRPr sz="1100" b="0" u="none" strike="noStrike" cap="none">
                        <a:latin typeface="Calibri"/>
                        <a:ea typeface="Calibri"/>
                        <a:cs typeface="Calibri"/>
                        <a:sym typeface="Calibri"/>
                      </a:endParaRPr>
                    </a:p>
                  </a:txBody>
                  <a:tcPr marL="0" marR="0" marT="0" marB="0"/>
                </a:tc>
                <a:extLst>
                  <a:ext uri="{0D108BD9-81ED-4DB2-BD59-A6C34878D82A}">
                    <a16:rowId xmlns:a16="http://schemas.microsoft.com/office/drawing/2014/main" val="10000"/>
                  </a:ext>
                </a:extLst>
              </a:tr>
              <a:tr h="583304">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Mechanism:</a:t>
                      </a:r>
                      <a:endParaRPr sz="1100" b="0" u="none" strike="noStrike" cap="none"/>
                    </a:p>
                    <a:p>
                      <a:pPr marL="228600" marR="0" lvl="0" indent="-13716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Sequential</a:t>
                      </a:r>
                      <a:endParaRPr sz="1100" b="0" u="none" strike="noStrike" cap="none"/>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Source Code: </a:t>
                      </a:r>
                      <a:endParaRPr sz="1100" b="0" u="none" strike="noStrike" cap="none">
                        <a:solidFill>
                          <a:schemeClr val="dk1"/>
                        </a:solidFill>
                        <a:latin typeface="Calibri"/>
                        <a:ea typeface="Calibri"/>
                        <a:cs typeface="Calibri"/>
                        <a:sym typeface="Calibri"/>
                      </a:endParaRPr>
                    </a:p>
                    <a:p>
                      <a:pPr marL="228600" marR="0" lvl="0" indent="-131761"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Codebase </a:t>
                      </a:r>
                      <a:r>
                        <a:rPr lang="en-US" sz="1100" b="0" i="0" u="none" strike="noStrike" cap="none">
                          <a:solidFill>
                            <a:srgbClr val="000000"/>
                          </a:solidFill>
                          <a:latin typeface="Calibri"/>
                          <a:ea typeface="Calibri"/>
                          <a:cs typeface="Calibri"/>
                          <a:sym typeface="Calibri"/>
                        </a:rPr>
                        <a:t>(</a:t>
                      </a:r>
                      <a:r>
                        <a:rPr lang="en-US" sz="1100" b="0" i="0" u="none" strike="noStrike" cap="none">
                          <a:solidFill>
                            <a:srgbClr val="000000"/>
                          </a:solidFill>
                          <a:latin typeface="Courier New"/>
                          <a:ea typeface="Courier New"/>
                          <a:cs typeface="Courier New"/>
                          <a:sym typeface="Courier New"/>
                        </a:rPr>
                        <a:t>d1_both.c </a:t>
                      </a:r>
                      <a:r>
                        <a:rPr lang="en-US" sz="1100" b="0" i="0" u="none" strike="noStrike" cap="none">
                          <a:solidFill>
                            <a:srgbClr val="000000"/>
                          </a:solidFill>
                          <a:latin typeface="Calibri"/>
                          <a:ea typeface="Calibri"/>
                          <a:cs typeface="Calibri"/>
                          <a:sym typeface="Calibri"/>
                        </a:rPr>
                        <a:t>and</a:t>
                      </a:r>
                      <a:r>
                        <a:rPr lang="en-US" sz="1100" b="0" i="0" u="none" strike="noStrike" cap="none">
                          <a:solidFill>
                            <a:srgbClr val="000000"/>
                          </a:solidFill>
                          <a:latin typeface="Courier New"/>
                          <a:ea typeface="Courier New"/>
                          <a:cs typeface="Courier New"/>
                          <a:sym typeface="Courier New"/>
                        </a:rPr>
                        <a:t> tl_lib.c</a:t>
                      </a:r>
                      <a:r>
                        <a:rPr lang="en-US" sz="1100" b="0" i="0" u="none" strike="noStrike" cap="none">
                          <a:solidFill>
                            <a:srgbClr val="000000"/>
                          </a:solidFill>
                          <a:latin typeface="Calibri"/>
                          <a:ea typeface="Calibri"/>
                          <a:cs typeface="Calibri"/>
                          <a:sym typeface="Calibri"/>
                        </a:rPr>
                        <a:t>)</a:t>
                      </a:r>
                      <a:endParaRPr sz="1100" b="0" u="none" strike="noStrike" cap="none">
                        <a:solidFill>
                          <a:schemeClr val="dk1"/>
                        </a:solidFill>
                        <a:latin typeface="Calibri"/>
                        <a:ea typeface="Calibri"/>
                        <a:cs typeface="Calibri"/>
                        <a:sym typeface="Calibri"/>
                      </a:endParaRPr>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a:solidFill>
                            <a:schemeClr val="dk1"/>
                          </a:solidFill>
                          <a:latin typeface="Calibri"/>
                          <a:ea typeface="Calibri"/>
                          <a:cs typeface="Calibri"/>
                          <a:sym typeface="Calibri"/>
                        </a:rPr>
                        <a:t>Execution Space:</a:t>
                      </a:r>
                      <a:endParaRPr sz="1100" b="0" u="none" strike="noStrike" cap="none">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a:solidFill>
                            <a:schemeClr val="dk1"/>
                          </a:solidFill>
                          <a:latin typeface="Calibri"/>
                          <a:ea typeface="Calibri"/>
                          <a:cs typeface="Calibri"/>
                          <a:sym typeface="Calibri"/>
                        </a:rPr>
                        <a:t>Userland</a:t>
                      </a:r>
                      <a:endParaRPr sz="1100" b="0" u="none" strike="noStrike" cap="none"/>
                    </a:p>
                  </a:txBody>
                  <a:tcPr marL="0" marR="0" marT="0" marB="0"/>
                </a:tc>
                <a:tc>
                  <a:txBody>
                    <a:bodyPr/>
                    <a:lstStyle/>
                    <a:p>
                      <a:pPr marL="53975" marR="0" lvl="0" indent="0" algn="l" rtl="0">
                        <a:lnSpc>
                          <a:spcPct val="100000"/>
                        </a:lnSpc>
                        <a:spcBef>
                          <a:spcPts val="0"/>
                        </a:spcBef>
                        <a:spcAft>
                          <a:spcPts val="0"/>
                        </a:spcAft>
                        <a:buClr>
                          <a:schemeClr val="dk1"/>
                        </a:buClr>
                        <a:buSzPts val="1100"/>
                        <a:buFont typeface="Arial"/>
                        <a:buNone/>
                      </a:pPr>
                      <a:r>
                        <a:rPr lang="en-US" sz="1100" b="0" u="none" strike="noStrike" cap="none" dirty="0">
                          <a:solidFill>
                            <a:schemeClr val="dk1"/>
                          </a:solidFill>
                          <a:latin typeface="Calibri"/>
                          <a:ea typeface="Calibri"/>
                          <a:cs typeface="Calibri"/>
                          <a:sym typeface="Calibri"/>
                        </a:rPr>
                        <a:t>Location:</a:t>
                      </a:r>
                      <a:endParaRPr sz="1100" b="0" u="none" strike="noStrike" cap="none" dirty="0">
                        <a:solidFill>
                          <a:schemeClr val="dk1"/>
                        </a:solidFill>
                        <a:latin typeface="Calibri"/>
                        <a:ea typeface="Calibri"/>
                        <a:cs typeface="Calibri"/>
                        <a:sym typeface="Calibri"/>
                      </a:endParaRPr>
                    </a:p>
                    <a:p>
                      <a:pPr marL="230186" marR="0" lvl="0" indent="-133350" algn="l" rtl="0">
                        <a:lnSpc>
                          <a:spcPct val="100000"/>
                        </a:lnSpc>
                        <a:spcBef>
                          <a:spcPts val="0"/>
                        </a:spcBef>
                        <a:spcAft>
                          <a:spcPts val="0"/>
                        </a:spcAft>
                        <a:buClr>
                          <a:schemeClr val="dk1"/>
                        </a:buClr>
                        <a:buSzPts val="1100"/>
                        <a:buFont typeface="Arial"/>
                        <a:buChar char="•"/>
                      </a:pPr>
                      <a:r>
                        <a:rPr lang="en-US" sz="1100" b="0" u="none" strike="noStrike" cap="none" dirty="0">
                          <a:solidFill>
                            <a:schemeClr val="dk1"/>
                          </a:solidFill>
                          <a:latin typeface="Calibri"/>
                          <a:ea typeface="Calibri"/>
                          <a:cs typeface="Calibri"/>
                          <a:sym typeface="Calibri"/>
                        </a:rPr>
                        <a:t>Heap</a:t>
                      </a:r>
                      <a:endParaRPr sz="1100" b="0" u="none" strike="noStrike" cap="none" dirty="0">
                        <a:solidFill>
                          <a:schemeClr val="dk1"/>
                        </a:solidFill>
                        <a:latin typeface="Calibri"/>
                        <a:ea typeface="Calibri"/>
                        <a:cs typeface="Calibri"/>
                        <a:sym typeface="Calibri"/>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53"/>
                                        </p:tgtEl>
                                        <p:attrNameLst>
                                          <p:attrName>style.visibility</p:attrName>
                                        </p:attrNameLst>
                                      </p:cBhvr>
                                      <p:to>
                                        <p:strVal val="visible"/>
                                      </p:to>
                                    </p:set>
                                    <p:animEffect transition="in" filter="fade">
                                      <p:cBhvr>
                                        <p:cTn id="9" dur="1000"/>
                                        <p:tgtEl>
                                          <p:spTgt spid="953"/>
                                        </p:tgtEl>
                                      </p:cBhvr>
                                    </p:animEffect>
                                  </p:childTnLst>
                                </p:cTn>
                              </p:par>
                              <p:par>
                                <p:cTn id="10" presetID="10" presetClass="entr" presetSubtype="0" fill="hold" nodeType="withEffect">
                                  <p:stCondLst>
                                    <p:cond delay="0"/>
                                  </p:stCondLst>
                                  <p:childTnLst>
                                    <p:set>
                                      <p:cBhvr>
                                        <p:cTn id="11" dur="1" fill="hold">
                                          <p:stCondLst>
                                            <p:cond delay="0"/>
                                          </p:stCondLst>
                                        </p:cTn>
                                        <p:tgtEl>
                                          <p:spTgt spid="954"/>
                                        </p:tgtEl>
                                        <p:attrNameLst>
                                          <p:attrName>style.visibility</p:attrName>
                                        </p:attrNameLst>
                                      </p:cBhvr>
                                      <p:to>
                                        <p:strVal val="visible"/>
                                      </p:to>
                                    </p:set>
                                    <p:animEffect transition="in" filter="fade">
                                      <p:cBhvr>
                                        <p:cTn id="12" dur="1000"/>
                                        <p:tgtEl>
                                          <p:spTgt spid="954"/>
                                        </p:tgtEl>
                                      </p:cBhvr>
                                    </p:animEffect>
                                  </p:childTnLst>
                                </p:cTn>
                              </p:par>
                              <p:par>
                                <p:cTn id="13" presetID="10" presetClass="entr" presetSubtype="0" fill="hold" nodeType="withEffect">
                                  <p:stCondLst>
                                    <p:cond delay="0"/>
                                  </p:stCondLst>
                                  <p:childTnLst>
                                    <p:set>
                                      <p:cBhvr>
                                        <p:cTn id="14" dur="1" fill="hold">
                                          <p:stCondLst>
                                            <p:cond delay="0"/>
                                          </p:stCondLst>
                                        </p:cTn>
                                        <p:tgtEl>
                                          <p:spTgt spid="955"/>
                                        </p:tgtEl>
                                        <p:attrNameLst>
                                          <p:attrName>style.visibility</p:attrName>
                                        </p:attrNameLst>
                                      </p:cBhvr>
                                      <p:to>
                                        <p:strVal val="visible"/>
                                      </p:to>
                                    </p:set>
                                    <p:animEffect transition="in" filter="fade">
                                      <p:cBhvr>
                                        <p:cTn id="15" dur="1000"/>
                                        <p:tgtEl>
                                          <p:spTgt spid="955"/>
                                        </p:tgtEl>
                                      </p:cBhvr>
                                    </p:animEffect>
                                  </p:childTnLst>
                                </p:cTn>
                              </p:par>
                              <p:par>
                                <p:cTn id="16" presetID="10" presetClass="entr" presetSubtype="0" fill="hold" nodeType="withEffect">
                                  <p:stCondLst>
                                    <p:cond delay="0"/>
                                  </p:stCondLst>
                                  <p:childTnLst>
                                    <p:set>
                                      <p:cBhvr>
                                        <p:cTn id="17" dur="1" fill="hold">
                                          <p:stCondLst>
                                            <p:cond delay="0"/>
                                          </p:stCondLst>
                                        </p:cTn>
                                        <p:tgtEl>
                                          <p:spTgt spid="958"/>
                                        </p:tgtEl>
                                        <p:attrNameLst>
                                          <p:attrName>style.visibility</p:attrName>
                                        </p:attrNameLst>
                                      </p:cBhvr>
                                      <p:to>
                                        <p:strVal val="visible"/>
                                      </p:to>
                                    </p:set>
                                    <p:animEffect transition="in" filter="fade">
                                      <p:cBhvr>
                                        <p:cTn id="18" dur="1000"/>
                                        <p:tgtEl>
                                          <p:spTgt spid="958"/>
                                        </p:tgtEl>
                                      </p:cBhvr>
                                    </p:animEffect>
                                  </p:childTnLst>
                                </p:cTn>
                              </p:par>
                              <p:par>
                                <p:cTn id="19" presetID="10" presetClass="entr" presetSubtype="0" fill="hold" nodeType="withEffect">
                                  <p:stCondLst>
                                    <p:cond delay="0"/>
                                  </p:stCondLst>
                                  <p:childTnLst>
                                    <p:set>
                                      <p:cBhvr>
                                        <p:cTn id="20" dur="1" fill="hold">
                                          <p:stCondLst>
                                            <p:cond delay="0"/>
                                          </p:stCondLst>
                                        </p:cTn>
                                        <p:tgtEl>
                                          <p:spTgt spid="960"/>
                                        </p:tgtEl>
                                        <p:attrNameLst>
                                          <p:attrName>style.visibility</p:attrName>
                                        </p:attrNameLst>
                                      </p:cBhvr>
                                      <p:to>
                                        <p:strVal val="visible"/>
                                      </p:to>
                                    </p:set>
                                    <p:animEffect transition="in" filter="fade">
                                      <p:cBhvr>
                                        <p:cTn id="21" dur="1000"/>
                                        <p:tgtEl>
                                          <p:spTgt spid="960"/>
                                        </p:tgtEl>
                                      </p:cBhvr>
                                    </p:animEffect>
                                  </p:childTnLst>
                                </p:cTn>
                              </p:par>
                              <p:par>
                                <p:cTn id="22" presetID="10" presetClass="entr" presetSubtype="0" fill="hold" nodeType="withEffect">
                                  <p:stCondLst>
                                    <p:cond delay="0"/>
                                  </p:stCondLst>
                                  <p:childTnLst>
                                    <p:set>
                                      <p:cBhvr>
                                        <p:cTn id="23" dur="1" fill="hold">
                                          <p:stCondLst>
                                            <p:cond delay="0"/>
                                          </p:stCondLst>
                                        </p:cTn>
                                        <p:tgtEl>
                                          <p:spTgt spid="961"/>
                                        </p:tgtEl>
                                        <p:attrNameLst>
                                          <p:attrName>style.visibility</p:attrName>
                                        </p:attrNameLst>
                                      </p:cBhvr>
                                      <p:to>
                                        <p:strVal val="visible"/>
                                      </p:to>
                                    </p:set>
                                    <p:animEffect transition="in" filter="fade">
                                      <p:cBhvr>
                                        <p:cTn id="24" dur="1000"/>
                                        <p:tgtEl>
                                          <p:spTgt spid="961"/>
                                        </p:tgtEl>
                                      </p:cBhvr>
                                    </p:animEffect>
                                  </p:childTnLst>
                                </p:cTn>
                              </p:par>
                              <p:par>
                                <p:cTn id="25" presetID="10" presetClass="entr" presetSubtype="0" fill="hold" nodeType="withEffect">
                                  <p:stCondLst>
                                    <p:cond delay="0"/>
                                  </p:stCondLst>
                                  <p:childTnLst>
                                    <p:set>
                                      <p:cBhvr>
                                        <p:cTn id="26" dur="1" fill="hold">
                                          <p:stCondLst>
                                            <p:cond delay="0"/>
                                          </p:stCondLst>
                                        </p:cTn>
                                        <p:tgtEl>
                                          <p:spTgt spid="956"/>
                                        </p:tgtEl>
                                        <p:attrNameLst>
                                          <p:attrName>style.visibility</p:attrName>
                                        </p:attrNameLst>
                                      </p:cBhvr>
                                      <p:to>
                                        <p:strVal val="visible"/>
                                      </p:to>
                                    </p:set>
                                    <p:animEffect transition="in" filter="fade">
                                      <p:cBhvr>
                                        <p:cTn id="27" dur="1000"/>
                                        <p:tgtEl>
                                          <p:spTgt spid="956"/>
                                        </p:tgtEl>
                                      </p:cBhvr>
                                    </p:animEffect>
                                  </p:childTnLst>
                                </p:cTn>
                              </p:par>
                              <p:par>
                                <p:cTn id="28" presetID="10" presetClass="entr" presetSubtype="0" fill="hold" nodeType="withEffect">
                                  <p:stCondLst>
                                    <p:cond delay="0"/>
                                  </p:stCondLst>
                                  <p:childTnLst>
                                    <p:set>
                                      <p:cBhvr>
                                        <p:cTn id="29" dur="1" fill="hold">
                                          <p:stCondLst>
                                            <p:cond delay="0"/>
                                          </p:stCondLst>
                                        </p:cTn>
                                        <p:tgtEl>
                                          <p:spTgt spid="959"/>
                                        </p:tgtEl>
                                        <p:attrNameLst>
                                          <p:attrName>style.visibility</p:attrName>
                                        </p:attrNameLst>
                                      </p:cBhvr>
                                      <p:to>
                                        <p:strVal val="visible"/>
                                      </p:to>
                                    </p:set>
                                    <p:animEffect transition="in" filter="fade">
                                      <p:cBhvr>
                                        <p:cTn id="30" dur="1000"/>
                                        <p:tgtEl>
                                          <p:spTgt spid="959"/>
                                        </p:tgtEl>
                                      </p:cBhvr>
                                    </p:animEffect>
                                  </p:childTnLst>
                                </p:cTn>
                              </p:par>
                              <p:par>
                                <p:cTn id="31" presetID="10" presetClass="entr" presetSubtype="0" fill="hold" nodeType="withEffect">
                                  <p:stCondLst>
                                    <p:cond delay="0"/>
                                  </p:stCondLst>
                                  <p:childTnLst>
                                    <p:set>
                                      <p:cBhvr>
                                        <p:cTn id="32" dur="1" fill="hold">
                                          <p:stCondLst>
                                            <p:cond delay="0"/>
                                          </p:stCondLst>
                                        </p:cTn>
                                        <p:tgtEl>
                                          <p:spTgt spid="962"/>
                                        </p:tgtEl>
                                        <p:attrNameLst>
                                          <p:attrName>style.visibility</p:attrName>
                                        </p:attrNameLst>
                                      </p:cBhvr>
                                      <p:to>
                                        <p:strVal val="visible"/>
                                      </p:to>
                                    </p:set>
                                    <p:animEffect transition="in" filter="fade">
                                      <p:cBhvr>
                                        <p:cTn id="33" dur="1000"/>
                                        <p:tgtEl>
                                          <p:spTgt spid="962"/>
                                        </p:tgtEl>
                                      </p:cBhvr>
                                    </p:animEffect>
                                  </p:childTnLst>
                                </p:cTn>
                              </p:par>
                              <p:par>
                                <p:cTn id="34" presetID="10" presetClass="entr" presetSubtype="0" fill="hold" nodeType="withEffect">
                                  <p:stCondLst>
                                    <p:cond delay="0"/>
                                  </p:stCondLst>
                                  <p:childTnLst>
                                    <p:set>
                                      <p:cBhvr>
                                        <p:cTn id="35" dur="1" fill="hold">
                                          <p:stCondLst>
                                            <p:cond delay="0"/>
                                          </p:stCondLst>
                                        </p:cTn>
                                        <p:tgtEl>
                                          <p:spTgt spid="957"/>
                                        </p:tgtEl>
                                        <p:attrNameLst>
                                          <p:attrName>style.visibility</p:attrName>
                                        </p:attrNameLst>
                                      </p:cBhvr>
                                      <p:to>
                                        <p:strVal val="visible"/>
                                      </p:to>
                                    </p:set>
                                    <p:animEffect transition="in" filter="fade">
                                      <p:cBhvr>
                                        <p:cTn id="36" dur="1000"/>
                                        <p:tgtEl>
                                          <p:spTgt spid="95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16"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499"/>
                                          </p:stCondLst>
                                        </p:cTn>
                                        <p:tgtEl>
                                          <p:spTgt spid="49"/>
                                        </p:tgtEl>
                                        <p:attrNameLst>
                                          <p:attrName>style.visibility</p:attrName>
                                        </p:attrNameLst>
                                      </p:cBhvr>
                                      <p:to>
                                        <p:strVal val="hidden"/>
                                      </p:to>
                                    </p:set>
                                  </p:childTnLst>
                                </p:cTn>
                              </p:par>
                              <p:par>
                                <p:cTn id="47" presetID="23" presetClass="entr" presetSubtype="16"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nodeType="clickEffect">
                                  <p:stCondLst>
                                    <p:cond delay="0"/>
                                  </p:stCondLst>
                                  <p:childTnLst>
                                    <p:set>
                                      <p:cBhvr>
                                        <p:cTn id="54" dur="1" fill="hold">
                                          <p:stCondLst>
                                            <p:cond delay="499"/>
                                          </p:stCondLst>
                                        </p:cTn>
                                        <p:tgtEl>
                                          <p:spTgt spid="51"/>
                                        </p:tgtEl>
                                        <p:attrNameLst>
                                          <p:attrName>style.visibility</p:attrName>
                                        </p:attrNameLst>
                                      </p:cBhvr>
                                      <p:to>
                                        <p:strVal val="hidden"/>
                                      </p:to>
                                    </p:set>
                                  </p:childTnLst>
                                </p:cTn>
                              </p:par>
                              <p:par>
                                <p:cTn id="55" presetID="23" presetClass="entr" presetSubtype="16"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499"/>
                                          </p:stCondLst>
                                        </p:cTn>
                                        <p:tgtEl>
                                          <p:spTgt spid="52"/>
                                        </p:tgtEl>
                                        <p:attrNameLst>
                                          <p:attrName>style.visibility</p:attrName>
                                        </p:attrNameLst>
                                      </p:cBhvr>
                                      <p:to>
                                        <p:strVal val="hidden"/>
                                      </p:to>
                                    </p:set>
                                  </p:childTnLst>
                                </p:cTn>
                              </p:par>
                            </p:childTnLst>
                          </p:cTn>
                        </p:par>
                        <p:par>
                          <p:cTn id="63" fill="hold" nodeType="afterGroup">
                            <p:stCondLst>
                              <p:cond delay="500"/>
                            </p:stCondLst>
                            <p:childTnLst>
                              <p:par>
                                <p:cTn id="64" presetID="23" presetClass="entr" presetSubtype="16" fill="hold" nodeType="after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p:cTn id="70" dur="500" fill="hold"/>
                                        <p:tgtEl>
                                          <p:spTgt spid="54"/>
                                        </p:tgtEl>
                                        <p:attrNameLst>
                                          <p:attrName>ppt_w</p:attrName>
                                        </p:attrNameLst>
                                      </p:cBhvr>
                                      <p:tavLst>
                                        <p:tav tm="0">
                                          <p:val>
                                            <p:fltVal val="0"/>
                                          </p:val>
                                        </p:tav>
                                        <p:tav tm="100000">
                                          <p:val>
                                            <p:strVal val="#ppt_w"/>
                                          </p:val>
                                        </p:tav>
                                      </p:tavLst>
                                    </p:anim>
                                    <p:anim calcmode="lin" valueType="num">
                                      <p:cBhvr>
                                        <p:cTn id="71" dur="500" fill="hold"/>
                                        <p:tgtEl>
                                          <p:spTgt spid="54"/>
                                        </p:tgtEl>
                                        <p:attrNameLst>
                                          <p:attrName>ppt_h</p:attrName>
                                        </p:attrNameLst>
                                      </p:cBhvr>
                                      <p:tavLst>
                                        <p:tav tm="0">
                                          <p:val>
                                            <p:fltVal val="0"/>
                                          </p:val>
                                        </p:tav>
                                        <p:tav tm="100000">
                                          <p:val>
                                            <p:strVal val="#ppt_h"/>
                                          </p:val>
                                        </p:tav>
                                      </p:tavLst>
                                    </p:anim>
                                  </p:childTnLst>
                                </p:cTn>
                              </p:par>
                              <p:par>
                                <p:cTn id="72" presetID="1" presetClass="exit" presetSubtype="0" fill="hold" nodeType="withEffect">
                                  <p:stCondLst>
                                    <p:cond delay="0"/>
                                  </p:stCondLst>
                                  <p:childTnLst>
                                    <p:set>
                                      <p:cBhvr>
                                        <p:cTn id="73" dur="1" fill="hold">
                                          <p:stCondLst>
                                            <p:cond delay="499"/>
                                          </p:stCondLst>
                                        </p:cTn>
                                        <p:tgtEl>
                                          <p:spTgt spid="5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499"/>
                                          </p:stCondLst>
                                        </p:cTn>
                                        <p:tgtEl>
                                          <p:spTgt spid="53"/>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nodeType="clickEffect">
                                  <p:stCondLst>
                                    <p:cond delay="0"/>
                                  </p:stCondLst>
                                  <p:childTnLst>
                                    <p:set>
                                      <p:cBhvr>
                                        <p:cTn id="79" dur="1" fill="hold">
                                          <p:stCondLst>
                                            <p:cond delay="0"/>
                                          </p:stCondLst>
                                        </p:cTn>
                                        <p:tgtEl>
                                          <p:spTgt spid="973"/>
                                        </p:tgtEl>
                                        <p:attrNameLst>
                                          <p:attrName>style.visibility</p:attrName>
                                        </p:attrNameLst>
                                      </p:cBhvr>
                                      <p:to>
                                        <p:strVal val="visible"/>
                                      </p:to>
                                    </p:set>
                                    <p:animEffect transition="in" filter="fade">
                                      <p:cBhvr>
                                        <p:cTn id="80" dur="500"/>
                                        <p:tgtEl>
                                          <p:spTgt spid="973"/>
                                        </p:tgtEl>
                                      </p:cBhvr>
                                    </p:animEffect>
                                  </p:childTnLst>
                                </p:cTn>
                              </p:par>
                              <p:par>
                                <p:cTn id="81" presetID="10" presetClass="entr" presetSubtype="0" fill="hold" nodeType="withEffect">
                                  <p:stCondLst>
                                    <p:cond delay="0"/>
                                  </p:stCondLst>
                                  <p:childTnLst>
                                    <p:set>
                                      <p:cBhvr>
                                        <p:cTn id="82" dur="1" fill="hold">
                                          <p:stCondLst>
                                            <p:cond delay="0"/>
                                          </p:stCondLst>
                                        </p:cTn>
                                        <p:tgtEl>
                                          <p:spTgt spid="975"/>
                                        </p:tgtEl>
                                        <p:attrNameLst>
                                          <p:attrName>style.visibility</p:attrName>
                                        </p:attrNameLst>
                                      </p:cBhvr>
                                      <p:to>
                                        <p:strVal val="visible"/>
                                      </p:to>
                                    </p:set>
                                    <p:animEffect transition="in" filter="fade">
                                      <p:cBhvr>
                                        <p:cTn id="83" dur="500"/>
                                        <p:tgtEl>
                                          <p:spTgt spid="975"/>
                                        </p:tgtEl>
                                      </p:cBhvr>
                                    </p:animEffect>
                                  </p:childTnLst>
                                </p:cTn>
                              </p:par>
                              <p:par>
                                <p:cTn id="84" presetID="10" presetClass="entr" presetSubtype="0" fill="hold" nodeType="withEffect">
                                  <p:stCondLst>
                                    <p:cond delay="0"/>
                                  </p:stCondLst>
                                  <p:childTnLst>
                                    <p:set>
                                      <p:cBhvr>
                                        <p:cTn id="85" dur="1" fill="hold">
                                          <p:stCondLst>
                                            <p:cond delay="0"/>
                                          </p:stCondLst>
                                        </p:cTn>
                                        <p:tgtEl>
                                          <p:spTgt spid="978"/>
                                        </p:tgtEl>
                                        <p:attrNameLst>
                                          <p:attrName>style.visibility</p:attrName>
                                        </p:attrNameLst>
                                      </p:cBhvr>
                                      <p:to>
                                        <p:strVal val="visible"/>
                                      </p:to>
                                    </p:set>
                                    <p:animEffect transition="in" filter="fade">
                                      <p:cBhvr>
                                        <p:cTn id="86" dur="500"/>
                                        <p:tgtEl>
                                          <p:spTgt spid="978"/>
                                        </p:tgtEl>
                                      </p:cBhvr>
                                    </p:animEffect>
                                  </p:childTnLst>
                                </p:cTn>
                              </p:par>
                              <p:par>
                                <p:cTn id="87" presetID="10" presetClass="entr" presetSubtype="0" fill="hold" nodeType="withEffect">
                                  <p:stCondLst>
                                    <p:cond delay="0"/>
                                  </p:stCondLst>
                                  <p:childTnLst>
                                    <p:set>
                                      <p:cBhvr>
                                        <p:cTn id="88" dur="1" fill="hold">
                                          <p:stCondLst>
                                            <p:cond delay="0"/>
                                          </p:stCondLst>
                                        </p:cTn>
                                        <p:tgtEl>
                                          <p:spTgt spid="980"/>
                                        </p:tgtEl>
                                        <p:attrNameLst>
                                          <p:attrName>style.visibility</p:attrName>
                                        </p:attrNameLst>
                                      </p:cBhvr>
                                      <p:to>
                                        <p:strVal val="visible"/>
                                      </p:to>
                                    </p:set>
                                    <p:animEffect transition="in" filter="fade">
                                      <p:cBhvr>
                                        <p:cTn id="89" dur="500"/>
                                        <p:tgtEl>
                                          <p:spTgt spid="980"/>
                                        </p:tgtEl>
                                      </p:cBhvr>
                                    </p:animEffect>
                                  </p:childTnLst>
                                </p:cTn>
                              </p:par>
                              <p:par>
                                <p:cTn id="90" presetID="10" presetClass="entr" presetSubtype="0" fill="hold" nodeType="withEffect">
                                  <p:stCondLst>
                                    <p:cond delay="0"/>
                                  </p:stCondLst>
                                  <p:childTnLst>
                                    <p:set>
                                      <p:cBhvr>
                                        <p:cTn id="91" dur="1" fill="hold">
                                          <p:stCondLst>
                                            <p:cond delay="0"/>
                                          </p:stCondLst>
                                        </p:cTn>
                                        <p:tgtEl>
                                          <p:spTgt spid="981"/>
                                        </p:tgtEl>
                                        <p:attrNameLst>
                                          <p:attrName>style.visibility</p:attrName>
                                        </p:attrNameLst>
                                      </p:cBhvr>
                                      <p:to>
                                        <p:strVal val="visible"/>
                                      </p:to>
                                    </p:set>
                                    <p:animEffect transition="in" filter="fade">
                                      <p:cBhvr>
                                        <p:cTn id="92" dur="500"/>
                                        <p:tgtEl>
                                          <p:spTgt spid="981"/>
                                        </p:tgtEl>
                                      </p:cBhvr>
                                    </p:animEffect>
                                  </p:childTnLst>
                                </p:cTn>
                              </p:par>
                              <p:par>
                                <p:cTn id="93" presetID="10" presetClass="entr" presetSubtype="0" fill="hold" nodeType="withEffect">
                                  <p:stCondLst>
                                    <p:cond delay="0"/>
                                  </p:stCondLst>
                                  <p:childTnLst>
                                    <p:set>
                                      <p:cBhvr>
                                        <p:cTn id="94" dur="1" fill="hold">
                                          <p:stCondLst>
                                            <p:cond delay="0"/>
                                          </p:stCondLst>
                                        </p:cTn>
                                        <p:tgtEl>
                                          <p:spTgt spid="976"/>
                                        </p:tgtEl>
                                        <p:attrNameLst>
                                          <p:attrName>style.visibility</p:attrName>
                                        </p:attrNameLst>
                                      </p:cBhvr>
                                      <p:to>
                                        <p:strVal val="visible"/>
                                      </p:to>
                                    </p:set>
                                    <p:animEffect transition="in" filter="fade">
                                      <p:cBhvr>
                                        <p:cTn id="95" dur="500"/>
                                        <p:tgtEl>
                                          <p:spTgt spid="976"/>
                                        </p:tgtEl>
                                      </p:cBhvr>
                                    </p:animEffect>
                                  </p:childTnLst>
                                </p:cTn>
                              </p:par>
                              <p:par>
                                <p:cTn id="96" presetID="10" presetClass="entr" presetSubtype="0" fill="hold" nodeType="withEffect">
                                  <p:stCondLst>
                                    <p:cond delay="0"/>
                                  </p:stCondLst>
                                  <p:childTnLst>
                                    <p:set>
                                      <p:cBhvr>
                                        <p:cTn id="97" dur="1" fill="hold">
                                          <p:stCondLst>
                                            <p:cond delay="0"/>
                                          </p:stCondLst>
                                        </p:cTn>
                                        <p:tgtEl>
                                          <p:spTgt spid="979"/>
                                        </p:tgtEl>
                                        <p:attrNameLst>
                                          <p:attrName>style.visibility</p:attrName>
                                        </p:attrNameLst>
                                      </p:cBhvr>
                                      <p:to>
                                        <p:strVal val="visible"/>
                                      </p:to>
                                    </p:set>
                                    <p:animEffect transition="in" filter="fade">
                                      <p:cBhvr>
                                        <p:cTn id="98" dur="500"/>
                                        <p:tgtEl>
                                          <p:spTgt spid="979"/>
                                        </p:tgtEl>
                                      </p:cBhvr>
                                    </p:animEffect>
                                  </p:childTnLst>
                                </p:cTn>
                              </p:par>
                              <p:par>
                                <p:cTn id="99" presetID="10" presetClass="entr" presetSubtype="0" fill="hold" nodeType="withEffect">
                                  <p:stCondLst>
                                    <p:cond delay="0"/>
                                  </p:stCondLst>
                                  <p:childTnLst>
                                    <p:set>
                                      <p:cBhvr>
                                        <p:cTn id="100" dur="1" fill="hold">
                                          <p:stCondLst>
                                            <p:cond delay="0"/>
                                          </p:stCondLst>
                                        </p:cTn>
                                        <p:tgtEl>
                                          <p:spTgt spid="982"/>
                                        </p:tgtEl>
                                        <p:attrNameLst>
                                          <p:attrName>style.visibility</p:attrName>
                                        </p:attrNameLst>
                                      </p:cBhvr>
                                      <p:to>
                                        <p:strVal val="visible"/>
                                      </p:to>
                                    </p:set>
                                    <p:animEffect transition="in" filter="fade">
                                      <p:cBhvr>
                                        <p:cTn id="101" dur="500"/>
                                        <p:tgtEl>
                                          <p:spTgt spid="982"/>
                                        </p:tgtEl>
                                      </p:cBhvr>
                                    </p:animEffect>
                                  </p:childTnLst>
                                </p:cTn>
                              </p:par>
                              <p:par>
                                <p:cTn id="102" presetID="10" presetClass="entr" presetSubtype="0" fill="hold" nodeType="withEffect">
                                  <p:stCondLst>
                                    <p:cond delay="0"/>
                                  </p:stCondLst>
                                  <p:childTnLst>
                                    <p:set>
                                      <p:cBhvr>
                                        <p:cTn id="103" dur="1" fill="hold">
                                          <p:stCondLst>
                                            <p:cond delay="0"/>
                                          </p:stCondLst>
                                        </p:cTn>
                                        <p:tgtEl>
                                          <p:spTgt spid="977"/>
                                        </p:tgtEl>
                                        <p:attrNameLst>
                                          <p:attrName>style.visibility</p:attrName>
                                        </p:attrNameLst>
                                      </p:cBhvr>
                                      <p:to>
                                        <p:strVal val="visible"/>
                                      </p:to>
                                    </p:set>
                                    <p:animEffect transition="in" filter="fade">
                                      <p:cBhvr>
                                        <p:cTn id="104" dur="500"/>
                                        <p:tgtEl>
                                          <p:spTgt spid="977"/>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nodeType="click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750" fill="hold"/>
                                        <p:tgtEl>
                                          <p:spTgt spid="55"/>
                                        </p:tgtEl>
                                        <p:attrNameLst>
                                          <p:attrName>ppt_w</p:attrName>
                                        </p:attrNameLst>
                                      </p:cBhvr>
                                      <p:tavLst>
                                        <p:tav tm="0">
                                          <p:val>
                                            <p:fltVal val="0"/>
                                          </p:val>
                                        </p:tav>
                                        <p:tav tm="100000">
                                          <p:val>
                                            <p:strVal val="#ppt_w"/>
                                          </p:val>
                                        </p:tav>
                                      </p:tavLst>
                                    </p:anim>
                                    <p:anim calcmode="lin" valueType="num">
                                      <p:cBhvr>
                                        <p:cTn id="110" dur="750" fill="hold"/>
                                        <p:tgtEl>
                                          <p:spTgt spid="55"/>
                                        </p:tgtEl>
                                        <p:attrNameLst>
                                          <p:attrName>ppt_h</p:attrName>
                                        </p:attrNameLst>
                                      </p:cBhvr>
                                      <p:tavLst>
                                        <p:tav tm="0">
                                          <p:val>
                                            <p:fltVal val="0"/>
                                          </p:val>
                                        </p:tav>
                                        <p:tav tm="100000">
                                          <p:val>
                                            <p:strVal val="#ppt_h"/>
                                          </p:val>
                                        </p:tav>
                                      </p:tavLst>
                                    </p:anim>
                                  </p:childTnLst>
                                </p:cTn>
                              </p:par>
                            </p:childTnLst>
                          </p:cTn>
                        </p:par>
                        <p:par>
                          <p:cTn id="111" fill="hold" nodeType="afterGroup">
                            <p:stCondLst>
                              <p:cond delay="750"/>
                            </p:stCondLst>
                            <p:childTnLst>
                              <p:par>
                                <p:cTn id="112" presetID="1" presetClass="exit" presetSubtype="0" fill="hold" nodeType="afterEffect">
                                  <p:stCondLst>
                                    <p:cond delay="0"/>
                                  </p:stCondLst>
                                  <p:childTnLst>
                                    <p:set>
                                      <p:cBhvr>
                                        <p:cTn id="113" dur="1" fill="hold">
                                          <p:stCondLst>
                                            <p:cond delay="749"/>
                                          </p:stCondLst>
                                        </p:cTn>
                                        <p:tgtEl>
                                          <p:spTgt spid="55"/>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ntr" presetSubtype="0" fill="hold" nodeType="clickEffect">
                                  <p:stCondLst>
                                    <p:cond delay="0"/>
                                  </p:stCondLst>
                                  <p:childTnLst>
                                    <p:set>
                                      <p:cBhvr>
                                        <p:cTn id="117" dur="1" fill="hold">
                                          <p:stCondLst>
                                            <p:cond delay="0"/>
                                          </p:stCondLst>
                                        </p:cTn>
                                        <p:tgtEl>
                                          <p:spTgt spid="983"/>
                                        </p:tgtEl>
                                        <p:attrNameLst>
                                          <p:attrName>style.visibility</p:attrName>
                                        </p:attrNameLst>
                                      </p:cBhvr>
                                      <p:to>
                                        <p:strVal val="visible"/>
                                      </p:to>
                                    </p:set>
                                    <p:animEffect transition="in" filter="fade">
                                      <p:cBhvr>
                                        <p:cTn id="118" dur="1000"/>
                                        <p:tgtEl>
                                          <p:spTgt spid="983"/>
                                        </p:tgtEl>
                                      </p:cBhvr>
                                    </p:animEffect>
                                  </p:childTnLst>
                                </p:cTn>
                              </p:par>
                              <p:par>
                                <p:cTn id="119" presetID="10" presetClass="entr" presetSubtype="0" fill="hold" nodeType="withEffect">
                                  <p:stCondLst>
                                    <p:cond delay="0"/>
                                  </p:stCondLst>
                                  <p:childTnLst>
                                    <p:set>
                                      <p:cBhvr>
                                        <p:cTn id="120" dur="1" fill="hold">
                                          <p:stCondLst>
                                            <p:cond delay="0"/>
                                          </p:stCondLst>
                                        </p:cTn>
                                        <p:tgtEl>
                                          <p:spTgt spid="984"/>
                                        </p:tgtEl>
                                        <p:attrNameLst>
                                          <p:attrName>style.visibility</p:attrName>
                                        </p:attrNameLst>
                                      </p:cBhvr>
                                      <p:to>
                                        <p:strVal val="visible"/>
                                      </p:to>
                                    </p:set>
                                    <p:animEffect transition="in" filter="fade">
                                      <p:cBhvr>
                                        <p:cTn id="121" dur="1000"/>
                                        <p:tgtEl>
                                          <p:spTgt spid="984"/>
                                        </p:tgtEl>
                                      </p:cBhvr>
                                    </p:animEffect>
                                  </p:childTnLst>
                                </p:cTn>
                              </p:par>
                              <p:par>
                                <p:cTn id="122" presetID="10" presetClass="entr" presetSubtype="0" fill="hold" nodeType="withEffect">
                                  <p:stCondLst>
                                    <p:cond delay="0"/>
                                  </p:stCondLst>
                                  <p:childTnLst>
                                    <p:set>
                                      <p:cBhvr>
                                        <p:cTn id="123" dur="1" fill="hold">
                                          <p:stCondLst>
                                            <p:cond delay="0"/>
                                          </p:stCondLst>
                                        </p:cTn>
                                        <p:tgtEl>
                                          <p:spTgt spid="988"/>
                                        </p:tgtEl>
                                        <p:attrNameLst>
                                          <p:attrName>style.visibility</p:attrName>
                                        </p:attrNameLst>
                                      </p:cBhvr>
                                      <p:to>
                                        <p:strVal val="visible"/>
                                      </p:to>
                                    </p:set>
                                    <p:animEffect transition="in" filter="fade">
                                      <p:cBhvr>
                                        <p:cTn id="124" dur="1000"/>
                                        <p:tgtEl>
                                          <p:spTgt spid="988"/>
                                        </p:tgtEl>
                                      </p:cBhvr>
                                    </p:animEffect>
                                  </p:childTnLst>
                                </p:cTn>
                              </p:par>
                              <p:par>
                                <p:cTn id="125" presetID="10" presetClass="entr" presetSubtype="0" fill="hold" nodeType="withEffect">
                                  <p:stCondLst>
                                    <p:cond delay="0"/>
                                  </p:stCondLst>
                                  <p:childTnLst>
                                    <p:set>
                                      <p:cBhvr>
                                        <p:cTn id="126" dur="1" fill="hold">
                                          <p:stCondLst>
                                            <p:cond delay="0"/>
                                          </p:stCondLst>
                                        </p:cTn>
                                        <p:tgtEl>
                                          <p:spTgt spid="991"/>
                                        </p:tgtEl>
                                        <p:attrNameLst>
                                          <p:attrName>style.visibility</p:attrName>
                                        </p:attrNameLst>
                                      </p:cBhvr>
                                      <p:to>
                                        <p:strVal val="visible"/>
                                      </p:to>
                                    </p:set>
                                    <p:animEffect transition="in" filter="fade">
                                      <p:cBhvr>
                                        <p:cTn id="127" dur="1000"/>
                                        <p:tgtEl>
                                          <p:spTgt spid="991"/>
                                        </p:tgtEl>
                                      </p:cBhvr>
                                    </p:animEffect>
                                  </p:childTnLst>
                                </p:cTn>
                              </p:par>
                              <p:par>
                                <p:cTn id="128" presetID="10" presetClass="entr" presetSubtype="0" fill="hold" nodeType="withEffect">
                                  <p:stCondLst>
                                    <p:cond delay="0"/>
                                  </p:stCondLst>
                                  <p:childTnLst>
                                    <p:set>
                                      <p:cBhvr>
                                        <p:cTn id="129" dur="1" fill="hold">
                                          <p:stCondLst>
                                            <p:cond delay="0"/>
                                          </p:stCondLst>
                                        </p:cTn>
                                        <p:tgtEl>
                                          <p:spTgt spid="992"/>
                                        </p:tgtEl>
                                        <p:attrNameLst>
                                          <p:attrName>style.visibility</p:attrName>
                                        </p:attrNameLst>
                                      </p:cBhvr>
                                      <p:to>
                                        <p:strVal val="visible"/>
                                      </p:to>
                                    </p:set>
                                    <p:animEffect transition="in" filter="fade">
                                      <p:cBhvr>
                                        <p:cTn id="130" dur="1000"/>
                                        <p:tgtEl>
                                          <p:spTgt spid="992"/>
                                        </p:tgtEl>
                                      </p:cBhvr>
                                    </p:animEffect>
                                  </p:childTnLst>
                                </p:cTn>
                              </p:par>
                              <p:par>
                                <p:cTn id="131" presetID="10" presetClass="entr" presetSubtype="0" fill="hold" nodeType="withEffect">
                                  <p:stCondLst>
                                    <p:cond delay="0"/>
                                  </p:stCondLst>
                                  <p:childTnLst>
                                    <p:set>
                                      <p:cBhvr>
                                        <p:cTn id="132" dur="1" fill="hold">
                                          <p:stCondLst>
                                            <p:cond delay="0"/>
                                          </p:stCondLst>
                                        </p:cTn>
                                        <p:tgtEl>
                                          <p:spTgt spid="990"/>
                                        </p:tgtEl>
                                        <p:attrNameLst>
                                          <p:attrName>style.visibility</p:attrName>
                                        </p:attrNameLst>
                                      </p:cBhvr>
                                      <p:to>
                                        <p:strVal val="visible"/>
                                      </p:to>
                                    </p:set>
                                    <p:animEffect transition="in" filter="fade">
                                      <p:cBhvr>
                                        <p:cTn id="133" dur="1000"/>
                                        <p:tgtEl>
                                          <p:spTgt spid="990"/>
                                        </p:tgtEl>
                                      </p:cBhvr>
                                    </p:animEffect>
                                  </p:childTnLst>
                                </p:cTn>
                              </p:par>
                              <p:par>
                                <p:cTn id="134" presetID="10" presetClass="entr" presetSubtype="0" fill="hold" nodeType="withEffect">
                                  <p:stCondLst>
                                    <p:cond delay="0"/>
                                  </p:stCondLst>
                                  <p:childTnLst>
                                    <p:set>
                                      <p:cBhvr>
                                        <p:cTn id="135" dur="1" fill="hold">
                                          <p:stCondLst>
                                            <p:cond delay="0"/>
                                          </p:stCondLst>
                                        </p:cTn>
                                        <p:tgtEl>
                                          <p:spTgt spid="993"/>
                                        </p:tgtEl>
                                        <p:attrNameLst>
                                          <p:attrName>style.visibility</p:attrName>
                                        </p:attrNameLst>
                                      </p:cBhvr>
                                      <p:to>
                                        <p:strVal val="visible"/>
                                      </p:to>
                                    </p:set>
                                    <p:animEffect transition="in" filter="fade">
                                      <p:cBhvr>
                                        <p:cTn id="136" dur="1000"/>
                                        <p:tgtEl>
                                          <p:spTgt spid="993"/>
                                        </p:tgtEl>
                                      </p:cBhvr>
                                    </p:animEffect>
                                  </p:childTnLst>
                                </p:cTn>
                              </p:par>
                              <p:par>
                                <p:cTn id="137" presetID="10" presetClass="entr" presetSubtype="0" fill="hold" nodeType="withEffect">
                                  <p:stCondLst>
                                    <p:cond delay="0"/>
                                  </p:stCondLst>
                                  <p:childTnLst>
                                    <p:set>
                                      <p:cBhvr>
                                        <p:cTn id="138" dur="1" fill="hold">
                                          <p:stCondLst>
                                            <p:cond delay="0"/>
                                          </p:stCondLst>
                                        </p:cTn>
                                        <p:tgtEl>
                                          <p:spTgt spid="989"/>
                                        </p:tgtEl>
                                        <p:attrNameLst>
                                          <p:attrName>style.visibility</p:attrName>
                                        </p:attrNameLst>
                                      </p:cBhvr>
                                      <p:to>
                                        <p:strVal val="visible"/>
                                      </p:to>
                                    </p:set>
                                    <p:animEffect transition="in" filter="fade">
                                      <p:cBhvr>
                                        <p:cTn id="139" dur="1000"/>
                                        <p:tgtEl>
                                          <p:spTgt spid="989"/>
                                        </p:tgtEl>
                                      </p:cBhvr>
                                    </p:animEffect>
                                  </p:childTnLst>
                                </p:cTn>
                              </p:par>
                              <p:par>
                                <p:cTn id="140" presetID="10" presetClass="entr" presetSubtype="0" fill="hold" nodeType="withEffect">
                                  <p:stCondLst>
                                    <p:cond delay="0"/>
                                  </p:stCondLst>
                                  <p:childTnLst>
                                    <p:set>
                                      <p:cBhvr>
                                        <p:cTn id="141" dur="1" fill="hold">
                                          <p:stCondLst>
                                            <p:cond delay="0"/>
                                          </p:stCondLst>
                                        </p:cTn>
                                        <p:tgtEl>
                                          <p:spTgt spid="994"/>
                                        </p:tgtEl>
                                        <p:attrNameLst>
                                          <p:attrName>style.visibility</p:attrName>
                                        </p:attrNameLst>
                                      </p:cBhvr>
                                      <p:to>
                                        <p:strVal val="visible"/>
                                      </p:to>
                                    </p:set>
                                    <p:animEffect transition="in" filter="fade">
                                      <p:cBhvr>
                                        <p:cTn id="142" dur="1000"/>
                                        <p:tgtEl>
                                          <p:spTgt spid="994"/>
                                        </p:tgtEl>
                                      </p:cBhvr>
                                    </p:animEffect>
                                  </p:childTnLst>
                                </p:cTn>
                              </p:par>
                              <p:par>
                                <p:cTn id="143" presetID="10" presetClass="entr" presetSubtype="0" fill="hold" nodeType="withEffect">
                                  <p:stCondLst>
                                    <p:cond delay="0"/>
                                  </p:stCondLst>
                                  <p:childTnLst>
                                    <p:set>
                                      <p:cBhvr>
                                        <p:cTn id="144" dur="1" fill="hold">
                                          <p:stCondLst>
                                            <p:cond delay="0"/>
                                          </p:stCondLst>
                                        </p:cTn>
                                        <p:tgtEl>
                                          <p:spTgt spid="995"/>
                                        </p:tgtEl>
                                        <p:attrNameLst>
                                          <p:attrName>style.visibility</p:attrName>
                                        </p:attrNameLst>
                                      </p:cBhvr>
                                      <p:to>
                                        <p:strVal val="visible"/>
                                      </p:to>
                                    </p:set>
                                    <p:animEffect transition="in" filter="fade">
                                      <p:cBhvr>
                                        <p:cTn id="145" dur="1000"/>
                                        <p:tgtEl>
                                          <p:spTgt spid="995"/>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0" presetClass="entr" presetSubtype="0" fill="hold" nodeType="clickEffect">
                                  <p:stCondLst>
                                    <p:cond delay="0"/>
                                  </p:stCondLst>
                                  <p:childTnLst>
                                    <p:set>
                                      <p:cBhvr>
                                        <p:cTn id="149" dur="1" fill="hold">
                                          <p:stCondLst>
                                            <p:cond delay="0"/>
                                          </p:stCondLst>
                                        </p:cTn>
                                        <p:tgtEl>
                                          <p:spTgt spid="963"/>
                                        </p:tgtEl>
                                        <p:attrNameLst>
                                          <p:attrName>style.visibility</p:attrName>
                                        </p:attrNameLst>
                                      </p:cBhvr>
                                      <p:to>
                                        <p:strVal val="visible"/>
                                      </p:to>
                                    </p:set>
                                    <p:animEffect transition="in" filter="fade">
                                      <p:cBhvr>
                                        <p:cTn id="150" dur="1000"/>
                                        <p:tgtEl>
                                          <p:spTgt spid="963"/>
                                        </p:tgtEl>
                                      </p:cBhvr>
                                    </p:animEffect>
                                  </p:childTnLst>
                                </p:cTn>
                              </p:par>
                              <p:par>
                                <p:cTn id="151" presetID="10" presetClass="entr" presetSubtype="0" fill="hold" nodeType="withEffect">
                                  <p:stCondLst>
                                    <p:cond delay="0"/>
                                  </p:stCondLst>
                                  <p:childTnLst>
                                    <p:set>
                                      <p:cBhvr>
                                        <p:cTn id="152" dur="1" fill="hold">
                                          <p:stCondLst>
                                            <p:cond delay="0"/>
                                          </p:stCondLst>
                                        </p:cTn>
                                        <p:tgtEl>
                                          <p:spTgt spid="964"/>
                                        </p:tgtEl>
                                        <p:attrNameLst>
                                          <p:attrName>style.visibility</p:attrName>
                                        </p:attrNameLst>
                                      </p:cBhvr>
                                      <p:to>
                                        <p:strVal val="visible"/>
                                      </p:to>
                                    </p:set>
                                    <p:animEffect transition="in" filter="fade">
                                      <p:cBhvr>
                                        <p:cTn id="153" dur="1000"/>
                                        <p:tgtEl>
                                          <p:spTgt spid="964"/>
                                        </p:tgtEl>
                                      </p:cBhvr>
                                    </p:animEffect>
                                  </p:childTnLst>
                                </p:cTn>
                              </p:par>
                              <p:par>
                                <p:cTn id="154" presetID="10" presetClass="entr" presetSubtype="0" fill="hold" nodeType="withEffect">
                                  <p:stCondLst>
                                    <p:cond delay="0"/>
                                  </p:stCondLst>
                                  <p:childTnLst>
                                    <p:set>
                                      <p:cBhvr>
                                        <p:cTn id="155" dur="1" fill="hold">
                                          <p:stCondLst>
                                            <p:cond delay="0"/>
                                          </p:stCondLst>
                                        </p:cTn>
                                        <p:tgtEl>
                                          <p:spTgt spid="965"/>
                                        </p:tgtEl>
                                        <p:attrNameLst>
                                          <p:attrName>style.visibility</p:attrName>
                                        </p:attrNameLst>
                                      </p:cBhvr>
                                      <p:to>
                                        <p:strVal val="visible"/>
                                      </p:to>
                                    </p:set>
                                    <p:animEffect transition="in" filter="fade">
                                      <p:cBhvr>
                                        <p:cTn id="156" dur="1000"/>
                                        <p:tgtEl>
                                          <p:spTgt spid="965"/>
                                        </p:tgtEl>
                                      </p:cBhvr>
                                    </p:animEffect>
                                  </p:childTnLst>
                                </p:cTn>
                              </p:par>
                              <p:par>
                                <p:cTn id="157" presetID="10" presetClass="entr" presetSubtype="0" fill="hold" nodeType="withEffect">
                                  <p:stCondLst>
                                    <p:cond delay="0"/>
                                  </p:stCondLst>
                                  <p:childTnLst>
                                    <p:set>
                                      <p:cBhvr>
                                        <p:cTn id="158" dur="1" fill="hold">
                                          <p:stCondLst>
                                            <p:cond delay="0"/>
                                          </p:stCondLst>
                                        </p:cTn>
                                        <p:tgtEl>
                                          <p:spTgt spid="968"/>
                                        </p:tgtEl>
                                        <p:attrNameLst>
                                          <p:attrName>style.visibility</p:attrName>
                                        </p:attrNameLst>
                                      </p:cBhvr>
                                      <p:to>
                                        <p:strVal val="visible"/>
                                      </p:to>
                                    </p:set>
                                    <p:animEffect transition="in" filter="fade">
                                      <p:cBhvr>
                                        <p:cTn id="159" dur="1000"/>
                                        <p:tgtEl>
                                          <p:spTgt spid="968"/>
                                        </p:tgtEl>
                                      </p:cBhvr>
                                    </p:animEffect>
                                  </p:childTnLst>
                                </p:cTn>
                              </p:par>
                              <p:par>
                                <p:cTn id="160" presetID="10" presetClass="entr" presetSubtype="0" fill="hold" nodeType="withEffect">
                                  <p:stCondLst>
                                    <p:cond delay="0"/>
                                  </p:stCondLst>
                                  <p:childTnLst>
                                    <p:set>
                                      <p:cBhvr>
                                        <p:cTn id="161" dur="1" fill="hold">
                                          <p:stCondLst>
                                            <p:cond delay="0"/>
                                          </p:stCondLst>
                                        </p:cTn>
                                        <p:tgtEl>
                                          <p:spTgt spid="970"/>
                                        </p:tgtEl>
                                        <p:attrNameLst>
                                          <p:attrName>style.visibility</p:attrName>
                                        </p:attrNameLst>
                                      </p:cBhvr>
                                      <p:to>
                                        <p:strVal val="visible"/>
                                      </p:to>
                                    </p:set>
                                    <p:animEffect transition="in" filter="fade">
                                      <p:cBhvr>
                                        <p:cTn id="162" dur="1000"/>
                                        <p:tgtEl>
                                          <p:spTgt spid="970"/>
                                        </p:tgtEl>
                                      </p:cBhvr>
                                    </p:animEffect>
                                  </p:childTnLst>
                                </p:cTn>
                              </p:par>
                              <p:par>
                                <p:cTn id="163" presetID="10" presetClass="entr" presetSubtype="0" fill="hold" nodeType="withEffect">
                                  <p:stCondLst>
                                    <p:cond delay="0"/>
                                  </p:stCondLst>
                                  <p:childTnLst>
                                    <p:set>
                                      <p:cBhvr>
                                        <p:cTn id="164" dur="1" fill="hold">
                                          <p:stCondLst>
                                            <p:cond delay="0"/>
                                          </p:stCondLst>
                                        </p:cTn>
                                        <p:tgtEl>
                                          <p:spTgt spid="971"/>
                                        </p:tgtEl>
                                        <p:attrNameLst>
                                          <p:attrName>style.visibility</p:attrName>
                                        </p:attrNameLst>
                                      </p:cBhvr>
                                      <p:to>
                                        <p:strVal val="visible"/>
                                      </p:to>
                                    </p:set>
                                    <p:animEffect transition="in" filter="fade">
                                      <p:cBhvr>
                                        <p:cTn id="165" dur="1000"/>
                                        <p:tgtEl>
                                          <p:spTgt spid="971"/>
                                        </p:tgtEl>
                                      </p:cBhvr>
                                    </p:animEffect>
                                  </p:childTnLst>
                                </p:cTn>
                              </p:par>
                              <p:par>
                                <p:cTn id="166" presetID="10" presetClass="entr" presetSubtype="0" fill="hold" nodeType="withEffect">
                                  <p:stCondLst>
                                    <p:cond delay="0"/>
                                  </p:stCondLst>
                                  <p:childTnLst>
                                    <p:set>
                                      <p:cBhvr>
                                        <p:cTn id="167" dur="1" fill="hold">
                                          <p:stCondLst>
                                            <p:cond delay="0"/>
                                          </p:stCondLst>
                                        </p:cTn>
                                        <p:tgtEl>
                                          <p:spTgt spid="966"/>
                                        </p:tgtEl>
                                        <p:attrNameLst>
                                          <p:attrName>style.visibility</p:attrName>
                                        </p:attrNameLst>
                                      </p:cBhvr>
                                      <p:to>
                                        <p:strVal val="visible"/>
                                      </p:to>
                                    </p:set>
                                    <p:animEffect transition="in" filter="fade">
                                      <p:cBhvr>
                                        <p:cTn id="168" dur="1000"/>
                                        <p:tgtEl>
                                          <p:spTgt spid="966"/>
                                        </p:tgtEl>
                                      </p:cBhvr>
                                    </p:animEffect>
                                  </p:childTnLst>
                                </p:cTn>
                              </p:par>
                              <p:par>
                                <p:cTn id="169" presetID="10" presetClass="entr" presetSubtype="0" fill="hold" nodeType="withEffect">
                                  <p:stCondLst>
                                    <p:cond delay="0"/>
                                  </p:stCondLst>
                                  <p:childTnLst>
                                    <p:set>
                                      <p:cBhvr>
                                        <p:cTn id="170" dur="1" fill="hold">
                                          <p:stCondLst>
                                            <p:cond delay="0"/>
                                          </p:stCondLst>
                                        </p:cTn>
                                        <p:tgtEl>
                                          <p:spTgt spid="969"/>
                                        </p:tgtEl>
                                        <p:attrNameLst>
                                          <p:attrName>style.visibility</p:attrName>
                                        </p:attrNameLst>
                                      </p:cBhvr>
                                      <p:to>
                                        <p:strVal val="visible"/>
                                      </p:to>
                                    </p:set>
                                    <p:animEffect transition="in" filter="fade">
                                      <p:cBhvr>
                                        <p:cTn id="171" dur="1000"/>
                                        <p:tgtEl>
                                          <p:spTgt spid="969"/>
                                        </p:tgtEl>
                                      </p:cBhvr>
                                    </p:animEffect>
                                  </p:childTnLst>
                                </p:cTn>
                              </p:par>
                              <p:par>
                                <p:cTn id="172" presetID="10" presetClass="entr" presetSubtype="0" fill="hold" nodeType="withEffect">
                                  <p:stCondLst>
                                    <p:cond delay="0"/>
                                  </p:stCondLst>
                                  <p:childTnLst>
                                    <p:set>
                                      <p:cBhvr>
                                        <p:cTn id="173" dur="1" fill="hold">
                                          <p:stCondLst>
                                            <p:cond delay="0"/>
                                          </p:stCondLst>
                                        </p:cTn>
                                        <p:tgtEl>
                                          <p:spTgt spid="972"/>
                                        </p:tgtEl>
                                        <p:attrNameLst>
                                          <p:attrName>style.visibility</p:attrName>
                                        </p:attrNameLst>
                                      </p:cBhvr>
                                      <p:to>
                                        <p:strVal val="visible"/>
                                      </p:to>
                                    </p:set>
                                    <p:animEffect transition="in" filter="fade">
                                      <p:cBhvr>
                                        <p:cTn id="174" dur="1000"/>
                                        <p:tgtEl>
                                          <p:spTgt spid="972"/>
                                        </p:tgtEl>
                                      </p:cBhvr>
                                    </p:animEffect>
                                  </p:childTnLst>
                                </p:cTn>
                              </p:par>
                              <p:par>
                                <p:cTn id="175" presetID="10" presetClass="entr" presetSubtype="0" fill="hold" nodeType="withEffect">
                                  <p:stCondLst>
                                    <p:cond delay="0"/>
                                  </p:stCondLst>
                                  <p:childTnLst>
                                    <p:set>
                                      <p:cBhvr>
                                        <p:cTn id="176" dur="1" fill="hold">
                                          <p:stCondLst>
                                            <p:cond delay="0"/>
                                          </p:stCondLst>
                                        </p:cTn>
                                        <p:tgtEl>
                                          <p:spTgt spid="967"/>
                                        </p:tgtEl>
                                        <p:attrNameLst>
                                          <p:attrName>style.visibility</p:attrName>
                                        </p:attrNameLst>
                                      </p:cBhvr>
                                      <p:to>
                                        <p:strVal val="visible"/>
                                      </p:to>
                                    </p:set>
                                    <p:animEffect transition="in" filter="fade">
                                      <p:cBhvr>
                                        <p:cTn id="177" dur="1000"/>
                                        <p:tgtEl>
                                          <p:spTgt spid="967"/>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3" presetClass="entr" presetSubtype="16" fill="hold" nodeType="clickEffect">
                                  <p:stCondLst>
                                    <p:cond delay="0"/>
                                  </p:stCondLst>
                                  <p:childTnLst>
                                    <p:set>
                                      <p:cBhvr>
                                        <p:cTn id="181" dur="1" fill="hold">
                                          <p:stCondLst>
                                            <p:cond delay="0"/>
                                          </p:stCondLst>
                                        </p:cTn>
                                        <p:tgtEl>
                                          <p:spTgt spid="56"/>
                                        </p:tgtEl>
                                        <p:attrNameLst>
                                          <p:attrName>style.visibility</p:attrName>
                                        </p:attrNameLst>
                                      </p:cBhvr>
                                      <p:to>
                                        <p:strVal val="visible"/>
                                      </p:to>
                                    </p:set>
                                    <p:anim calcmode="lin" valueType="num">
                                      <p:cBhvr>
                                        <p:cTn id="182" dur="750" fill="hold"/>
                                        <p:tgtEl>
                                          <p:spTgt spid="56"/>
                                        </p:tgtEl>
                                        <p:attrNameLst>
                                          <p:attrName>ppt_w</p:attrName>
                                        </p:attrNameLst>
                                      </p:cBhvr>
                                      <p:tavLst>
                                        <p:tav tm="0">
                                          <p:val>
                                            <p:fltVal val="0"/>
                                          </p:val>
                                        </p:tav>
                                        <p:tav tm="100000">
                                          <p:val>
                                            <p:strVal val="#ppt_w"/>
                                          </p:val>
                                        </p:tav>
                                      </p:tavLst>
                                    </p:anim>
                                    <p:anim calcmode="lin" valueType="num">
                                      <p:cBhvr>
                                        <p:cTn id="183" dur="750" fill="hold"/>
                                        <p:tgtEl>
                                          <p:spTgt spid="56"/>
                                        </p:tgtEl>
                                        <p:attrNameLst>
                                          <p:attrName>ppt_h</p:attrName>
                                        </p:attrNameLst>
                                      </p:cBhvr>
                                      <p:tavLst>
                                        <p:tav tm="0">
                                          <p:val>
                                            <p:fltVal val="0"/>
                                          </p:val>
                                        </p:tav>
                                        <p:tav tm="100000">
                                          <p:val>
                                            <p:strVal val="#ppt_h"/>
                                          </p:val>
                                        </p:tav>
                                      </p:tavLst>
                                    </p:anim>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3" presetClass="entr" presetSubtype="16" fill="hold" nodeType="clickEffect">
                                  <p:stCondLst>
                                    <p:cond delay="0"/>
                                  </p:stCondLst>
                                  <p:childTnLst>
                                    <p:set>
                                      <p:cBhvr>
                                        <p:cTn id="187" dur="1" fill="hold">
                                          <p:stCondLst>
                                            <p:cond delay="0"/>
                                          </p:stCondLst>
                                        </p:cTn>
                                        <p:tgtEl>
                                          <p:spTgt spid="3"/>
                                        </p:tgtEl>
                                        <p:attrNameLst>
                                          <p:attrName>style.visibility</p:attrName>
                                        </p:attrNameLst>
                                      </p:cBhvr>
                                      <p:to>
                                        <p:strVal val="visible"/>
                                      </p:to>
                                    </p:set>
                                    <p:anim calcmode="lin" valueType="num">
                                      <p:cBhvr>
                                        <p:cTn id="188" dur="500" fill="hold"/>
                                        <p:tgtEl>
                                          <p:spTgt spid="3"/>
                                        </p:tgtEl>
                                        <p:attrNameLst>
                                          <p:attrName>ppt_w</p:attrName>
                                        </p:attrNameLst>
                                      </p:cBhvr>
                                      <p:tavLst>
                                        <p:tav tm="0">
                                          <p:val>
                                            <p:fltVal val="0"/>
                                          </p:val>
                                        </p:tav>
                                        <p:tav tm="100000">
                                          <p:val>
                                            <p:strVal val="#ppt_w"/>
                                          </p:val>
                                        </p:tav>
                                      </p:tavLst>
                                    </p:anim>
                                    <p:anim calcmode="lin" valueType="num">
                                      <p:cBhvr>
                                        <p:cTn id="189"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Google Shape;1003;p29">
            <a:extLst>
              <a:ext uri="{FF2B5EF4-FFF2-40B4-BE49-F238E27FC236}">
                <a16:creationId xmlns:a16="http://schemas.microsoft.com/office/drawing/2014/main" id="{AA4798F0-A31B-6EF3-306A-51A4BEA20451}"/>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BF – Potential Impact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Google Shape;1009;p30">
            <a:extLst>
              <a:ext uri="{FF2B5EF4-FFF2-40B4-BE49-F238E27FC236}">
                <a16:creationId xmlns:a16="http://schemas.microsoft.com/office/drawing/2014/main" id="{21537FC9-C496-349B-D163-FED1FFD4C90E}"/>
              </a:ext>
            </a:extLst>
          </p:cNvPr>
          <p:cNvSpPr txBox="1">
            <a:spLocks noGrp="1" noChangeArrowheads="1"/>
          </p:cNvSpPr>
          <p:nvPr>
            <p:ph type="body" idx="1"/>
          </p:nvPr>
        </p:nvSpPr>
        <p:spPr>
          <a:xfrm>
            <a:off x="573088" y="1401763"/>
            <a:ext cx="11126787" cy="5168900"/>
          </a:xfrm>
        </p:spPr>
        <p:txBody>
          <a:bodyPr/>
          <a:lstStyle/>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Allow precise communication </a:t>
            </a:r>
            <a:b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b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about software bugs and weaknesses</a:t>
            </a:r>
            <a:b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br>
            <a:endPar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222222"/>
              </a:buClr>
              <a:buSzPts val="2400"/>
              <a:buFont typeface="Arial" panose="020B0604020202020204" pitchFamily="34" charset="0"/>
              <a:buChar char="●"/>
            </a:pP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Help identify exploit mitigation techniques</a:t>
            </a:r>
            <a:endParaRPr lang="en-US" altLang="en-US" sz="2800">
              <a:solidFill>
                <a:srgbClr val="222222"/>
              </a:solidFill>
              <a:latin typeface="Calibri" panose="020F0502020204030204" pitchFamily="34" charset="0"/>
              <a:cs typeface="Arial" panose="020B0604020202020204" pitchFamily="34" charset="0"/>
              <a:sym typeface="Calibri" panose="020F0502020204030204" pitchFamily="34" charset="0"/>
            </a:endParaRPr>
          </a:p>
        </p:txBody>
      </p:sp>
      <p:sp>
        <p:nvSpPr>
          <p:cNvPr id="94211" name="Google Shape;1010;p30">
            <a:extLst>
              <a:ext uri="{FF2B5EF4-FFF2-40B4-BE49-F238E27FC236}">
                <a16:creationId xmlns:a16="http://schemas.microsoft.com/office/drawing/2014/main" id="{A139524C-7AB6-998B-9DA0-CA635CC35C84}"/>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BF – Potential Impacts</a:t>
            </a:r>
          </a:p>
        </p:txBody>
      </p:sp>
      <p:sp>
        <p:nvSpPr>
          <p:cNvPr id="94212" name="Google Shape;1011;p30">
            <a:extLst>
              <a:ext uri="{FF2B5EF4-FFF2-40B4-BE49-F238E27FC236}">
                <a16:creationId xmlns:a16="http://schemas.microsoft.com/office/drawing/2014/main" id="{C146EA9C-B3DF-A700-FA4D-6CEF5707EF02}"/>
              </a:ext>
            </a:extLst>
          </p:cNvPr>
          <p:cNvSpPr txBox="1">
            <a:spLocks noChangeArrowheads="1"/>
          </p:cNvSpPr>
          <p:nvPr/>
        </p:nvSpPr>
        <p:spPr bwMode="auto">
          <a:xfrm>
            <a:off x="8520113" y="3810000"/>
            <a:ext cx="8270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sz="2400" b="1">
                <a:solidFill>
                  <a:srgbClr val="7030A0"/>
                </a:solidFill>
                <a:latin typeface="Arial Narrow" panose="020B0606020202030204" pitchFamily="34" charset="0"/>
                <a:sym typeface="Calibri" panose="020F0502020204030204" pitchFamily="34" charset="0"/>
              </a:rPr>
              <a:t>BF</a:t>
            </a:r>
          </a:p>
        </p:txBody>
      </p:sp>
      <p:sp>
        <p:nvSpPr>
          <p:cNvPr id="94213" name="Google Shape;1012;p30">
            <a:extLst>
              <a:ext uri="{FF2B5EF4-FFF2-40B4-BE49-F238E27FC236}">
                <a16:creationId xmlns:a16="http://schemas.microsoft.com/office/drawing/2014/main" id="{9EBE8044-E2DA-91CC-6364-6D4F14E63D83}"/>
              </a:ext>
            </a:extLst>
          </p:cNvPr>
          <p:cNvSpPr>
            <a:spLocks noChangeArrowheads="1"/>
          </p:cNvSpPr>
          <p:nvPr/>
        </p:nvSpPr>
        <p:spPr bwMode="auto">
          <a:xfrm>
            <a:off x="7021513" y="2660650"/>
            <a:ext cx="2163762" cy="2084388"/>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7430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Government</a:t>
            </a:r>
            <a:endParaRPr lang="en-US" altLang="en-US" sz="2400">
              <a:latin typeface="Bahnschrift SemiBold Condensed" panose="020B0502040204020203" pitchFamily="34" charset="0"/>
              <a:sym typeface="Calibri" panose="020F0502020204030204" pitchFamily="34" charset="0"/>
            </a:endParaRPr>
          </a:p>
        </p:txBody>
      </p:sp>
      <p:sp>
        <p:nvSpPr>
          <p:cNvPr id="94214" name="Google Shape;1013;p30">
            <a:extLst>
              <a:ext uri="{FF2B5EF4-FFF2-40B4-BE49-F238E27FC236}">
                <a16:creationId xmlns:a16="http://schemas.microsoft.com/office/drawing/2014/main" id="{E3E724D0-C0FA-B231-4CCA-1E3445ACE6FB}"/>
              </a:ext>
            </a:extLst>
          </p:cNvPr>
          <p:cNvSpPr>
            <a:spLocks noChangeArrowheads="1"/>
          </p:cNvSpPr>
          <p:nvPr/>
        </p:nvSpPr>
        <p:spPr bwMode="auto">
          <a:xfrm>
            <a:off x="7851775" y="3902075"/>
            <a:ext cx="2163763" cy="2084388"/>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2743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sz="2400">
              <a:solidFill>
                <a:srgbClr val="44546A"/>
              </a:solidFill>
              <a:latin typeface="Calibri" panose="020F0502020204030204" pitchFamily="34" charset="0"/>
              <a:sym typeface="Calibri" panose="020F0502020204030204" pitchFamily="34" charset="0"/>
            </a:endParaRPr>
          </a:p>
          <a:p>
            <a:pPr algn="ct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Academia</a:t>
            </a:r>
            <a:endParaRPr lang="en-US" altLang="en-US" sz="2400">
              <a:latin typeface="Bahnschrift SemiBold Condensed" panose="020B0502040204020203" pitchFamily="34" charset="0"/>
              <a:sym typeface="Calibri" panose="020F0502020204030204" pitchFamily="34" charset="0"/>
            </a:endParaRPr>
          </a:p>
        </p:txBody>
      </p:sp>
      <p:sp>
        <p:nvSpPr>
          <p:cNvPr id="94215" name="Google Shape;1014;p30">
            <a:extLst>
              <a:ext uri="{FF2B5EF4-FFF2-40B4-BE49-F238E27FC236}">
                <a16:creationId xmlns:a16="http://schemas.microsoft.com/office/drawing/2014/main" id="{FFD4C3C3-C9E5-9412-573C-ED66CB8DF4E5}"/>
              </a:ext>
            </a:extLst>
          </p:cNvPr>
          <p:cNvSpPr>
            <a:spLocks noChangeArrowheads="1"/>
          </p:cNvSpPr>
          <p:nvPr/>
        </p:nvSpPr>
        <p:spPr bwMode="auto">
          <a:xfrm>
            <a:off x="8569325" y="2630488"/>
            <a:ext cx="2165350" cy="2084387"/>
          </a:xfrm>
          <a:prstGeom prst="ellipse">
            <a:avLst/>
          </a:prstGeom>
          <a:noFill/>
          <a:ln w="25400">
            <a:solidFill>
              <a:srgbClr val="31538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7430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r>
              <a:rPr lang="en-US" altLang="en-US" sz="2400">
                <a:solidFill>
                  <a:srgbClr val="44546A"/>
                </a:solidFill>
                <a:latin typeface="Bahnschrift SemiBold Condensed" panose="020B0502040204020203" pitchFamily="34" charset="0"/>
                <a:sym typeface="Calibri" panose="020F0502020204030204" pitchFamily="34" charset="0"/>
              </a:rPr>
              <a:t>      Industry</a:t>
            </a:r>
            <a:endParaRPr lang="en-US" altLang="en-US" sz="2400">
              <a:latin typeface="Bahnschrift SemiBold Condensed" panose="020B0502040204020203" pitchFamily="34" charset="0"/>
              <a:sym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Google Shape;1003;p29">
            <a:extLst>
              <a:ext uri="{FF2B5EF4-FFF2-40B4-BE49-F238E27FC236}">
                <a16:creationId xmlns:a16="http://schemas.microsoft.com/office/drawing/2014/main" id="{52C001EF-4CAE-1DC3-2197-5DAD0B65ECC9}"/>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Questions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Google Shape;1019;p31">
            <a:extLst>
              <a:ext uri="{FF2B5EF4-FFF2-40B4-BE49-F238E27FC236}">
                <a16:creationId xmlns:a16="http://schemas.microsoft.com/office/drawing/2014/main" id="{CED7DDF8-2869-2482-AE7E-CA898D80D06B}"/>
              </a:ext>
            </a:extLst>
          </p:cNvPr>
          <p:cNvSpPr txBox="1">
            <a:spLocks noGrp="1" noChangeArrowheads="1"/>
          </p:cNvSpPr>
          <p:nvPr>
            <p:ph type="body" idx="4294967295"/>
          </p:nvPr>
        </p:nvSpPr>
        <p:spPr>
          <a:xfrm>
            <a:off x="685800" y="1509713"/>
            <a:ext cx="10974388" cy="3624262"/>
          </a:xfrm>
        </p:spPr>
        <p:txBody>
          <a:bodyPr/>
          <a:lstStyle/>
          <a:p>
            <a:pPr marL="457200" indent="-228600" eaLnBrk="1" hangingPunct="1">
              <a:lnSpc>
                <a:spcPct val="90000"/>
              </a:lnSpc>
              <a:spcBef>
                <a:spcPts val="1000"/>
              </a:spcBef>
              <a:buSzPts val="2800"/>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marL="457200" indent="-228600" eaLnBrk="1" hangingPunct="1">
              <a:lnSpc>
                <a:spcPct val="90000"/>
              </a:lnSpc>
              <a:spcBef>
                <a:spcPts val="1000"/>
              </a:spcBef>
              <a:buSzPts val="2800"/>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marL="457200" indent="-228600" eaLnBrk="1" hangingPunct="1">
              <a:lnSpc>
                <a:spcPct val="90000"/>
              </a:lnSpc>
              <a:spcBef>
                <a:spcPts val="1000"/>
              </a:spcBef>
              <a:buSzPts val="2800"/>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marL="457200" indent="-228600" algn="ctr" eaLnBrk="1" hangingPunct="1">
              <a:lnSpc>
                <a:spcPct val="90000"/>
              </a:lnSpc>
              <a:spcBef>
                <a:spcPts val="1000"/>
              </a:spcBef>
              <a:buSzPts val="2800"/>
            </a:pPr>
            <a:r>
              <a:rPr lang="en-US" altLang="en-US" sz="1600">
                <a:latin typeface="Calibri" panose="020F0502020204030204" pitchFamily="34" charset="0"/>
                <a:cs typeface="Arial" panose="020B0604020202020204" pitchFamily="34" charset="0"/>
                <a:sym typeface="Calibri" panose="020F0502020204030204" pitchFamily="34" charset="0"/>
              </a:rPr>
              <a:t>Irena Bojanova: irena.bojanova@nist.gov</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marL="457200" indent="-228600" algn="ctr" eaLnBrk="1" hangingPunct="1">
              <a:lnSpc>
                <a:spcPct val="90000"/>
              </a:lnSpc>
              <a:spcBef>
                <a:spcPts val="1000"/>
              </a:spcBef>
              <a:buSzPts val="2800"/>
            </a:pPr>
            <a:r>
              <a:rPr lang="en-US" altLang="en-US" sz="1600">
                <a:latin typeface="Calibri" panose="020F0502020204030204" pitchFamily="34" charset="0"/>
                <a:cs typeface="Arial" panose="020B0604020202020204" pitchFamily="34" charset="0"/>
                <a:sym typeface="Calibri" panose="020F0502020204030204" pitchFamily="34" charset="0"/>
              </a:rPr>
              <a:t>Carlos Galhardo: cegalhardo@inmetro.gov.br</a:t>
            </a:r>
            <a:endParaRPr lang="en-US" altLang="en-US" sz="2800">
              <a:latin typeface="Calibri" panose="020F0502020204030204" pitchFamily="34" charset="0"/>
              <a:cs typeface="Arial" panose="020B0604020202020204" pitchFamily="34" charset="0"/>
              <a:sym typeface="Calibri" panose="020F0502020204030204" pitchFamily="34" charset="0"/>
            </a:endParaRPr>
          </a:p>
        </p:txBody>
      </p:sp>
      <p:sp>
        <p:nvSpPr>
          <p:cNvPr id="98307" name="Google Shape;1020;p31">
            <a:extLst>
              <a:ext uri="{FF2B5EF4-FFF2-40B4-BE49-F238E27FC236}">
                <a16:creationId xmlns:a16="http://schemas.microsoft.com/office/drawing/2014/main" id="{BD028177-CB8A-8E52-33A7-EECBE24814D0}"/>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Questions</a:t>
            </a:r>
          </a:p>
        </p:txBody>
      </p:sp>
      <p:pic>
        <p:nvPicPr>
          <p:cNvPr id="98308" name="Google Shape;1021;p31" descr="shieldLogo.jpg">
            <a:extLst>
              <a:ext uri="{FF2B5EF4-FFF2-40B4-BE49-F238E27FC236}">
                <a16:creationId xmlns:a16="http://schemas.microsoft.com/office/drawing/2014/main" id="{63985D95-C178-0F3C-1821-77BA0DE833D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063" y="4500563"/>
            <a:ext cx="12636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Google Shape;1022;p31">
            <a:extLst>
              <a:ext uri="{FF2B5EF4-FFF2-40B4-BE49-F238E27FC236}">
                <a16:creationId xmlns:a16="http://schemas.microsoft.com/office/drawing/2014/main" id="{451970CF-B4F4-75FA-6D9D-7B21150B1CAF}"/>
              </a:ext>
            </a:extLst>
          </p:cNvPr>
          <p:cNvSpPr>
            <a:spLocks noChangeArrowheads="1"/>
          </p:cNvSpPr>
          <p:nvPr/>
        </p:nvSpPr>
        <p:spPr bwMode="auto">
          <a:xfrm>
            <a:off x="9653588" y="5962650"/>
            <a:ext cx="2006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200"/>
            </a:pPr>
            <a:r>
              <a:rPr lang="en-US" altLang="en-US" sz="1200">
                <a:solidFill>
                  <a:srgbClr val="90BBE4"/>
                </a:solidFill>
                <a:latin typeface="Calibri" panose="020F0502020204030204" pitchFamily="34" charset="0"/>
              </a:rPr>
              <a:t>https://samate.nist.gov/BF/</a:t>
            </a:r>
            <a:endParaRPr lang="en-US" altLang="en-US">
              <a:solidFill>
                <a:srgbClr val="90BBE4"/>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Google Shape;621;p3">
            <a:extLst>
              <a:ext uri="{FF2B5EF4-FFF2-40B4-BE49-F238E27FC236}">
                <a16:creationId xmlns:a16="http://schemas.microsoft.com/office/drawing/2014/main" id="{1ADA34C3-9EE8-5B5E-FF5E-FB8FCD71E964}"/>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Terminology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Google Shape;627;p4">
            <a:extLst>
              <a:ext uri="{FF2B5EF4-FFF2-40B4-BE49-F238E27FC236}">
                <a16:creationId xmlns:a16="http://schemas.microsoft.com/office/drawing/2014/main" id="{0FD06DBD-37A2-21E8-5950-D5631C24F5CE}"/>
              </a:ext>
            </a:extLst>
          </p:cNvPr>
          <p:cNvSpPr txBox="1">
            <a:spLocks noGrp="1"/>
          </p:cNvSpPr>
          <p:nvPr>
            <p:ph type="body" idx="1"/>
          </p:nvPr>
        </p:nvSpPr>
        <p:spPr>
          <a:xfrm>
            <a:off x="573088" y="1404938"/>
            <a:ext cx="11322050" cy="5543550"/>
          </a:xfrm>
        </p:spPr>
        <p:txBody>
          <a:bodyPr/>
          <a:lstStyle/>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Software Bug:</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A coding error</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Needs to be fixed</a:t>
            </a:r>
            <a:endParaRPr sz="2400" dirty="0">
              <a:solidFill>
                <a:srgbClr val="222222"/>
              </a:solidFill>
              <a:latin typeface="Calibri"/>
              <a:ea typeface="Calibri"/>
              <a:cs typeface="Calibri"/>
              <a:sym typeface="Calibri"/>
            </a:endParaRPr>
          </a:p>
          <a:p>
            <a:pPr marL="914400" indent="0" eaLnBrk="1" fontAlgn="auto" hangingPunct="1">
              <a:lnSpc>
                <a:spcPct val="50000"/>
              </a:lnSpc>
              <a:spcBef>
                <a:spcPts val="0"/>
              </a:spcBef>
              <a:buFont typeface="Arial"/>
              <a:buNone/>
              <a:defRPr/>
            </a:pPr>
            <a:endParaRPr sz="2800" dirty="0">
              <a:solidFill>
                <a:srgbClr val="222222"/>
              </a:solidFill>
              <a:latin typeface="Calibri"/>
              <a:ea typeface="Calibri"/>
              <a:cs typeface="Calibri"/>
              <a:sym typeface="Calibri"/>
            </a:endParaRPr>
          </a:p>
          <a:p>
            <a:pPr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Software Weakness </a:t>
            </a:r>
            <a:r>
              <a:rPr lang="en-US" sz="2400" dirty="0">
                <a:solidFill>
                  <a:schemeClr val="dk1"/>
                </a:solidFill>
                <a:latin typeface="Calibri"/>
                <a:ea typeface="Calibri"/>
                <a:cs typeface="Calibri"/>
                <a:sym typeface="Calibri"/>
              </a:rPr>
              <a:t>– difficult to define</a:t>
            </a:r>
            <a:r>
              <a:rPr lang="en-US" sz="2400" dirty="0">
                <a:solidFill>
                  <a:srgbClr val="222222"/>
                </a:solidFill>
                <a:latin typeface="Calibri"/>
                <a:ea typeface="Calibri"/>
                <a:cs typeface="Calibri"/>
                <a:sym typeface="Calibri"/>
              </a:rPr>
              <a:t>:</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Caused by a bug or ill-formed data</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Weakness Type </a:t>
            </a:r>
            <a:r>
              <a:rPr lang="en-US" sz="2400" dirty="0">
                <a:solidFill>
                  <a:schemeClr val="dk1"/>
                </a:solidFill>
                <a:latin typeface="Calibri"/>
                <a:ea typeface="Calibri"/>
                <a:cs typeface="Calibri"/>
                <a:sym typeface="Calibri"/>
              </a:rPr>
              <a:t>–</a:t>
            </a:r>
            <a:r>
              <a:rPr lang="en-US" sz="2400" dirty="0">
                <a:solidFill>
                  <a:srgbClr val="222222"/>
                </a:solidFill>
                <a:latin typeface="Calibri"/>
                <a:ea typeface="Calibri"/>
                <a:cs typeface="Calibri"/>
                <a:sym typeface="Calibri"/>
              </a:rPr>
              <a:t> a meaningful notion!</a:t>
            </a:r>
            <a:endParaRPr sz="2400" dirty="0">
              <a:solidFill>
                <a:srgbClr val="222222"/>
              </a:solidFill>
              <a:latin typeface="Calibri"/>
              <a:ea typeface="Calibri"/>
              <a:cs typeface="Calibri"/>
              <a:sym typeface="Calibri"/>
            </a:endParaRPr>
          </a:p>
          <a:p>
            <a:pPr marL="914400" indent="0" eaLnBrk="1" fontAlgn="auto" hangingPunct="1">
              <a:lnSpc>
                <a:spcPct val="50000"/>
              </a:lnSpc>
              <a:spcBef>
                <a:spcPts val="0"/>
              </a:spcBef>
              <a:buFont typeface="Arial"/>
              <a:buNone/>
              <a:defRPr/>
            </a:pPr>
            <a:endParaRPr sz="2800" dirty="0">
              <a:solidFill>
                <a:srgbClr val="222222"/>
              </a:solidFill>
              <a:latin typeface="Calibri"/>
              <a:ea typeface="Calibri"/>
              <a:cs typeface="Calibri"/>
              <a:sym typeface="Calibri"/>
            </a:endParaRPr>
          </a:p>
          <a:p>
            <a:pPr indent="-381000" eaLnBrk="1" fontAlgn="auto" hangingPunct="1">
              <a:lnSpc>
                <a:spcPct val="100000"/>
              </a:lnSpc>
              <a:spcBef>
                <a:spcPts val="0"/>
              </a:spcBef>
              <a:buClr>
                <a:srgbClr val="222222"/>
              </a:buClr>
              <a:buSzPts val="2400"/>
              <a:buFont typeface="Arial"/>
              <a:buChar char="●"/>
              <a:defRPr/>
            </a:pPr>
            <a:r>
              <a:rPr lang="en-US" sz="2400" dirty="0">
                <a:solidFill>
                  <a:srgbClr val="222222"/>
                </a:solidFill>
                <a:latin typeface="Calibri"/>
                <a:ea typeface="Calibri"/>
                <a:cs typeface="Calibri"/>
                <a:sym typeface="Calibri"/>
              </a:rPr>
              <a:t>Software Vulnerability: </a:t>
            </a:r>
            <a:endParaRPr sz="2400" dirty="0">
              <a:solidFill>
                <a:srgbClr val="222222"/>
              </a:solidFill>
              <a:latin typeface="Calibri"/>
              <a:ea typeface="Calibri"/>
              <a:cs typeface="Calibri"/>
              <a:sym typeface="Calibri"/>
            </a:endParaRPr>
          </a:p>
          <a:p>
            <a:pPr lvl="1" indent="-381000" eaLnBrk="1" fontAlgn="auto" hangingPunct="1">
              <a:lnSpc>
                <a:spcPct val="100000"/>
              </a:lnSpc>
              <a:spcBef>
                <a:spcPts val="0"/>
              </a:spcBef>
              <a:buSzPts val="2400"/>
              <a:buFont typeface="Arial"/>
              <a:buChar char="○"/>
              <a:defRPr/>
            </a:pPr>
            <a:r>
              <a:rPr lang="en-US" sz="2400" dirty="0">
                <a:solidFill>
                  <a:srgbClr val="222222"/>
                </a:solidFill>
                <a:latin typeface="Calibri"/>
                <a:ea typeface="Calibri"/>
                <a:cs typeface="Calibri"/>
                <a:sym typeface="Calibri"/>
              </a:rPr>
              <a:t>An instance of a weakness type that </a:t>
            </a:r>
            <a:r>
              <a:rPr lang="en-US" sz="2400" dirty="0">
                <a:solidFill>
                  <a:srgbClr val="222222"/>
                </a:solidFill>
                <a:latin typeface="Calibri"/>
                <a:ea typeface="Calibri"/>
                <a:cs typeface="Calibri"/>
                <a:sym typeface="Calibri"/>
                <a:extLst>
                  <a:ext uri="http://customooxmlschemas.google.com/"/>
                </a:extLst>
              </a:rPr>
              <a:t>leads to a</a:t>
            </a:r>
            <a:r>
              <a:rPr lang="en-US" sz="2400" dirty="0">
                <a:solidFill>
                  <a:srgbClr val="222222"/>
                </a:solidFill>
                <a:latin typeface="Calibri"/>
                <a:ea typeface="Calibri"/>
                <a:cs typeface="Calibri"/>
                <a:sym typeface="Calibri"/>
              </a:rPr>
              <a:t> security failure</a:t>
            </a:r>
            <a:endParaRPr sz="2400" dirty="0">
              <a:solidFill>
                <a:srgbClr val="222222"/>
              </a:solidFill>
              <a:latin typeface="Calibri"/>
              <a:ea typeface="Calibri"/>
              <a:cs typeface="Calibri"/>
              <a:sym typeface="Calibri"/>
            </a:endParaRPr>
          </a:p>
          <a:p>
            <a:pPr marL="876300" lvl="1" eaLnBrk="1" fontAlgn="auto" hangingPunct="1">
              <a:lnSpc>
                <a:spcPct val="100000"/>
              </a:lnSpc>
              <a:spcBef>
                <a:spcPts val="0"/>
              </a:spcBef>
              <a:buClr>
                <a:srgbClr val="222222"/>
              </a:buClr>
              <a:buSzPts val="2400"/>
              <a:buFont typeface="Courier New" panose="02070309020205020404" pitchFamily="49" charset="0"/>
              <a:buChar char="o"/>
              <a:defRPr/>
            </a:pPr>
            <a:r>
              <a:rPr lang="en-US" sz="2400" dirty="0">
                <a:solidFill>
                  <a:srgbClr val="222222"/>
                </a:solidFill>
                <a:latin typeface="Calibri"/>
                <a:ea typeface="Calibri"/>
                <a:cs typeface="Calibri"/>
                <a:sym typeface="Calibri"/>
              </a:rPr>
              <a:t>May have several underlying weaknesses</a:t>
            </a:r>
          </a:p>
        </p:txBody>
      </p:sp>
      <p:sp>
        <p:nvSpPr>
          <p:cNvPr id="49155" name="Google Shape;628;p4">
            <a:extLst>
              <a:ext uri="{FF2B5EF4-FFF2-40B4-BE49-F238E27FC236}">
                <a16:creationId xmlns:a16="http://schemas.microsoft.com/office/drawing/2014/main" id="{9FD28DC7-CCFA-203D-1A99-BD34D372B7E5}"/>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Bug, Weakness, Vulnerability, Failure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Google Shape;634;p5">
            <a:extLst>
              <a:ext uri="{FF2B5EF4-FFF2-40B4-BE49-F238E27FC236}">
                <a16:creationId xmlns:a16="http://schemas.microsoft.com/office/drawing/2014/main" id="{4535DF43-EF2E-FBDF-DE60-02D47E30497C}"/>
              </a:ext>
            </a:extLst>
          </p:cNvPr>
          <p:cNvSpPr txBox="1">
            <a:spLocks noGrp="1" noChangeArrowheads="1"/>
          </p:cNvSpPr>
          <p:nvPr>
            <p:ph type="title"/>
          </p:nvPr>
        </p:nvSpPr>
        <p:spPr>
          <a:xfrm>
            <a:off x="498475" y="1254125"/>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sz="5700">
                <a:solidFill>
                  <a:srgbClr val="FFFFFF"/>
                </a:solidFill>
                <a:latin typeface="Calibri" panose="020F0502020204030204" pitchFamily="34" charset="0"/>
                <a:cs typeface="Arial" panose="020B0604020202020204" pitchFamily="34" charset="0"/>
                <a:sym typeface="Calibri" panose="020F0502020204030204" pitchFamily="34" charset="0"/>
              </a:rPr>
              <a:t>Existing Repositories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Google Shape;640;p6">
            <a:extLst>
              <a:ext uri="{FF2B5EF4-FFF2-40B4-BE49-F238E27FC236}">
                <a16:creationId xmlns:a16="http://schemas.microsoft.com/office/drawing/2014/main" id="{397610C1-E89D-3E2B-325E-2B606B26D82C}"/>
              </a:ext>
            </a:extLst>
          </p:cNvPr>
          <p:cNvSpPr txBox="1">
            <a:spLocks noGrp="1"/>
          </p:cNvSpPr>
          <p:nvPr>
            <p:ph type="body" idx="1"/>
          </p:nvPr>
        </p:nvSpPr>
        <p:spPr>
          <a:xfrm>
            <a:off x="573088" y="1404938"/>
            <a:ext cx="11322050" cy="5048250"/>
          </a:xfrm>
        </p:spPr>
        <p:txBody>
          <a:bodyPr/>
          <a:lstStyle/>
          <a:p>
            <a:pPr indent="-381000" eaLnBrk="1" fontAlgn="auto" hangingPunct="1">
              <a:lnSpc>
                <a:spcPct val="100000"/>
              </a:lnSpc>
              <a:spcBef>
                <a:spcPts val="0"/>
              </a:spcBef>
              <a:buClr>
                <a:srgbClr val="222222"/>
              </a:buClr>
              <a:buSzPts val="2400"/>
              <a:buFont typeface="Calibri"/>
              <a:buChar char="●"/>
              <a:defRPr/>
            </a:pPr>
            <a:r>
              <a:rPr lang="en-US" sz="2400" dirty="0">
                <a:solidFill>
                  <a:srgbClr val="222222"/>
                </a:solidFill>
                <a:latin typeface="Calibri"/>
                <a:ea typeface="Calibri"/>
                <a:cs typeface="Calibri"/>
                <a:sym typeface="Calibri"/>
              </a:rPr>
              <a:t>Weaknesses:</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rgbClr val="222222"/>
                </a:solidFill>
                <a:latin typeface="Calibri"/>
                <a:ea typeface="Calibri"/>
                <a:cs typeface="Calibri"/>
                <a:sym typeface="Calibri"/>
              </a:rPr>
              <a:t>CWE </a:t>
            </a:r>
            <a:r>
              <a:rPr lang="en-US" sz="2400" dirty="0">
                <a:solidFill>
                  <a:schemeClr val="dk1"/>
                </a:solidFill>
                <a:latin typeface="Calibri"/>
                <a:ea typeface="Calibri"/>
                <a:cs typeface="Calibri"/>
                <a:sym typeface="Calibri"/>
              </a:rPr>
              <a:t>– Common Weakness Enumeration</a:t>
            </a:r>
            <a:endParaRPr sz="2400" dirty="0">
              <a:solidFill>
                <a:schemeClr val="dk1"/>
              </a:solidFill>
              <a:latin typeface="Calibri"/>
              <a:ea typeface="Calibri"/>
              <a:cs typeface="Calibri"/>
              <a:sym typeface="Calibri"/>
            </a:endParaRPr>
          </a:p>
          <a:p>
            <a:pPr indent="0" eaLnBrk="1" fontAlgn="auto" hangingPunct="1">
              <a:lnSpc>
                <a:spcPct val="115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00000"/>
              </a:lnSpc>
              <a:spcBef>
                <a:spcPts val="0"/>
              </a:spcBef>
              <a:buClr>
                <a:srgbClr val="222222"/>
              </a:buClr>
              <a:buSzPts val="2400"/>
              <a:buFont typeface="Calibri"/>
              <a:buChar char="●"/>
              <a:defRPr/>
            </a:pPr>
            <a:r>
              <a:rPr lang="en-US" sz="2400" dirty="0">
                <a:solidFill>
                  <a:srgbClr val="222222"/>
                </a:solidFill>
                <a:latin typeface="Calibri"/>
                <a:ea typeface="Calibri"/>
                <a:cs typeface="Calibri"/>
                <a:sym typeface="Calibri"/>
              </a:rPr>
              <a:t>Vulnerabilities:</a:t>
            </a:r>
            <a:endParaRPr sz="2400" dirty="0">
              <a:solidFill>
                <a:srgbClr val="222222"/>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rgbClr val="222222"/>
                </a:solidFill>
                <a:latin typeface="Calibri"/>
                <a:ea typeface="Calibri"/>
                <a:cs typeface="Calibri"/>
                <a:sym typeface="Calibri"/>
              </a:rPr>
              <a:t>CVE </a:t>
            </a:r>
            <a:r>
              <a:rPr lang="en-US" sz="2400" dirty="0">
                <a:solidFill>
                  <a:schemeClr val="dk1"/>
                </a:solidFill>
                <a:latin typeface="Calibri"/>
                <a:ea typeface="Calibri"/>
                <a:cs typeface="Calibri"/>
                <a:sym typeface="Calibri"/>
              </a:rPr>
              <a:t>– Common Vulnerabilities and Exposures </a:t>
            </a:r>
          </a:p>
          <a:p>
            <a:pPr indent="0" eaLnBrk="1" fontAlgn="auto" hangingPunct="1">
              <a:lnSpc>
                <a:spcPct val="115000"/>
              </a:lnSpc>
              <a:spcBef>
                <a:spcPts val="0"/>
              </a:spcBef>
              <a:buFont typeface="Arial"/>
              <a:buNone/>
              <a:defRPr/>
            </a:pPr>
            <a:r>
              <a:rPr lang="en-US" sz="2400" dirty="0">
                <a:solidFill>
                  <a:schemeClr val="dk1"/>
                </a:solidFill>
                <a:latin typeface="Calibri"/>
                <a:ea typeface="Calibri"/>
                <a:cs typeface="Calibri"/>
                <a:sym typeface="Wingdings" panose="05000000000000000000" pitchFamily="2" charset="2"/>
              </a:rPr>
              <a:t> </a:t>
            </a:r>
            <a:r>
              <a:rPr lang="en-US" sz="2400" dirty="0">
                <a:solidFill>
                  <a:schemeClr val="dk1"/>
                </a:solidFill>
                <a:latin typeface="Calibri"/>
                <a:ea typeface="Calibri"/>
                <a:cs typeface="Calibri"/>
                <a:sym typeface="Calibri"/>
              </a:rPr>
              <a:t>over 18 000 documented in 2020</a:t>
            </a:r>
          </a:p>
          <a:p>
            <a:pPr indent="0" eaLnBrk="1" fontAlgn="auto" hangingPunct="1">
              <a:lnSpc>
                <a:spcPct val="115000"/>
              </a:lnSpc>
              <a:spcBef>
                <a:spcPts val="0"/>
              </a:spcBef>
              <a:buFont typeface="Arial"/>
              <a:buNone/>
              <a:defRPr/>
            </a:pPr>
            <a:endParaRPr sz="2400" dirty="0">
              <a:solidFill>
                <a:schemeClr val="dk1"/>
              </a:solidFill>
              <a:latin typeface="Calibri"/>
              <a:ea typeface="Calibri"/>
              <a:cs typeface="Calibri"/>
              <a:sym typeface="Calibri"/>
            </a:endParaRPr>
          </a:p>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Linking weaknesses to </a:t>
            </a:r>
            <a:r>
              <a:rPr lang="en-US" sz="2400" dirty="0">
                <a:solidFill>
                  <a:srgbClr val="222222"/>
                </a:solidFill>
                <a:latin typeface="Calibri"/>
                <a:ea typeface="Calibri"/>
                <a:cs typeface="Calibri"/>
                <a:sym typeface="Calibri"/>
              </a:rPr>
              <a:t>vulnerabilities </a:t>
            </a:r>
            <a:r>
              <a:rPr lang="en-US" sz="2400" dirty="0">
                <a:solidFill>
                  <a:schemeClr val="dk1"/>
                </a:solidFill>
                <a:latin typeface="Calibri"/>
                <a:ea typeface="Calibri"/>
                <a:cs typeface="Calibri"/>
                <a:sym typeface="Calibri"/>
              </a:rPr>
              <a:t>– CWEs to CVEs:</a:t>
            </a:r>
            <a:endParaRPr sz="2400" dirty="0">
              <a:solidFill>
                <a:schemeClr val="dk1"/>
              </a:solidFill>
              <a:latin typeface="Calibri"/>
              <a:ea typeface="Calibri"/>
              <a:cs typeface="Calibri"/>
              <a:sym typeface="Calibri"/>
            </a:endParaRPr>
          </a:p>
          <a:p>
            <a:pPr indent="0" eaLnBrk="1" fontAlgn="auto" hangingPunct="1">
              <a:lnSpc>
                <a:spcPct val="115000"/>
              </a:lnSpc>
              <a:spcBef>
                <a:spcPts val="0"/>
              </a:spcBef>
              <a:buFont typeface="Arial"/>
              <a:buNone/>
              <a:defRPr/>
            </a:pPr>
            <a:r>
              <a:rPr lang="en-US" sz="2400" dirty="0">
                <a:solidFill>
                  <a:schemeClr val="dk1"/>
                </a:solidFill>
                <a:latin typeface="Calibri"/>
                <a:ea typeface="Calibri"/>
                <a:cs typeface="Calibri"/>
                <a:sym typeface="Calibri"/>
              </a:rPr>
              <a:t>NVD – National Vulnerabilities Database</a:t>
            </a:r>
            <a:endParaRPr sz="2400" dirty="0">
              <a:solidFill>
                <a:srgbClr val="9900FF"/>
              </a:solidFill>
              <a:latin typeface="Calibri"/>
              <a:ea typeface="Calibri"/>
              <a:cs typeface="Calibri"/>
              <a:sym typeface="Calibri"/>
            </a:endParaRPr>
          </a:p>
        </p:txBody>
      </p:sp>
      <p:sp>
        <p:nvSpPr>
          <p:cNvPr id="53251" name="Google Shape;641;p6">
            <a:extLst>
              <a:ext uri="{FF2B5EF4-FFF2-40B4-BE49-F238E27FC236}">
                <a16:creationId xmlns:a16="http://schemas.microsoft.com/office/drawing/2014/main" id="{07C96532-ADAC-6ADA-8954-44065E6EACAD}"/>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Commonly Used Repositories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Google Shape;647;p7">
            <a:extLst>
              <a:ext uri="{FF2B5EF4-FFF2-40B4-BE49-F238E27FC236}">
                <a16:creationId xmlns:a16="http://schemas.microsoft.com/office/drawing/2014/main" id="{C831563B-070D-1D3A-A60C-57F6B966BD4B}"/>
              </a:ext>
            </a:extLst>
          </p:cNvPr>
          <p:cNvSpPr txBox="1">
            <a:spLocks noGrp="1" noChangeArrowheads="1"/>
          </p:cNvSpPr>
          <p:nvPr>
            <p:ph type="body" idx="1"/>
          </p:nvPr>
        </p:nvSpPr>
        <p:spPr>
          <a:xfrm>
            <a:off x="573088" y="1404938"/>
            <a:ext cx="11209337" cy="5048250"/>
          </a:xfrm>
        </p:spPr>
        <p:txBody>
          <a:bodyPr/>
          <a:lstStyle/>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Imprecise Descriptions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 &amp; CVE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Unclear Causality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 &amp; CVE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Gaps in Coverage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a:t>
            </a: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15000"/>
              </a:lnSpc>
              <a:spcBef>
                <a:spcPct val="0"/>
              </a:spcBef>
              <a:spcAft>
                <a:spcPct val="0"/>
              </a:spcAft>
              <a:buClr>
                <a:srgbClr val="000000"/>
              </a:buClr>
              <a:buSzPts val="2400"/>
              <a:buFont typeface="Arial" panose="020B0604020202020204" pitchFamily="34" charset="0"/>
              <a:buAutoNum type="arabicPeriod"/>
            </a:pPr>
            <a:r>
              <a:rPr lang="en-US" altLang="en-US" sz="2400">
                <a:latin typeface="Calibri" panose="020F0502020204030204" pitchFamily="34" charset="0"/>
                <a:cs typeface="Arial" panose="020B0604020202020204" pitchFamily="34" charset="0"/>
                <a:sym typeface="Calibri" panose="020F0502020204030204" pitchFamily="34" charset="0"/>
              </a:rPr>
              <a:t>Overlaps in Coverage </a:t>
            </a:r>
            <a:r>
              <a:rPr lang="en-US" altLang="en-US" sz="2400">
                <a:solidFill>
                  <a:srgbClr val="222222"/>
                </a:solidFill>
                <a:latin typeface="Calibri" panose="020F0502020204030204" pitchFamily="34" charset="0"/>
                <a:cs typeface="Arial" panose="020B0604020202020204" pitchFamily="34" charset="0"/>
                <a:sym typeface="Calibri" panose="020F0502020204030204" pitchFamily="34" charset="0"/>
              </a:rPr>
              <a:t>– </a:t>
            </a:r>
            <a:r>
              <a:rPr lang="en-US" altLang="en-US" sz="2400">
                <a:latin typeface="Calibri" panose="020F0502020204030204" pitchFamily="34" charset="0"/>
                <a:cs typeface="Arial" panose="020B0604020202020204" pitchFamily="34" charset="0"/>
                <a:sym typeface="Calibri" panose="020F0502020204030204" pitchFamily="34" charset="0"/>
              </a:rPr>
              <a:t>CWE</a:t>
            </a:r>
          </a:p>
        </p:txBody>
      </p:sp>
      <p:sp>
        <p:nvSpPr>
          <p:cNvPr id="55299" name="Google Shape;648;p7">
            <a:extLst>
              <a:ext uri="{FF2B5EF4-FFF2-40B4-BE49-F238E27FC236}">
                <a16:creationId xmlns:a16="http://schemas.microsoft.com/office/drawing/2014/main" id="{1A88ECDF-DE89-DC9B-7245-B50E4106CEDE}"/>
              </a:ext>
            </a:extLst>
          </p:cNvPr>
          <p:cNvSpPr txBox="1">
            <a:spLocks noGrp="1" noChangeArrowheads="1"/>
          </p:cNvSpPr>
          <p:nvPr>
            <p:ph type="title"/>
          </p:nvPr>
        </p:nvSpPr>
        <p:spPr>
          <a:xfrm>
            <a:off x="573088" y="-11113"/>
            <a:ext cx="10515600" cy="1325563"/>
          </a:xfrm>
        </p:spPr>
        <p:txBody>
          <a:bodyPr/>
          <a:lstStyle/>
          <a:p>
            <a:pPr eaLnBrk="1" hangingPunct="1">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Repository Problems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Google Shape;654;p8">
            <a:extLst>
              <a:ext uri="{FF2B5EF4-FFF2-40B4-BE49-F238E27FC236}">
                <a16:creationId xmlns:a16="http://schemas.microsoft.com/office/drawing/2014/main" id="{A073A395-2A43-A6F6-0D2E-D099E5F1FD52}"/>
              </a:ext>
            </a:extLst>
          </p:cNvPr>
          <p:cNvSpPr txBox="1">
            <a:spLocks noGrp="1"/>
          </p:cNvSpPr>
          <p:nvPr>
            <p:ph type="body" idx="1"/>
          </p:nvPr>
        </p:nvSpPr>
        <p:spPr>
          <a:xfrm>
            <a:off x="574675" y="1403350"/>
            <a:ext cx="11256963" cy="5303838"/>
          </a:xfrm>
        </p:spPr>
        <p:txBody>
          <a:bodyPr/>
          <a:lstStyle/>
          <a:p>
            <a:pPr indent="-381000" eaLnBrk="1" fontAlgn="auto" hangingPunct="1">
              <a:lnSpc>
                <a:spcPct val="100000"/>
              </a:lnSpc>
              <a:spcBef>
                <a:spcPts val="0"/>
              </a:spcBef>
              <a:buSzPts val="2400"/>
              <a:buFont typeface="Arial"/>
              <a:buChar char="●"/>
              <a:defRPr/>
            </a:pPr>
            <a:r>
              <a:rPr lang="en-US" sz="2400" dirty="0">
                <a:solidFill>
                  <a:schemeClr val="dk1"/>
                </a:solidFill>
                <a:latin typeface="Calibri"/>
                <a:ea typeface="Calibri"/>
                <a:cs typeface="Calibri"/>
                <a:sym typeface="Calibri"/>
              </a:rPr>
              <a:t>Example:</a:t>
            </a:r>
            <a:endParaRPr sz="2400" dirty="0">
              <a:solidFill>
                <a:schemeClr val="dk1"/>
              </a:solidFill>
              <a:latin typeface="Calibri"/>
              <a:ea typeface="Calibri"/>
              <a:cs typeface="Calibri"/>
              <a:sym typeface="Calibri"/>
            </a:endParaRPr>
          </a:p>
          <a:p>
            <a:pPr indent="0" eaLnBrk="1" fontAlgn="auto" hangingPunct="1">
              <a:lnSpc>
                <a:spcPct val="100000"/>
              </a:lnSpc>
              <a:spcBef>
                <a:spcPts val="360"/>
              </a:spcBef>
              <a:buFont typeface="Arial"/>
              <a:buNone/>
              <a:defRPr/>
            </a:pPr>
            <a:endParaRPr sz="2400" dirty="0">
              <a:solidFill>
                <a:schemeClr val="dk1"/>
              </a:solidFill>
              <a:latin typeface="Calibri"/>
              <a:ea typeface="Calibri"/>
              <a:cs typeface="Calibri"/>
              <a:sym typeface="Calibri"/>
            </a:endParaRPr>
          </a:p>
          <a:p>
            <a:pPr indent="0" eaLnBrk="1" fontAlgn="auto" hangingPunct="1">
              <a:lnSpc>
                <a:spcPct val="100000"/>
              </a:lnSpc>
              <a:spcBef>
                <a:spcPts val="360"/>
              </a:spcBef>
              <a:buFont typeface="Arial"/>
              <a:buNone/>
              <a:defRPr/>
            </a:pPr>
            <a:r>
              <a:rPr lang="en-US" sz="2400" dirty="0">
                <a:solidFill>
                  <a:schemeClr val="dk1"/>
                </a:solidFill>
                <a:latin typeface="Calibri"/>
                <a:ea typeface="Calibri"/>
                <a:cs typeface="Calibri"/>
                <a:sym typeface="Calibri"/>
              </a:rPr>
              <a:t>CWE-502: Deserialization of Untrusted Data: </a:t>
            </a:r>
          </a:p>
          <a:p>
            <a:pPr indent="0" eaLnBrk="1" fontAlgn="auto" hangingPunct="1">
              <a:lnSpc>
                <a:spcPct val="100000"/>
              </a:lnSpc>
              <a:spcBef>
                <a:spcPts val="360"/>
              </a:spcBef>
              <a:buFont typeface="Arial"/>
              <a:buNone/>
              <a:defRPr/>
            </a:pPr>
            <a:r>
              <a:rPr lang="en-US" sz="2400" dirty="0">
                <a:solidFill>
                  <a:schemeClr val="dk1"/>
                </a:solidFill>
                <a:latin typeface="Calibri"/>
                <a:ea typeface="Calibri"/>
                <a:cs typeface="Calibri"/>
                <a:sym typeface="Calibri"/>
              </a:rPr>
              <a:t>The application deserializes untrusted data without </a:t>
            </a:r>
            <a:br>
              <a:rPr lang="en-US" sz="2400" dirty="0">
                <a:solidFill>
                  <a:schemeClr val="dk1"/>
                </a:solidFill>
                <a:latin typeface="Calibri"/>
                <a:ea typeface="Calibri"/>
                <a:cs typeface="Calibri"/>
                <a:sym typeface="Calibri"/>
              </a:rPr>
            </a:br>
            <a:r>
              <a:rPr lang="en-US" sz="2400" i="1" dirty="0">
                <a:solidFill>
                  <a:srgbClr val="7030A0"/>
                </a:solidFill>
                <a:latin typeface="Calibri"/>
                <a:ea typeface="Calibri"/>
                <a:cs typeface="Calibri"/>
                <a:sym typeface="Calibri"/>
              </a:rPr>
              <a:t>sufficiently</a:t>
            </a:r>
            <a:r>
              <a:rPr lang="en-US" sz="2400" dirty="0">
                <a:solidFill>
                  <a:srgbClr val="7030A0"/>
                </a:solidFill>
                <a:latin typeface="Calibri"/>
                <a:ea typeface="Calibri"/>
                <a:cs typeface="Calibri"/>
                <a:sym typeface="Calibri"/>
              </a:rPr>
              <a:t> verifying that </a:t>
            </a:r>
            <a:r>
              <a:rPr lang="en-US" sz="2400" dirty="0">
                <a:latin typeface="Calibri"/>
                <a:ea typeface="Calibri"/>
                <a:cs typeface="Calibri"/>
                <a:sym typeface="Calibri"/>
              </a:rPr>
              <a:t>the resulting data</a:t>
            </a:r>
            <a:r>
              <a:rPr lang="en-US" sz="2400" dirty="0">
                <a:solidFill>
                  <a:srgbClr val="9900FF"/>
                </a:solidFill>
                <a:latin typeface="Calibri"/>
                <a:ea typeface="Calibri"/>
                <a:cs typeface="Calibri"/>
                <a:sym typeface="Calibri"/>
              </a:rPr>
              <a:t> </a:t>
            </a:r>
            <a:r>
              <a:rPr lang="en-US" sz="2400" dirty="0">
                <a:solidFill>
                  <a:srgbClr val="7030A0"/>
                </a:solidFill>
                <a:latin typeface="Calibri"/>
                <a:ea typeface="Calibri"/>
                <a:cs typeface="Calibri"/>
                <a:sym typeface="Calibri"/>
              </a:rPr>
              <a:t>will be valid</a:t>
            </a:r>
            <a:r>
              <a:rPr lang="en-US"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marL="342900" lvl="1" indent="0" eaLnBrk="1" fontAlgn="auto" hangingPunct="1">
              <a:lnSpc>
                <a:spcPct val="100000"/>
              </a:lnSpc>
              <a:spcBef>
                <a:spcPts val="360"/>
              </a:spcBef>
              <a:buSzPts val="1100"/>
              <a:buFont typeface="Arial"/>
              <a:buNone/>
              <a:defRPr/>
            </a:pPr>
            <a:endParaRPr sz="2400" dirty="0">
              <a:solidFill>
                <a:schemeClr val="dk1"/>
              </a:solidFill>
              <a:latin typeface="Calibri"/>
              <a:ea typeface="Calibri"/>
              <a:cs typeface="Calibri"/>
              <a:sym typeface="Calibri"/>
            </a:endParaRPr>
          </a:p>
          <a:p>
            <a:pPr marL="933450" lvl="1" eaLnBrk="1" fontAlgn="auto" hangingPunct="1">
              <a:lnSpc>
                <a:spcPct val="100000"/>
              </a:lnSpc>
              <a:spcBef>
                <a:spcPts val="1200"/>
              </a:spcBef>
              <a:buSzPts val="2400"/>
              <a:buFont typeface="Courier New" panose="02070309020205020404" pitchFamily="49" charset="0"/>
              <a:buChar char="o"/>
              <a:defRPr/>
            </a:pPr>
            <a:r>
              <a:rPr lang="en-US" sz="2400" dirty="0">
                <a:solidFill>
                  <a:schemeClr val="dk1"/>
                </a:solidFill>
                <a:latin typeface="Calibri"/>
                <a:ea typeface="Calibri"/>
                <a:cs typeface="Calibri"/>
                <a:sym typeface="Calibri"/>
              </a:rPr>
              <a:t>Unclear </a:t>
            </a:r>
            <a:r>
              <a:rPr lang="en-US" sz="2400" dirty="0">
                <a:latin typeface="Calibri"/>
                <a:ea typeface="Calibri"/>
                <a:cs typeface="Calibri"/>
                <a:sym typeface="Calibri"/>
              </a:rPr>
              <a:t>what “</a:t>
            </a:r>
            <a:r>
              <a:rPr lang="en-US" sz="2400" i="1" dirty="0">
                <a:latin typeface="Calibri"/>
                <a:ea typeface="Calibri"/>
                <a:cs typeface="Calibri"/>
                <a:sym typeface="Calibri"/>
              </a:rPr>
              <a:t>sufficiently</a:t>
            </a:r>
            <a:r>
              <a:rPr lang="en-US" sz="2400" dirty="0">
                <a:latin typeface="Calibri"/>
                <a:ea typeface="Calibri"/>
                <a:cs typeface="Calibri"/>
                <a:sym typeface="Calibri"/>
              </a:rPr>
              <a:t>” means,</a:t>
            </a:r>
            <a:endParaRPr sz="2400" dirty="0">
              <a:latin typeface="Calibri"/>
              <a:ea typeface="Calibri"/>
              <a:cs typeface="Calibri"/>
              <a:sym typeface="Calibri"/>
            </a:endParaRPr>
          </a:p>
          <a:p>
            <a:pPr marL="933450" lvl="1" eaLnBrk="1" fontAlgn="auto" hangingPunct="1">
              <a:lnSpc>
                <a:spcPct val="100000"/>
              </a:lnSpc>
              <a:spcBef>
                <a:spcPts val="1200"/>
              </a:spcBef>
              <a:buSzPts val="2400"/>
              <a:buFont typeface="Courier New" panose="02070309020205020404" pitchFamily="49" charset="0"/>
              <a:buChar char="o"/>
              <a:defRPr/>
            </a:pPr>
            <a:r>
              <a:rPr lang="en-US" sz="2400" dirty="0">
                <a:latin typeface="Calibri"/>
                <a:ea typeface="Calibri"/>
                <a:cs typeface="Calibri"/>
                <a:sym typeface="Calibri"/>
              </a:rPr>
              <a:t>“verifying that data is valid” is also confusing</a:t>
            </a:r>
            <a:endParaRPr sz="2400" dirty="0">
              <a:solidFill>
                <a:schemeClr val="dk1"/>
              </a:solidFill>
              <a:latin typeface="Calibri"/>
              <a:ea typeface="Calibri"/>
              <a:cs typeface="Calibri"/>
              <a:sym typeface="Calibri"/>
            </a:endParaRPr>
          </a:p>
          <a:p>
            <a:pPr marL="0" indent="0" eaLnBrk="1" fontAlgn="auto" hangingPunct="1">
              <a:lnSpc>
                <a:spcPct val="100000"/>
              </a:lnSpc>
              <a:spcBef>
                <a:spcPts val="360"/>
              </a:spcBef>
              <a:buFont typeface="Arial"/>
              <a:buNone/>
              <a:defRPr/>
            </a:pPr>
            <a:endParaRPr sz="2400" dirty="0">
              <a:solidFill>
                <a:schemeClr val="dk1"/>
              </a:solidFill>
              <a:latin typeface="Calibri"/>
              <a:ea typeface="Calibri"/>
              <a:cs typeface="Calibri"/>
              <a:sym typeface="Calibri"/>
            </a:endParaRPr>
          </a:p>
        </p:txBody>
      </p:sp>
      <p:sp>
        <p:nvSpPr>
          <p:cNvPr id="57347" name="Google Shape;655;p8">
            <a:extLst>
              <a:ext uri="{FF2B5EF4-FFF2-40B4-BE49-F238E27FC236}">
                <a16:creationId xmlns:a16="http://schemas.microsoft.com/office/drawing/2014/main" id="{A817F8DB-501D-A421-A158-651B0E4CBEA1}"/>
              </a:ext>
            </a:extLst>
          </p:cNvPr>
          <p:cNvSpPr txBox="1">
            <a:spLocks noGrp="1" noChangeArrowheads="1"/>
          </p:cNvSpPr>
          <p:nvPr>
            <p:ph type="title"/>
          </p:nvPr>
        </p:nvSpPr>
        <p:spPr>
          <a:xfrm>
            <a:off x="574675" y="0"/>
            <a:ext cx="10514013" cy="1222375"/>
          </a:xfrm>
        </p:spPr>
        <p:txBody>
          <a:bodyPr/>
          <a:lstStyle/>
          <a:p>
            <a:pPr eaLnBrk="1" hangingPunct="1">
              <a:lnSpc>
                <a:spcPct val="100000"/>
              </a:lnSpc>
              <a:spcBef>
                <a:spcPct val="0"/>
              </a:spcBef>
              <a:spcAft>
                <a:spcPct val="0"/>
              </a:spcAft>
              <a:buClr>
                <a:srgbClr val="FFFFFF"/>
              </a:buClr>
              <a:buFont typeface="Calibri" panose="020F0502020204030204" pitchFamily="34" charset="0"/>
              <a:buNone/>
            </a:pPr>
            <a:r>
              <a:rPr lang="en-US" altLang="en-US">
                <a:solidFill>
                  <a:srgbClr val="FFFFFF"/>
                </a:solidFill>
                <a:latin typeface="Calibri" panose="020F0502020204030204" pitchFamily="34" charset="0"/>
                <a:cs typeface="Arial" panose="020B0604020202020204" pitchFamily="34" charset="0"/>
                <a:sym typeface="Calibri" panose="020F0502020204030204" pitchFamily="34" charset="0"/>
              </a:rPr>
              <a:t>Problem #1: </a:t>
            </a:r>
            <a:r>
              <a:rPr lang="en-US" altLang="en-US" sz="4000">
                <a:solidFill>
                  <a:srgbClr val="FFFFFF"/>
                </a:solidFill>
                <a:latin typeface="Calibri" panose="020F0502020204030204" pitchFamily="34" charset="0"/>
                <a:ea typeface="Roboto" panose="02000000000000000000" pitchFamily="2" charset="0"/>
                <a:cs typeface="Calibri" panose="020F0502020204030204" pitchFamily="34" charset="0"/>
                <a:sym typeface="Roboto" panose="02000000000000000000" pitchFamily="2" charset="0"/>
              </a:rPr>
              <a:t>Imprecise Descriptions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Google Shape;669;p10">
            <a:extLst>
              <a:ext uri="{FF2B5EF4-FFF2-40B4-BE49-F238E27FC236}">
                <a16:creationId xmlns:a16="http://schemas.microsoft.com/office/drawing/2014/main" id="{AD5C4DB0-8417-9B4A-F882-C6FF5F0FDC30}"/>
              </a:ext>
            </a:extLst>
          </p:cNvPr>
          <p:cNvSpPr txBox="1">
            <a:spLocks noGrp="1"/>
          </p:cNvSpPr>
          <p:nvPr>
            <p:ph type="body" idx="1"/>
          </p:nvPr>
        </p:nvSpPr>
        <p:spPr>
          <a:xfrm>
            <a:off x="571500" y="1403350"/>
            <a:ext cx="11222038" cy="5326063"/>
          </a:xfrm>
        </p:spPr>
        <p:txBody>
          <a:bodyPr/>
          <a:lstStyle/>
          <a:p>
            <a:pPr indent="-381000" eaLnBrk="1" hangingPunct="1">
              <a:lnSpc>
                <a:spcPct val="100000"/>
              </a:lnSpc>
              <a:spcBef>
                <a:spcPct val="0"/>
              </a:spcBef>
              <a:spcAft>
                <a:spcPct val="0"/>
              </a:spcAft>
              <a:buClr>
                <a:srgbClr val="000000"/>
              </a:buClr>
              <a:buSzPts val="2400"/>
              <a:buFont typeface="Arial" panose="020B0604020202020204" pitchFamily="34" charset="0"/>
              <a:buChar char="●"/>
            </a:pPr>
            <a:r>
              <a:rPr lang="en-US" altLang="en-US" sz="2400">
                <a:latin typeface="Calibri" panose="020F0502020204030204" pitchFamily="34" charset="0"/>
                <a:cs typeface="Arial" panose="020B0604020202020204" pitchFamily="34" charset="0"/>
                <a:sym typeface="Calibri" panose="020F0502020204030204" pitchFamily="34" charset="0"/>
              </a:rPr>
              <a:t>Example: </a:t>
            </a: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buSzPts val="1100"/>
            </a:pPr>
            <a:r>
              <a:rPr lang="en-US" altLang="en-US" sz="2300" u="sng">
                <a:solidFill>
                  <a:schemeClr val="hlink"/>
                </a:solidFill>
                <a:latin typeface="Calibri" panose="020F0502020204030204" pitchFamily="34" charset="0"/>
                <a:cs typeface="Arial" panose="020B0604020202020204" pitchFamily="34" charset="0"/>
                <a:sym typeface="Calibri" panose="020F0502020204030204" pitchFamily="34" charset="0"/>
                <a:hlinkClick r:id="rId3"/>
              </a:rPr>
              <a:t>CVE-2018-5907</a:t>
            </a:r>
            <a:r>
              <a:rPr lang="en-US" altLang="en-US" sz="2300">
                <a:latin typeface="Calibri" panose="020F0502020204030204" pitchFamily="34" charset="0"/>
                <a:cs typeface="Arial" panose="020B0604020202020204" pitchFamily="34" charset="0"/>
                <a:sym typeface="Calibri" panose="020F0502020204030204" pitchFamily="34" charset="0"/>
              </a:rPr>
              <a:t> </a:t>
            </a:r>
            <a:endParaRPr lang="en-US" altLang="en-US" sz="28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buSzPts val="1100"/>
            </a:pPr>
            <a:r>
              <a:rPr lang="en-US" altLang="en-US" sz="2300">
                <a:latin typeface="Calibri" panose="020F0502020204030204" pitchFamily="34" charset="0"/>
                <a:cs typeface="Arial" panose="020B0604020202020204" pitchFamily="34" charset="0"/>
                <a:sym typeface="Calibri" panose="020F0502020204030204" pitchFamily="34" charset="0"/>
              </a:rPr>
              <a:t>Possible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buffer overflow </a:t>
            </a:r>
            <a:r>
              <a:rPr lang="en-US" altLang="en-US" sz="2300">
                <a:latin typeface="Calibri" panose="020F0502020204030204" pitchFamily="34" charset="0"/>
                <a:cs typeface="Arial" panose="020B0604020202020204" pitchFamily="34" charset="0"/>
                <a:sym typeface="Calibri" panose="020F0502020204030204" pitchFamily="34" charset="0"/>
              </a:rPr>
              <a:t>in msm_adsp_stream_callback_put due to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lack of input validation</a:t>
            </a:r>
            <a:r>
              <a:rPr lang="en-US" altLang="en-US" sz="2300">
                <a:latin typeface="Calibri" panose="020F0502020204030204" pitchFamily="34" charset="0"/>
                <a:cs typeface="Arial" panose="020B0604020202020204" pitchFamily="34" charset="0"/>
                <a:sym typeface="Calibri" panose="020F0502020204030204" pitchFamily="34" charset="0"/>
              </a:rPr>
              <a:t> of user-provided data that leads to </a:t>
            </a:r>
            <a:r>
              <a:rPr lang="en-US" altLang="en-US" sz="2300">
                <a:solidFill>
                  <a:srgbClr val="7030A0"/>
                </a:solidFill>
                <a:latin typeface="Calibri" panose="020F0502020204030204" pitchFamily="34" charset="0"/>
                <a:cs typeface="Arial" panose="020B0604020202020204" pitchFamily="34" charset="0"/>
                <a:sym typeface="Calibri" panose="020F0502020204030204" pitchFamily="34" charset="0"/>
              </a:rPr>
              <a:t>integer overflow </a:t>
            </a:r>
            <a:r>
              <a:rPr lang="en-US" altLang="en-US" sz="2300">
                <a:latin typeface="Calibri" panose="020F0502020204030204" pitchFamily="34" charset="0"/>
                <a:cs typeface="Arial" panose="020B0604020202020204" pitchFamily="34" charset="0"/>
                <a:sym typeface="Calibri" panose="020F0502020204030204" pitchFamily="34" charset="0"/>
              </a:rPr>
              <a:t>in all Android releases (Android for MSM, Firefox OS for MSM, QRD Android) from CAF using the Linux kernel. </a:t>
            </a:r>
          </a:p>
          <a:p>
            <a:pPr indent="-381000" eaLnBrk="1" hangingPunct="1">
              <a:lnSpc>
                <a:spcPct val="100000"/>
              </a:lnSpc>
              <a:spcBef>
                <a:spcPct val="0"/>
              </a:spcBef>
              <a:spcAft>
                <a:spcPct val="0"/>
              </a:spcAft>
              <a:buClr>
                <a:srgbClr val="000000"/>
              </a:buClr>
              <a:buSzPts val="1100"/>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r>
              <a:rPr lang="en-US" altLang="en-US" sz="2400">
                <a:latin typeface="Calibri" panose="020F0502020204030204" pitchFamily="34" charset="0"/>
                <a:cs typeface="Arial" panose="020B0604020202020204" pitchFamily="34" charset="0"/>
                <a:sym typeface="Calibri" panose="020F0502020204030204" pitchFamily="34" charset="0"/>
              </a:rPr>
              <a:t>→ the NVD label is </a:t>
            </a:r>
            <a:r>
              <a:rPr lang="en-US" altLang="en-US" sz="2400" u="sng">
                <a:solidFill>
                  <a:schemeClr val="hlink"/>
                </a:solidFill>
                <a:latin typeface="Calibri" panose="020F0502020204030204" pitchFamily="34" charset="0"/>
                <a:cs typeface="Arial" panose="020B0604020202020204" pitchFamily="34" charset="0"/>
                <a:sym typeface="Calibri" panose="020F0502020204030204" pitchFamily="34" charset="0"/>
                <a:hlinkClick r:id="rId4"/>
              </a:rPr>
              <a:t>CWE-190</a:t>
            </a:r>
            <a:endParaRPr lang="en-US" altLang="en-US" sz="2400" b="1">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endParaRPr lang="en-US" altLang="en-US" sz="2400" b="1">
              <a:latin typeface="Calibri" panose="020F0502020204030204" pitchFamily="34" charset="0"/>
              <a:cs typeface="Arial" panose="020B0604020202020204" pitchFamily="34" charset="0"/>
              <a:sym typeface="Calibri" panose="020F0502020204030204" pitchFamily="34" charset="0"/>
            </a:endParaRPr>
          </a:p>
          <a:p>
            <a:pPr marL="533400" lvl="1" indent="0" eaLnBrk="1" hangingPunct="1">
              <a:lnSpc>
                <a:spcPct val="100000"/>
              </a:lnSpc>
              <a:spcBef>
                <a:spcPct val="0"/>
              </a:spcBef>
              <a:spcAft>
                <a:spcPct val="0"/>
              </a:spcAft>
              <a:buClr>
                <a:srgbClr val="000000"/>
              </a:buClr>
              <a:buSzPts val="2400"/>
              <a:buFont typeface="Arial" panose="020B0604020202020204" pitchFamily="34" charset="0"/>
              <a:buNone/>
            </a:pPr>
            <a:r>
              <a:rPr lang="en-US" altLang="en-US" sz="2400">
                <a:latin typeface="Calibri" panose="020F0502020204030204" pitchFamily="34" charset="0"/>
                <a:cs typeface="Arial" panose="020B0604020202020204" pitchFamily="34" charset="0"/>
                <a:sym typeface="Calibri" panose="020F0502020204030204" pitchFamily="34" charset="0"/>
              </a:rPr>
              <a:t>While the CWEs chain is: </a:t>
            </a:r>
            <a:br>
              <a:rPr lang="en-US" altLang="en-US" sz="2400">
                <a:latin typeface="Calibri" panose="020F0502020204030204" pitchFamily="34" charset="0"/>
                <a:cs typeface="Arial" panose="020B0604020202020204" pitchFamily="34" charset="0"/>
                <a:sym typeface="Calibri" panose="020F0502020204030204" pitchFamily="34" charset="0"/>
              </a:rPr>
            </a:br>
            <a:r>
              <a:rPr lang="en-US" altLang="en-US" sz="2400">
                <a:latin typeface="Calibri" panose="020F0502020204030204" pitchFamily="34" charset="0"/>
                <a:cs typeface="Arial" panose="020B0604020202020204" pitchFamily="34" charset="0"/>
                <a:sym typeface="Calibri" panose="020F0502020204030204" pitchFamily="34" charset="0"/>
              </a:rPr>
              <a:t>CWE-20 → CWE-190 → CWE-119</a:t>
            </a: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a:p>
            <a:pPr indent="-381000" eaLnBrk="1" hangingPunct="1">
              <a:lnSpc>
                <a:spcPct val="100000"/>
              </a:lnSpc>
              <a:spcBef>
                <a:spcPct val="0"/>
              </a:spcBef>
              <a:spcAft>
                <a:spcPct val="0"/>
              </a:spcAft>
              <a:buClr>
                <a:srgbClr val="000000"/>
              </a:buClr>
            </a:pPr>
            <a:endParaRPr lang="en-US" altLang="en-US" sz="2400">
              <a:latin typeface="Calibri" panose="020F0502020204030204" pitchFamily="34" charset="0"/>
              <a:cs typeface="Arial" panose="020B0604020202020204" pitchFamily="34" charset="0"/>
              <a:sym typeface="Calibri" panose="020F0502020204030204" pitchFamily="34" charset="0"/>
            </a:endParaRPr>
          </a:p>
        </p:txBody>
      </p:sp>
      <p:sp>
        <p:nvSpPr>
          <p:cNvPr id="670" name="Google Shape;670;p10">
            <a:extLst>
              <a:ext uri="{FF2B5EF4-FFF2-40B4-BE49-F238E27FC236}">
                <a16:creationId xmlns:a16="http://schemas.microsoft.com/office/drawing/2014/main" id="{A6B24505-69D5-69A3-9B94-A3DDB358435A}"/>
              </a:ext>
            </a:extLst>
          </p:cNvPr>
          <p:cNvSpPr txBox="1">
            <a:spLocks noGrp="1"/>
          </p:cNvSpPr>
          <p:nvPr>
            <p:ph type="title"/>
          </p:nvPr>
        </p:nvSpPr>
        <p:spPr>
          <a:xfrm>
            <a:off x="581995" y="1"/>
            <a:ext cx="10515600" cy="1222744"/>
          </a:xfrm>
        </p:spPr>
        <p:txBody>
          <a:bodyPr/>
          <a:lstStyle/>
          <a:p>
            <a:pPr eaLnBrk="1" fontAlgn="auto" hangingPunct="1">
              <a:lnSpc>
                <a:spcPct val="100000"/>
              </a:lnSpc>
              <a:defRPr/>
            </a:pPr>
            <a:r>
              <a:rPr lang="en-US" dirty="0"/>
              <a:t>Problem #2:</a:t>
            </a:r>
            <a:r>
              <a:rPr lang="en-US" dirty="0">
                <a:solidFill>
                  <a:srgbClr val="FFFFFF"/>
                </a:solidFill>
              </a:rPr>
              <a:t> </a:t>
            </a:r>
            <a:r>
              <a:rPr lang="en-US" sz="4000" dirty="0">
                <a:solidFill>
                  <a:srgbClr val="FFFFFF"/>
                </a:solidFill>
                <a:latin typeface="Calibri" panose="020F0502020204030204" pitchFamily="34" charset="0"/>
                <a:ea typeface="Roboto"/>
                <a:cs typeface="Calibri" panose="020F0502020204030204" pitchFamily="34" charset="0"/>
                <a:sym typeface="Roboto"/>
              </a:rPr>
              <a:t>Unclear Causality</a:t>
            </a:r>
            <a:endParaRPr dirty="0">
              <a:highlight>
                <a:srgbClr val="FCE5CD"/>
              </a:high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32655</TotalTime>
  <Words>4138</Words>
  <Application>Microsoft Office PowerPoint</Application>
  <PresentationFormat>Widescreen</PresentationFormat>
  <Paragraphs>1757</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 Narrow</vt:lpstr>
      <vt:lpstr>Calibri Light</vt:lpstr>
      <vt:lpstr>Bahnschrift SemiBold Condensed</vt:lpstr>
      <vt:lpstr>Wingdings</vt:lpstr>
      <vt:lpstr>Noto Sans Symbols</vt:lpstr>
      <vt:lpstr>Arial</vt:lpstr>
      <vt:lpstr>Courier New</vt:lpstr>
      <vt:lpstr>Calibri</vt:lpstr>
      <vt:lpstr>Office Theme</vt:lpstr>
      <vt:lpstr>The Bugs Framework (BF)</vt:lpstr>
      <vt:lpstr>Agenda</vt:lpstr>
      <vt:lpstr>Terminology</vt:lpstr>
      <vt:lpstr>Bug, Weakness, Vulnerability, Failure</vt:lpstr>
      <vt:lpstr>Existing Repositories </vt:lpstr>
      <vt:lpstr>Commonly Used Repositories</vt:lpstr>
      <vt:lpstr>Repository Problems</vt:lpstr>
      <vt:lpstr>Problem #1: Imprecise Descriptions</vt:lpstr>
      <vt:lpstr>Problem #2: Unclear Causality</vt:lpstr>
      <vt:lpstr>Problems #3, #4: Gaps/Overlaps in Coverage </vt:lpstr>
      <vt:lpstr>The Bugs Framework  (BF)</vt:lpstr>
      <vt:lpstr>BF Goals</vt:lpstr>
      <vt:lpstr>BF Features – Clear Causal Descriptions</vt:lpstr>
      <vt:lpstr>BF Features – Chaining Weaknesses</vt:lpstr>
      <vt:lpstr>BF Features – Causes and Consequences</vt:lpstr>
      <vt:lpstr>BF Features – Converging Vulnerabilities</vt:lpstr>
      <vt:lpstr>BF Features – Classification</vt:lpstr>
      <vt:lpstr>BF – Bugs Models</vt:lpstr>
      <vt:lpstr>BF Classes – Examples </vt:lpstr>
      <vt:lpstr>BF – Defined </vt:lpstr>
      <vt:lpstr>BF Example – Description  of Heartbleed </vt:lpstr>
      <vt:lpstr>Heartbleed (CVE-2014-0160)</vt:lpstr>
      <vt:lpstr>Clear Causality in Heartbleed</vt:lpstr>
      <vt:lpstr>BF Description of Heartbleed</vt:lpstr>
      <vt:lpstr>BF – Potential Impact</vt:lpstr>
      <vt:lpstr>BF – Potential Impacts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NIST Bugs Framework (BF)</dc:title>
  <dc:creator>Irena</dc:creator>
  <cp:lastModifiedBy>Bojanova, Irena V. (Fed)</cp:lastModifiedBy>
  <cp:revision>716</cp:revision>
  <dcterms:modified xsi:type="dcterms:W3CDTF">2023-12-12T16:34:58Z</dcterms:modified>
</cp:coreProperties>
</file>